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5" r:id="rId4"/>
    <p:sldId id="276" r:id="rId5"/>
    <p:sldId id="280" r:id="rId6"/>
    <p:sldId id="281" r:id="rId7"/>
    <p:sldId id="283" r:id="rId8"/>
    <p:sldId id="282"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7" r:id="rId23"/>
    <p:sldId id="284" r:id="rId24"/>
    <p:sldId id="270" r:id="rId25"/>
    <p:sldId id="271" r:id="rId26"/>
    <p:sldId id="272" r:id="rId27"/>
    <p:sldId id="273" r:id="rId28"/>
    <p:sldId id="278"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2" r:id="rId236"/>
    <p:sldId id="493" r:id="rId237"/>
    <p:sldId id="494" r:id="rId238"/>
    <p:sldId id="495" r:id="rId239"/>
    <p:sldId id="496" r:id="rId240"/>
    <p:sldId id="497" r:id="rId241"/>
    <p:sldId id="498" r:id="rId242"/>
    <p:sldId id="499" r:id="rId243"/>
    <p:sldId id="500" r:id="rId244"/>
    <p:sldId id="501" r:id="rId245"/>
    <p:sldId id="502" r:id="rId246"/>
    <p:sldId id="503" r:id="rId247"/>
    <p:sldId id="504" r:id="rId248"/>
    <p:sldId id="505" r:id="rId249"/>
    <p:sldId id="506" r:id="rId250"/>
    <p:sldId id="507" r:id="rId251"/>
    <p:sldId id="508" r:id="rId252"/>
    <p:sldId id="509" r:id="rId253"/>
    <p:sldId id="510" r:id="rId254"/>
    <p:sldId id="511" r:id="rId255"/>
    <p:sldId id="512" r:id="rId256"/>
    <p:sldId id="513" r:id="rId257"/>
    <p:sldId id="514" r:id="rId258"/>
    <p:sldId id="515" r:id="rId259"/>
    <p:sldId id="516" r:id="rId260"/>
    <p:sldId id="517" r:id="rId261"/>
    <p:sldId id="518" r:id="rId262"/>
    <p:sldId id="519" r:id="rId263"/>
    <p:sldId id="520" r:id="rId264"/>
    <p:sldId id="521" r:id="rId265"/>
    <p:sldId id="522" r:id="rId266"/>
    <p:sldId id="523" r:id="rId267"/>
    <p:sldId id="524" r:id="rId268"/>
    <p:sldId id="525" r:id="rId269"/>
    <p:sldId id="526" r:id="rId270"/>
    <p:sldId id="527" r:id="rId271"/>
    <p:sldId id="528" r:id="rId272"/>
    <p:sldId id="529" r:id="rId273"/>
    <p:sldId id="530" r:id="rId274"/>
    <p:sldId id="531" r:id="rId275"/>
    <p:sldId id="532" r:id="rId276"/>
    <p:sldId id="533" r:id="rId277"/>
    <p:sldId id="534" r:id="rId278"/>
    <p:sldId id="535" r:id="rId279"/>
    <p:sldId id="536" r:id="rId280"/>
    <p:sldId id="537" r:id="rId281"/>
    <p:sldId id="538" r:id="rId282"/>
    <p:sldId id="539" r:id="rId283"/>
    <p:sldId id="540" r:id="rId284"/>
    <p:sldId id="541" r:id="rId285"/>
    <p:sldId id="542" r:id="rId286"/>
    <p:sldId id="543" r:id="rId287"/>
    <p:sldId id="544" r:id="rId288"/>
    <p:sldId id="545" r:id="rId289"/>
    <p:sldId id="546" r:id="rId290"/>
    <p:sldId id="547" r:id="rId291"/>
    <p:sldId id="548" r:id="rId292"/>
    <p:sldId id="549" r:id="rId293"/>
    <p:sldId id="550" r:id="rId294"/>
    <p:sldId id="551" r:id="rId295"/>
    <p:sldId id="552" r:id="rId296"/>
    <p:sldId id="553" r:id="rId297"/>
    <p:sldId id="554" r:id="rId298"/>
    <p:sldId id="555" r:id="rId299"/>
    <p:sldId id="556" r:id="rId300"/>
    <p:sldId id="557" r:id="rId301"/>
    <p:sldId id="558" r:id="rId302"/>
    <p:sldId id="559" r:id="rId303"/>
    <p:sldId id="560" r:id="rId304"/>
    <p:sldId id="561" r:id="rId305"/>
    <p:sldId id="562" r:id="rId306"/>
    <p:sldId id="563" r:id="rId307"/>
    <p:sldId id="564" r:id="rId308"/>
    <p:sldId id="565" r:id="rId309"/>
    <p:sldId id="566" r:id="rId310"/>
    <p:sldId id="567" r:id="rId311"/>
    <p:sldId id="568" r:id="rId312"/>
    <p:sldId id="569" r:id="rId313"/>
    <p:sldId id="491" r:id="rId3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89" d="100"/>
          <a:sy n="89" d="100"/>
        </p:scale>
        <p:origin x="23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08C0F67-B0AB-4CA0-BD9B-0C65A67A9E1E}" type="datetimeFigureOut">
              <a:rPr lang="en-GB" smtClean="0"/>
              <a:t>21/07/2017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F32DB-5F46-42D2-81A9-7FBBE78D5F53}" type="slidenum">
              <a:rPr lang="en-GB" smtClean="0"/>
              <a:t>‹#›</a:t>
            </a:fld>
            <a:endParaRPr lang="en-GB"/>
          </a:p>
        </p:txBody>
      </p:sp>
    </p:spTree>
    <p:extLst>
      <p:ext uri="{BB962C8B-B14F-4D97-AF65-F5344CB8AC3E}">
        <p14:creationId xmlns:p14="http://schemas.microsoft.com/office/powerpoint/2010/main" val="2989101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08C0F67-B0AB-4CA0-BD9B-0C65A67A9E1E}" type="datetimeFigureOut">
              <a:rPr lang="en-GB" smtClean="0"/>
              <a:t>21/07/2017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F32DB-5F46-42D2-81A9-7FBBE78D5F53}" type="slidenum">
              <a:rPr lang="en-GB" smtClean="0"/>
              <a:t>‹#›</a:t>
            </a:fld>
            <a:endParaRPr lang="en-GB"/>
          </a:p>
        </p:txBody>
      </p:sp>
    </p:spTree>
    <p:extLst>
      <p:ext uri="{BB962C8B-B14F-4D97-AF65-F5344CB8AC3E}">
        <p14:creationId xmlns:p14="http://schemas.microsoft.com/office/powerpoint/2010/main" val="4283318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08C0F67-B0AB-4CA0-BD9B-0C65A67A9E1E}" type="datetimeFigureOut">
              <a:rPr lang="en-GB" smtClean="0"/>
              <a:t>21/07/2017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F32DB-5F46-42D2-81A9-7FBBE78D5F53}" type="slidenum">
              <a:rPr lang="en-GB" smtClean="0"/>
              <a:t>‹#›</a:t>
            </a:fld>
            <a:endParaRPr lang="en-GB"/>
          </a:p>
        </p:txBody>
      </p:sp>
    </p:spTree>
    <p:extLst>
      <p:ext uri="{BB962C8B-B14F-4D97-AF65-F5344CB8AC3E}">
        <p14:creationId xmlns:p14="http://schemas.microsoft.com/office/powerpoint/2010/main" val="2577721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08C0F67-B0AB-4CA0-BD9B-0C65A67A9E1E}" type="datetimeFigureOut">
              <a:rPr lang="en-GB" smtClean="0"/>
              <a:t>21/07/2017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F32DB-5F46-42D2-81A9-7FBBE78D5F53}" type="slidenum">
              <a:rPr lang="en-GB" smtClean="0"/>
              <a:t>‹#›</a:t>
            </a:fld>
            <a:endParaRPr lang="en-GB"/>
          </a:p>
        </p:txBody>
      </p:sp>
    </p:spTree>
    <p:extLst>
      <p:ext uri="{BB962C8B-B14F-4D97-AF65-F5344CB8AC3E}">
        <p14:creationId xmlns:p14="http://schemas.microsoft.com/office/powerpoint/2010/main" val="8593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8C0F67-B0AB-4CA0-BD9B-0C65A67A9E1E}" type="datetimeFigureOut">
              <a:rPr lang="en-GB" smtClean="0"/>
              <a:t>21/07/2017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F32DB-5F46-42D2-81A9-7FBBE78D5F53}" type="slidenum">
              <a:rPr lang="en-GB" smtClean="0"/>
              <a:t>‹#›</a:t>
            </a:fld>
            <a:endParaRPr lang="en-GB"/>
          </a:p>
        </p:txBody>
      </p:sp>
    </p:spTree>
    <p:extLst>
      <p:ext uri="{BB962C8B-B14F-4D97-AF65-F5344CB8AC3E}">
        <p14:creationId xmlns:p14="http://schemas.microsoft.com/office/powerpoint/2010/main" val="27933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08C0F67-B0AB-4CA0-BD9B-0C65A67A9E1E}" type="datetimeFigureOut">
              <a:rPr lang="en-GB" smtClean="0"/>
              <a:t>21/07/2017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BF32DB-5F46-42D2-81A9-7FBBE78D5F53}" type="slidenum">
              <a:rPr lang="en-GB" smtClean="0"/>
              <a:t>‹#›</a:t>
            </a:fld>
            <a:endParaRPr lang="en-GB"/>
          </a:p>
        </p:txBody>
      </p:sp>
    </p:spTree>
    <p:extLst>
      <p:ext uri="{BB962C8B-B14F-4D97-AF65-F5344CB8AC3E}">
        <p14:creationId xmlns:p14="http://schemas.microsoft.com/office/powerpoint/2010/main" val="2659932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08C0F67-B0AB-4CA0-BD9B-0C65A67A9E1E}" type="datetimeFigureOut">
              <a:rPr lang="en-GB" smtClean="0"/>
              <a:t>21/07/2017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6BF32DB-5F46-42D2-81A9-7FBBE78D5F53}" type="slidenum">
              <a:rPr lang="en-GB" smtClean="0"/>
              <a:t>‹#›</a:t>
            </a:fld>
            <a:endParaRPr lang="en-GB"/>
          </a:p>
        </p:txBody>
      </p:sp>
    </p:spTree>
    <p:extLst>
      <p:ext uri="{BB962C8B-B14F-4D97-AF65-F5344CB8AC3E}">
        <p14:creationId xmlns:p14="http://schemas.microsoft.com/office/powerpoint/2010/main" val="1739322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08C0F67-B0AB-4CA0-BD9B-0C65A67A9E1E}" type="datetimeFigureOut">
              <a:rPr lang="en-GB" smtClean="0"/>
              <a:t>21/07/2017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6BF32DB-5F46-42D2-81A9-7FBBE78D5F53}" type="slidenum">
              <a:rPr lang="en-GB" smtClean="0"/>
              <a:t>‹#›</a:t>
            </a:fld>
            <a:endParaRPr lang="en-GB"/>
          </a:p>
        </p:txBody>
      </p:sp>
    </p:spTree>
    <p:extLst>
      <p:ext uri="{BB962C8B-B14F-4D97-AF65-F5344CB8AC3E}">
        <p14:creationId xmlns:p14="http://schemas.microsoft.com/office/powerpoint/2010/main" val="2823144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8C0F67-B0AB-4CA0-BD9B-0C65A67A9E1E}" type="datetimeFigureOut">
              <a:rPr lang="en-GB" smtClean="0"/>
              <a:t>21/07/2017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6BF32DB-5F46-42D2-81A9-7FBBE78D5F53}" type="slidenum">
              <a:rPr lang="en-GB" smtClean="0"/>
              <a:t>‹#›</a:t>
            </a:fld>
            <a:endParaRPr lang="en-GB"/>
          </a:p>
        </p:txBody>
      </p:sp>
    </p:spTree>
    <p:extLst>
      <p:ext uri="{BB962C8B-B14F-4D97-AF65-F5344CB8AC3E}">
        <p14:creationId xmlns:p14="http://schemas.microsoft.com/office/powerpoint/2010/main" val="19215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8C0F67-B0AB-4CA0-BD9B-0C65A67A9E1E}" type="datetimeFigureOut">
              <a:rPr lang="en-GB" smtClean="0"/>
              <a:t>21/07/2017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BF32DB-5F46-42D2-81A9-7FBBE78D5F53}" type="slidenum">
              <a:rPr lang="en-GB" smtClean="0"/>
              <a:t>‹#›</a:t>
            </a:fld>
            <a:endParaRPr lang="en-GB"/>
          </a:p>
        </p:txBody>
      </p:sp>
    </p:spTree>
    <p:extLst>
      <p:ext uri="{BB962C8B-B14F-4D97-AF65-F5344CB8AC3E}">
        <p14:creationId xmlns:p14="http://schemas.microsoft.com/office/powerpoint/2010/main" val="3000386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8C0F67-B0AB-4CA0-BD9B-0C65A67A9E1E}" type="datetimeFigureOut">
              <a:rPr lang="en-GB" smtClean="0"/>
              <a:t>21/07/2017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BF32DB-5F46-42D2-81A9-7FBBE78D5F53}" type="slidenum">
              <a:rPr lang="en-GB" smtClean="0"/>
              <a:t>‹#›</a:t>
            </a:fld>
            <a:endParaRPr lang="en-GB"/>
          </a:p>
        </p:txBody>
      </p:sp>
    </p:spTree>
    <p:extLst>
      <p:ext uri="{BB962C8B-B14F-4D97-AF65-F5344CB8AC3E}">
        <p14:creationId xmlns:p14="http://schemas.microsoft.com/office/powerpoint/2010/main" val="1565292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C0F67-B0AB-4CA0-BD9B-0C65A67A9E1E}" type="datetimeFigureOut">
              <a:rPr lang="en-GB" smtClean="0"/>
              <a:t>21/07/2017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BF32DB-5F46-42D2-81A9-7FBBE78D5F53}" type="slidenum">
              <a:rPr lang="en-GB" smtClean="0"/>
              <a:t>‹#›</a:t>
            </a:fld>
            <a:endParaRPr lang="en-GB"/>
          </a:p>
        </p:txBody>
      </p:sp>
    </p:spTree>
    <p:extLst>
      <p:ext uri="{BB962C8B-B14F-4D97-AF65-F5344CB8AC3E}">
        <p14:creationId xmlns:p14="http://schemas.microsoft.com/office/powerpoint/2010/main" val="3715514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ed.ac.uk/information-services/computing/desktop-personal/software/main-software-deals/spss/getting-spss/spss-non-managed"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www.medcalc.org/manual/chi-square-table.php" TargetMode="External"/><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2" Type="http://schemas.openxmlformats.org/officeDocument/2006/relationships/hyperlink" Target="https://www.ukdataservice.ac.uk/"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www.shodor.org/interactivate/activities/Regression/" TargetMode="External"/><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www.shodor.org/interactivate/activities/Regression/"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www.socialresearchmethods.net/kb/survey.php"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wisdomjobs.com/e-university/research-methodology-tutorial-355/basic-principles-of-experimental-designs-11465.html"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international.ipums.org/international/"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www.mailman.columbia.edu/research/population-health-methods/age-period-cohort-analysis"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hyperlink" Target="https://en.wikipedia.org/wiki/PubMed_Central" TargetMode="External"/><Relationship Id="rId3" Type="http://schemas.openxmlformats.org/officeDocument/2006/relationships/hyperlink" Target="https://en.wikipedia.org/wiki/Bradford_Hill_criteria#cite_note-bh65-1" TargetMode="External"/><Relationship Id="rId7" Type="http://schemas.openxmlformats.org/officeDocument/2006/relationships/hyperlink" Target="https://en.wikipedia.org/wiki/Proceedings_of_the_Royal_Society_of_Medicine" TargetMode="External"/><Relationship Id="rId12" Type="http://schemas.openxmlformats.org/officeDocument/2006/relationships/hyperlink" Target="https://www.ncbi.nlm.nih.gov/pubmed/14283879" TargetMode="External"/><Relationship Id="rId2" Type="http://schemas.openxmlformats.org/officeDocument/2006/relationships/hyperlink" Target="https://en.wikipedia.org/wiki/Effect_size" TargetMode="External"/><Relationship Id="rId1" Type="http://schemas.openxmlformats.org/officeDocument/2006/relationships/slideLayout" Target="../slideLayouts/slideLayout2.xml"/><Relationship Id="rId6" Type="http://schemas.openxmlformats.org/officeDocument/2006/relationships/hyperlink" Target="http://www.edwardtufte.com/tufte/hill" TargetMode="External"/><Relationship Id="rId11" Type="http://schemas.openxmlformats.org/officeDocument/2006/relationships/hyperlink" Target="https://en.wikipedia.org/wiki/PubMed_Identifier" TargetMode="External"/><Relationship Id="rId5" Type="http://schemas.openxmlformats.org/officeDocument/2006/relationships/hyperlink" Target="https://en.wikipedia.org/wiki/Biological_plausibility" TargetMode="External"/><Relationship Id="rId10" Type="http://schemas.openxmlformats.org/officeDocument/2006/relationships/image" Target="../media/image58.png"/><Relationship Id="rId4" Type="http://schemas.openxmlformats.org/officeDocument/2006/relationships/hyperlink" Target="https://en.wikipedia.org/wiki/Reproducibility" TargetMode="External"/><Relationship Id="rId9" Type="http://schemas.openxmlformats.org/officeDocument/2006/relationships/hyperlink" Target="https://www.ncbi.nlm.nih.gov/pmc/articles/PMC1898525"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en.wikipedia.org/wiki/Bradford_Hill_criteria#cite_note-bh65-1" TargetMode="External"/><Relationship Id="rId2" Type="http://schemas.openxmlformats.org/officeDocument/2006/relationships/hyperlink" Target="https://en.wikipedia.org/wiki/Effect_size"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en.wikipedia.org/wiki/Bradford_Hill_criteria#cite_note-bh65-1" TargetMode="External"/><Relationship Id="rId2" Type="http://schemas.openxmlformats.org/officeDocument/2006/relationships/hyperlink" Target="https://en.wikipedia.org/wiki/Reproducibility"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s://en.wikipedia.org/wiki/Bradford_Hill_criteria#cite_note-bh65-1"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s://en.wikipedia.org/wiki/Bradford_Hill_criteria#cite_note-bh65-1"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en.wikipedia.org/wiki/Biological_plausibility"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hyperlink" Target="http://www.statstutor.ac.uk/"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hyperlink" Target="http://www.random.org/integers"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onlinecourses.science.psu.edu/stat414/node/287" TargetMode="Externa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hyperlink" Target="http://www.mathsisfun.com/data/standard-deviation.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www.mathsisfun.com/data/standard-deviation.html"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www.mathsisfun.com/data/standard-deviation.html"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10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s://www.medcalc.org/manual/t-distribution.php" TargetMode="External"/><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www.sample-size.net/confidence-interval-mean/"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onlinestatbook.com/2/estimation/t_distribution"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onlinestatbook.com/2/estimation/mean.html" TargetMode="External"/><Relationship Id="rId2" Type="http://schemas.openxmlformats.org/officeDocument/2006/relationships/hyperlink" Target="http://www.mathsisfun.com/data/confidence-interval.html" TargetMode="External"/><Relationship Id="rId1" Type="http://schemas.openxmlformats.org/officeDocument/2006/relationships/slideLayout" Target="../slideLayouts/slideLayout2.xml"/><Relationship Id="rId4" Type="http://schemas.openxmlformats.org/officeDocument/2006/relationships/hyperlink" Target="https://www.medcalc.org/manual/t-distribution.php"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7.wmf"/></Relationships>
</file>

<file path=ppt/slides/_rels/slide2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socscidiss.bham.ac.uk/" TargetMode="Externa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hyperlink" Target="http://www.graphpad.com/quickcalcs/ttest1.cfm?Format=SD"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hyperlink" Target="https://stats.idre.ucla.edu/spss/output/t-test/" TargetMode="Externa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hyperlink" Target="http://www.shodor.org/interactivate/activities/Regression/"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100.png"/></Relationships>
</file>

<file path=ppt/slides/_rels/slide313.xml.rels><?xml version="1.0" encoding="UTF-8" standalone="yes"?>
<Relationships xmlns="http://schemas.openxmlformats.org/package/2006/relationships"><Relationship Id="rId3" Type="http://schemas.openxmlformats.org/officeDocument/2006/relationships/hyperlink" Target="https://kevralston.github.io/" TargetMode="External"/><Relationship Id="rId2" Type="http://schemas.openxmlformats.org/officeDocument/2006/relationships/hyperlink" Target="mailto:kevralston@yahoo.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omo.com/blog/data-never-sleeps-3-0/"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hyperlink" Target="https://www.census.gov/library/publications/time-series/statistical_abstract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iscover.ukdataservice.ac.uk/?sf=Data%20catalogu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rand.org/nsrd/projects/terrorism-incidents/about.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conomicsnetwork.ac.uk/links/data_fre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britainelects.com/results/may2017/"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abacus.bates.edu/~ganderso/biology/resources/writing/HTWsections.html#introduction" TargetMode="External"/><Relationship Id="rId2" Type="http://schemas.openxmlformats.org/officeDocument/2006/relationships/hyperlink" Target="http://abacus.bates.edu/~ganderso/biology/resources/writing/HTWsections.html" TargetMode="External"/><Relationship Id="rId1" Type="http://schemas.openxmlformats.org/officeDocument/2006/relationships/slideLayout" Target="../slideLayouts/slideLayout2.xml"/><Relationship Id="rId6" Type="http://schemas.openxmlformats.org/officeDocument/2006/relationships/hyperlink" Target="http://abacus.bates.edu/~ganderso/biology/resources/writing/HTWsections.html#discussion" TargetMode="External"/><Relationship Id="rId5" Type="http://schemas.openxmlformats.org/officeDocument/2006/relationships/hyperlink" Target="http://abacus.bates.edu/~ganderso/biology/resources/writing/HTWsections.html#results" TargetMode="External"/><Relationship Id="rId4" Type="http://schemas.openxmlformats.org/officeDocument/2006/relationships/hyperlink" Target="http://abacus.bates.edu/~ganderso/biology/resources/writing/HTWsections.html#method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elon.libguides.com/c.php?g=331454&amp;p=2224517" TargetMode="External"/><Relationship Id="rId2" Type="http://schemas.openxmlformats.org/officeDocument/2006/relationships/hyperlink" Target="http://elon.libguides.com/data" TargetMode="External"/><Relationship Id="rId1" Type="http://schemas.openxmlformats.org/officeDocument/2006/relationships/slideLayout" Target="../slideLayouts/slideLayout2.xml"/><Relationship Id="rId6" Type="http://schemas.openxmlformats.org/officeDocument/2006/relationships/hyperlink" Target="http://libguides.library.kent.edu/SPSS/Syntax" TargetMode="External"/><Relationship Id="rId5" Type="http://schemas.openxmlformats.org/officeDocument/2006/relationships/hyperlink" Target="http://archive.learnhigher.ac.uk/analysethis/main/quantitative.html" TargetMode="External"/><Relationship Id="rId4" Type="http://schemas.openxmlformats.org/officeDocument/2006/relationships/hyperlink" Target="http://elon.libguides.com/c.php?g=331454&amp;p=2227698"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openstax.org/details/introductory-statistics" TargetMode="External"/><Relationship Id="rId2" Type="http://schemas.openxmlformats.org/officeDocument/2006/relationships/hyperlink" Target="https://d3bxy9euw4e147.cloudfront.net/oscms-prodcms/media/documents/Introductory_Statistics-OP.pdf" TargetMode="External"/><Relationship Id="rId1" Type="http://schemas.openxmlformats.org/officeDocument/2006/relationships/slideLayout" Target="../slideLayouts/slideLayout2.xml"/><Relationship Id="rId5" Type="http://schemas.openxmlformats.org/officeDocument/2006/relationships/hyperlink" Target="http://www.restore.ac.uk/Longitudinal/workshop_materials.html" TargetMode="External"/><Relationship Id="rId4" Type="http://schemas.openxmlformats.org/officeDocument/2006/relationships/hyperlink" Target="https://developer.ibm.com/predictiveanalytics/wp-content/uploads/sites/48/2015/04/Programming-and-Data-Management-for-IBM-SPSS-Statistics-23.pdf" TargetMode="External"/></Relationships>
</file>

<file path=ppt/slides/_rels/slide60.xml.rels><?xml version="1.0" encoding="UTF-8" standalone="yes"?>
<Relationships xmlns="http://schemas.openxmlformats.org/package/2006/relationships"><Relationship Id="rId2" Type="http://schemas.openxmlformats.org/officeDocument/2006/relationships/hyperlink" Target="http://archive.learnhigher.ac.uk/analysethis/main/quantitative.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www.data-archive.ac.uk/"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onlinestatbook.com/2/introduction/percentiles" TargetMode="External"/><Relationship Id="rId2" Type="http://schemas.openxmlformats.org/officeDocument/2006/relationships/hyperlink" Target="http://onlinestatbook.com/2/introduction/percentiles.html"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rive.google.com/open?id=0Bw5ocrZBPpjRenZTZ25Kd1ItZ1U"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List_of_statistical_package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Lecture 1 </a:t>
            </a:r>
            <a:br>
              <a:rPr lang="en-GB" dirty="0" smtClean="0"/>
            </a:br>
            <a:r>
              <a:rPr lang="en-GB" dirty="0" smtClean="0"/>
              <a:t>The research process</a:t>
            </a:r>
            <a:endParaRPr lang="en-GB" dirty="0"/>
          </a:p>
        </p:txBody>
      </p:sp>
      <p:sp>
        <p:nvSpPr>
          <p:cNvPr id="3" name="Subtitle 2"/>
          <p:cNvSpPr>
            <a:spLocks noGrp="1"/>
          </p:cNvSpPr>
          <p:nvPr>
            <p:ph type="subTitle" idx="1"/>
          </p:nvPr>
        </p:nvSpPr>
        <p:spPr/>
        <p:txBody>
          <a:bodyPr/>
          <a:lstStyle/>
          <a:p>
            <a:r>
              <a:rPr lang="en-GB" dirty="0" smtClean="0"/>
              <a:t>Lecture 1</a:t>
            </a:r>
          </a:p>
          <a:p>
            <a:endParaRPr lang="en-GB" dirty="0"/>
          </a:p>
          <a:p>
            <a:r>
              <a:rPr lang="en-GB" dirty="0" smtClean="0"/>
              <a:t>Kevin Ralston, University of Edinburgh</a:t>
            </a:r>
            <a:endParaRPr lang="en-GB" dirty="0"/>
          </a:p>
        </p:txBody>
      </p:sp>
    </p:spTree>
    <p:extLst>
      <p:ext uri="{BB962C8B-B14F-4D97-AF65-F5344CB8AC3E}">
        <p14:creationId xmlns:p14="http://schemas.microsoft.com/office/powerpoint/2010/main" val="4243108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SPSS</a:t>
            </a:r>
            <a:endParaRPr lang="en-GB" dirty="0"/>
          </a:p>
        </p:txBody>
      </p:sp>
      <p:sp>
        <p:nvSpPr>
          <p:cNvPr id="3" name="Content Placeholder 2"/>
          <p:cNvSpPr>
            <a:spLocks noGrp="1"/>
          </p:cNvSpPr>
          <p:nvPr>
            <p:ph idx="1"/>
          </p:nvPr>
        </p:nvSpPr>
        <p:spPr>
          <a:xfrm>
            <a:off x="838200" y="1765240"/>
            <a:ext cx="10515600" cy="4351338"/>
          </a:xfrm>
        </p:spPr>
        <p:txBody>
          <a:bodyPr/>
          <a:lstStyle/>
          <a:p>
            <a:r>
              <a:rPr lang="en-GB" dirty="0" smtClean="0"/>
              <a:t>Lets look at SPSS</a:t>
            </a:r>
          </a:p>
          <a:p>
            <a:endParaRPr lang="en-GB" dirty="0"/>
          </a:p>
          <a:p>
            <a:r>
              <a:rPr lang="en-GB" dirty="0" smtClean="0"/>
              <a:t>The second piece of coursework requires a piece of analysis</a:t>
            </a:r>
          </a:p>
          <a:p>
            <a:pPr lvl="1"/>
            <a:r>
              <a:rPr lang="en-GB" dirty="0" smtClean="0"/>
              <a:t>We’ll talk a bit more about this work on Friday</a:t>
            </a:r>
          </a:p>
          <a:p>
            <a:pPr lvl="1"/>
            <a:endParaRPr lang="en-GB" dirty="0"/>
          </a:p>
          <a:p>
            <a:pPr lvl="1"/>
            <a:r>
              <a:rPr lang="en-GB" dirty="0" smtClean="0"/>
              <a:t>You can use SPSS in Edinburgh University computer labs</a:t>
            </a:r>
          </a:p>
          <a:p>
            <a:pPr lvl="1"/>
            <a:r>
              <a:rPr lang="en-GB" dirty="0" smtClean="0"/>
              <a:t>You can find it on computers in the Library labs</a:t>
            </a:r>
          </a:p>
          <a:p>
            <a:pPr lvl="1"/>
            <a:r>
              <a:rPr lang="en-GB" dirty="0" smtClean="0"/>
              <a:t>You can download it to a personal computer/laptop</a:t>
            </a:r>
          </a:p>
          <a:p>
            <a:pPr lvl="2"/>
            <a:r>
              <a:rPr lang="en-GB" u="sng" dirty="0">
                <a:hlinkClick r:id="rId2"/>
              </a:rPr>
              <a:t>http://www.ed.ac.uk/information-services/computing/desktop-personal/software/main-software-deals/spss/getting-spss/spss-non-managed</a:t>
            </a:r>
            <a:r>
              <a:rPr lang="en-GB" dirty="0"/>
              <a:t> </a:t>
            </a:r>
          </a:p>
          <a:p>
            <a:pPr lvl="2"/>
            <a:endParaRPr lang="en-GB" dirty="0" smtClean="0"/>
          </a:p>
          <a:p>
            <a:pPr lvl="2"/>
            <a:endParaRPr lang="en-GB" dirty="0" smtClean="0"/>
          </a:p>
          <a:p>
            <a:pPr lvl="1"/>
            <a:endParaRPr lang="en-GB" dirty="0"/>
          </a:p>
        </p:txBody>
      </p:sp>
    </p:spTree>
    <p:extLst>
      <p:ext uri="{BB962C8B-B14F-4D97-AF65-F5344CB8AC3E}">
        <p14:creationId xmlns:p14="http://schemas.microsoft.com/office/powerpoint/2010/main" val="41060042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Conditional proportions</a:t>
            </a:r>
            <a:endParaRPr lang="en-GB" dirty="0"/>
          </a:p>
        </p:txBody>
      </p:sp>
      <p:sp>
        <p:nvSpPr>
          <p:cNvPr id="3" name="Content Placeholder 2"/>
          <p:cNvSpPr>
            <a:spLocks noGrp="1"/>
          </p:cNvSpPr>
          <p:nvPr>
            <p:ph idx="1"/>
          </p:nvPr>
        </p:nvSpPr>
        <p:spPr>
          <a:xfrm>
            <a:off x="838200" y="1800225"/>
            <a:ext cx="10515600" cy="4351338"/>
          </a:xfrm>
        </p:spPr>
        <p:txBody>
          <a:bodyPr/>
          <a:lstStyle/>
          <a:p>
            <a:r>
              <a:rPr lang="en-GB" dirty="0" smtClean="0"/>
              <a:t>The proportion of Pesticides conditional on food type</a:t>
            </a:r>
            <a:endParaRPr lang="en-GB" dirty="0"/>
          </a:p>
        </p:txBody>
      </p:sp>
      <p:pic>
        <p:nvPicPr>
          <p:cNvPr id="5" name="Picture 4"/>
          <p:cNvPicPr>
            <a:picLocks noChangeAspect="1"/>
          </p:cNvPicPr>
          <p:nvPr/>
        </p:nvPicPr>
        <p:blipFill>
          <a:blip r:embed="rId2"/>
          <a:stretch>
            <a:fillRect/>
          </a:stretch>
        </p:blipFill>
        <p:spPr>
          <a:xfrm>
            <a:off x="838200" y="2328862"/>
            <a:ext cx="10309758" cy="2763838"/>
          </a:xfrm>
          <a:prstGeom prst="rect">
            <a:avLst/>
          </a:prstGeom>
        </p:spPr>
      </p:pic>
      <p:sp>
        <p:nvSpPr>
          <p:cNvPr id="6" name="TextBox 5"/>
          <p:cNvSpPr txBox="1"/>
          <p:nvPr/>
        </p:nvSpPr>
        <p:spPr>
          <a:xfrm>
            <a:off x="1397000" y="5245100"/>
            <a:ext cx="8293100" cy="369332"/>
          </a:xfrm>
          <a:prstGeom prst="rect">
            <a:avLst/>
          </a:prstGeom>
          <a:noFill/>
        </p:spPr>
        <p:txBody>
          <a:bodyPr wrap="square" rtlCol="0">
            <a:spAutoFit/>
          </a:bodyPr>
          <a:lstStyle/>
          <a:p>
            <a:r>
              <a:rPr lang="en-GB" dirty="0" smtClean="0"/>
              <a:t>Suggests an association</a:t>
            </a:r>
            <a:endParaRPr lang="en-GB" dirty="0"/>
          </a:p>
        </p:txBody>
      </p:sp>
    </p:spTree>
    <p:extLst>
      <p:ext uri="{BB962C8B-B14F-4D97-AF65-F5344CB8AC3E}">
        <p14:creationId xmlns:p14="http://schemas.microsoft.com/office/powerpoint/2010/main" val="37424561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Chi-square test </a:t>
            </a:r>
            <a:endParaRPr lang="en-GB" dirty="0"/>
          </a:p>
        </p:txBody>
      </p:sp>
      <p:sp>
        <p:nvSpPr>
          <p:cNvPr id="3" name="Content Placeholder 2"/>
          <p:cNvSpPr>
            <a:spLocks noGrp="1"/>
          </p:cNvSpPr>
          <p:nvPr>
            <p:ph idx="1"/>
          </p:nvPr>
        </p:nvSpPr>
        <p:spPr/>
        <p:txBody>
          <a:bodyPr/>
          <a:lstStyle/>
          <a:p>
            <a:r>
              <a:rPr lang="en-GB" dirty="0" smtClean="0"/>
              <a:t>A method for assessing whether patterns in contingency tables are meaningful or not. </a:t>
            </a:r>
          </a:p>
          <a:p>
            <a:endParaRPr lang="en-GB" dirty="0"/>
          </a:p>
          <a:p>
            <a:r>
              <a:rPr lang="en-GB" dirty="0" smtClean="0"/>
              <a:t>Tests whether categorical variables are independent or associated.</a:t>
            </a:r>
          </a:p>
          <a:p>
            <a:pPr lvl="1"/>
            <a:endParaRPr lang="en-GB" dirty="0" smtClean="0"/>
          </a:p>
          <a:p>
            <a:pPr lvl="1"/>
            <a:endParaRPr lang="en-GB" dirty="0"/>
          </a:p>
          <a:p>
            <a:pPr lvl="1"/>
            <a:r>
              <a:rPr lang="en-GB" dirty="0"/>
              <a:t>https://davidwees.com/content/teaching-chi-squared-test/</a:t>
            </a:r>
          </a:p>
        </p:txBody>
      </p:sp>
    </p:spTree>
    <p:extLst>
      <p:ext uri="{BB962C8B-B14F-4D97-AF65-F5344CB8AC3E}">
        <p14:creationId xmlns:p14="http://schemas.microsoft.com/office/powerpoint/2010/main" val="266508013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 you watch Game of Thrones?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550" y="1790700"/>
            <a:ext cx="7826350" cy="4405117"/>
          </a:xfrm>
        </p:spPr>
      </p:pic>
    </p:spTree>
    <p:extLst>
      <p:ext uri="{BB962C8B-B14F-4D97-AF65-F5344CB8AC3E}">
        <p14:creationId xmlns:p14="http://schemas.microsoft.com/office/powerpoint/2010/main" val="164342014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 you watch Game of Thrones?</a:t>
            </a:r>
            <a:endParaRPr lang="en-GB" dirty="0"/>
          </a:p>
        </p:txBody>
      </p:sp>
      <p:sp>
        <p:nvSpPr>
          <p:cNvPr id="3" name="Content Placeholder 2"/>
          <p:cNvSpPr>
            <a:spLocks noGrp="1"/>
          </p:cNvSpPr>
          <p:nvPr>
            <p:ph idx="1"/>
          </p:nvPr>
        </p:nvSpPr>
        <p:spPr/>
        <p:txBody>
          <a:bodyPr/>
          <a:lstStyle/>
          <a:p>
            <a:r>
              <a:rPr lang="en-GB" dirty="0" smtClean="0"/>
              <a:t>Lets say we have a sample of 200</a:t>
            </a:r>
          </a:p>
          <a:p>
            <a:pPr lvl="1"/>
            <a:r>
              <a:rPr lang="en-GB" dirty="0" smtClean="0"/>
              <a:t>n=200</a:t>
            </a:r>
          </a:p>
          <a:p>
            <a:pPr lvl="1"/>
            <a:endParaRPr lang="en-GB" dirty="0"/>
          </a:p>
          <a:p>
            <a:pPr lvl="1"/>
            <a:r>
              <a:rPr lang="en-GB" dirty="0" smtClean="0"/>
              <a:t>Lets say its 50% men 50% women</a:t>
            </a:r>
          </a:p>
          <a:p>
            <a:pPr lvl="1"/>
            <a:endParaRPr lang="en-GB" dirty="0"/>
          </a:p>
          <a:p>
            <a:pPr lvl="1"/>
            <a:r>
              <a:rPr lang="en-GB" dirty="0" smtClean="0"/>
              <a:t>So, 100 men</a:t>
            </a:r>
          </a:p>
          <a:p>
            <a:pPr lvl="1"/>
            <a:r>
              <a:rPr lang="en-GB" dirty="0" smtClean="0"/>
              <a:t>100 women</a:t>
            </a:r>
          </a:p>
        </p:txBody>
      </p:sp>
    </p:spTree>
    <p:extLst>
      <p:ext uri="{BB962C8B-B14F-4D97-AF65-F5344CB8AC3E}">
        <p14:creationId xmlns:p14="http://schemas.microsoft.com/office/powerpoint/2010/main" val="30962569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 you watch Game of Thrones</a:t>
            </a:r>
            <a:r>
              <a:rPr lang="en-GB" dirty="0" smtClean="0"/>
              <a:t>? (GOT)</a:t>
            </a:r>
            <a:endParaRPr lang="en-GB" dirty="0"/>
          </a:p>
        </p:txBody>
      </p:sp>
      <p:pic>
        <p:nvPicPr>
          <p:cNvPr id="5" name="Picture 4"/>
          <p:cNvPicPr>
            <a:picLocks noChangeAspect="1"/>
          </p:cNvPicPr>
          <p:nvPr/>
        </p:nvPicPr>
        <p:blipFill>
          <a:blip r:embed="rId2"/>
          <a:stretch>
            <a:fillRect/>
          </a:stretch>
        </p:blipFill>
        <p:spPr>
          <a:xfrm>
            <a:off x="171450" y="1838325"/>
            <a:ext cx="11849100" cy="3181350"/>
          </a:xfrm>
          <a:prstGeom prst="rect">
            <a:avLst/>
          </a:prstGeom>
        </p:spPr>
      </p:pic>
      <p:sp>
        <p:nvSpPr>
          <p:cNvPr id="6" name="TextBox 5"/>
          <p:cNvSpPr txBox="1"/>
          <p:nvPr/>
        </p:nvSpPr>
        <p:spPr>
          <a:xfrm>
            <a:off x="1221971" y="5361709"/>
            <a:ext cx="9168938" cy="800219"/>
          </a:xfrm>
          <a:prstGeom prst="rect">
            <a:avLst/>
          </a:prstGeom>
          <a:noFill/>
        </p:spPr>
        <p:txBody>
          <a:bodyPr wrap="square" rtlCol="0">
            <a:spAutoFit/>
          </a:bodyPr>
          <a:lstStyle/>
          <a:p>
            <a:r>
              <a:rPr lang="en-GB" dirty="0" smtClean="0"/>
              <a:t>If gender is not associated with (is independent of) GOT viewing what would we </a:t>
            </a:r>
            <a:r>
              <a:rPr lang="en-GB" sz="2800" b="1" dirty="0" smtClean="0"/>
              <a:t>expect</a:t>
            </a:r>
            <a:r>
              <a:rPr lang="en-GB" b="1" dirty="0" smtClean="0"/>
              <a:t> </a:t>
            </a:r>
            <a:r>
              <a:rPr lang="en-GB" dirty="0" smtClean="0"/>
              <a:t>the values in the cells to be, given what we know from row and column totals</a:t>
            </a:r>
            <a:endParaRPr lang="en-GB" dirty="0"/>
          </a:p>
        </p:txBody>
      </p:sp>
      <p:sp>
        <p:nvSpPr>
          <p:cNvPr id="7" name="TextBox 6"/>
          <p:cNvSpPr txBox="1"/>
          <p:nvPr/>
        </p:nvSpPr>
        <p:spPr>
          <a:xfrm>
            <a:off x="3549534" y="3699164"/>
            <a:ext cx="839586" cy="369332"/>
          </a:xfrm>
          <a:prstGeom prst="rect">
            <a:avLst/>
          </a:prstGeom>
          <a:noFill/>
        </p:spPr>
        <p:txBody>
          <a:bodyPr wrap="square" rtlCol="0">
            <a:spAutoFit/>
          </a:bodyPr>
          <a:lstStyle/>
          <a:p>
            <a:r>
              <a:rPr lang="en-GB" dirty="0" smtClean="0"/>
              <a:t>60</a:t>
            </a:r>
            <a:endParaRPr lang="en-GB" dirty="0"/>
          </a:p>
        </p:txBody>
      </p:sp>
      <p:sp>
        <p:nvSpPr>
          <p:cNvPr id="8" name="TextBox 7"/>
          <p:cNvSpPr txBox="1"/>
          <p:nvPr/>
        </p:nvSpPr>
        <p:spPr>
          <a:xfrm>
            <a:off x="3549534" y="4054847"/>
            <a:ext cx="839586" cy="369332"/>
          </a:xfrm>
          <a:prstGeom prst="rect">
            <a:avLst/>
          </a:prstGeom>
          <a:noFill/>
        </p:spPr>
        <p:txBody>
          <a:bodyPr wrap="square" rtlCol="0">
            <a:spAutoFit/>
          </a:bodyPr>
          <a:lstStyle/>
          <a:p>
            <a:r>
              <a:rPr lang="en-GB" dirty="0" smtClean="0"/>
              <a:t>60</a:t>
            </a:r>
            <a:endParaRPr lang="en-GB" dirty="0"/>
          </a:p>
        </p:txBody>
      </p:sp>
      <p:sp>
        <p:nvSpPr>
          <p:cNvPr id="10" name="TextBox 9"/>
          <p:cNvSpPr txBox="1"/>
          <p:nvPr/>
        </p:nvSpPr>
        <p:spPr>
          <a:xfrm>
            <a:off x="6320443" y="3685515"/>
            <a:ext cx="839586" cy="369332"/>
          </a:xfrm>
          <a:prstGeom prst="rect">
            <a:avLst/>
          </a:prstGeom>
          <a:noFill/>
        </p:spPr>
        <p:txBody>
          <a:bodyPr wrap="square" rtlCol="0">
            <a:spAutoFit/>
          </a:bodyPr>
          <a:lstStyle/>
          <a:p>
            <a:r>
              <a:rPr lang="en-GB" dirty="0" smtClean="0"/>
              <a:t>40</a:t>
            </a:r>
            <a:endParaRPr lang="en-GB" dirty="0"/>
          </a:p>
        </p:txBody>
      </p:sp>
      <p:sp>
        <p:nvSpPr>
          <p:cNvPr id="11" name="TextBox 10"/>
          <p:cNvSpPr txBox="1"/>
          <p:nvPr/>
        </p:nvSpPr>
        <p:spPr>
          <a:xfrm>
            <a:off x="6320443" y="4041198"/>
            <a:ext cx="839586" cy="369332"/>
          </a:xfrm>
          <a:prstGeom prst="rect">
            <a:avLst/>
          </a:prstGeom>
          <a:noFill/>
        </p:spPr>
        <p:txBody>
          <a:bodyPr wrap="square" rtlCol="0">
            <a:spAutoFit/>
          </a:bodyPr>
          <a:lstStyle/>
          <a:p>
            <a:r>
              <a:rPr lang="en-GB" dirty="0"/>
              <a:t>4</a:t>
            </a:r>
            <a:r>
              <a:rPr lang="en-GB" dirty="0" smtClean="0"/>
              <a:t>0</a:t>
            </a:r>
            <a:endParaRPr lang="en-GB" dirty="0"/>
          </a:p>
        </p:txBody>
      </p:sp>
    </p:spTree>
    <p:extLst>
      <p:ext uri="{BB962C8B-B14F-4D97-AF65-F5344CB8AC3E}">
        <p14:creationId xmlns:p14="http://schemas.microsoft.com/office/powerpoint/2010/main" val="263992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That is what we would expect given an assumption of independence, what do we </a:t>
            </a:r>
            <a:r>
              <a:rPr lang="en-GB" sz="5300" b="1" dirty="0" smtClean="0"/>
              <a:t>observe</a:t>
            </a:r>
            <a:r>
              <a:rPr lang="en-GB" dirty="0" smtClean="0"/>
              <a:t>?	</a:t>
            </a:r>
            <a:endParaRPr lang="en-GB" dirty="0"/>
          </a:p>
        </p:txBody>
      </p:sp>
      <p:pic>
        <p:nvPicPr>
          <p:cNvPr id="4" name="Picture 3"/>
          <p:cNvPicPr>
            <a:picLocks noChangeAspect="1"/>
          </p:cNvPicPr>
          <p:nvPr/>
        </p:nvPicPr>
        <p:blipFill>
          <a:blip r:embed="rId2"/>
          <a:stretch>
            <a:fillRect/>
          </a:stretch>
        </p:blipFill>
        <p:spPr>
          <a:xfrm>
            <a:off x="114300" y="2400040"/>
            <a:ext cx="12077700" cy="3171825"/>
          </a:xfrm>
          <a:prstGeom prst="rect">
            <a:avLst/>
          </a:prstGeom>
        </p:spPr>
      </p:pic>
      <p:sp>
        <p:nvSpPr>
          <p:cNvPr id="5" name="TextBox 4"/>
          <p:cNvSpPr txBox="1"/>
          <p:nvPr/>
        </p:nvSpPr>
        <p:spPr>
          <a:xfrm>
            <a:off x="609600" y="5571865"/>
            <a:ext cx="11125200" cy="646331"/>
          </a:xfrm>
          <a:prstGeom prst="rect">
            <a:avLst/>
          </a:prstGeom>
          <a:noFill/>
        </p:spPr>
        <p:txBody>
          <a:bodyPr wrap="square" rtlCol="0">
            <a:spAutoFit/>
          </a:bodyPr>
          <a:lstStyle/>
          <a:p>
            <a:pPr marL="285750" indent="-285750">
              <a:buFont typeface="Arial" panose="020B0604020202020204" pitchFamily="34" charset="0"/>
              <a:buChar char="•"/>
            </a:pPr>
            <a:r>
              <a:rPr lang="en-GB" i="1" dirty="0" smtClean="0"/>
              <a:t>Is there a relationship between gender and GOT viewing in the observed data?</a:t>
            </a:r>
          </a:p>
          <a:p>
            <a:pPr marL="285750" indent="-285750">
              <a:buFont typeface="Arial" panose="020B0604020202020204" pitchFamily="34" charset="0"/>
              <a:buChar char="•"/>
            </a:pPr>
            <a:r>
              <a:rPr lang="en-GB" i="1" dirty="0" smtClean="0"/>
              <a:t>How much different do the observed data have to be from expected for their to be a </a:t>
            </a:r>
            <a:r>
              <a:rPr lang="en-GB" b="1" i="1" dirty="0" smtClean="0"/>
              <a:t>significant </a:t>
            </a:r>
            <a:r>
              <a:rPr lang="en-GB" i="1" dirty="0" smtClean="0"/>
              <a:t>relationship?</a:t>
            </a:r>
            <a:endParaRPr lang="en-GB" i="1" dirty="0"/>
          </a:p>
        </p:txBody>
      </p:sp>
    </p:spTree>
    <p:extLst>
      <p:ext uri="{BB962C8B-B14F-4D97-AF65-F5344CB8AC3E}">
        <p14:creationId xmlns:p14="http://schemas.microsoft.com/office/powerpoint/2010/main" val="387194917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GB" dirty="0" smtClean="0"/>
                  <a:t>We calculate a Chi-square</a:t>
                </a:r>
                <a:r>
                  <a:rPr lang="en-GB" dirty="0"/>
                  <a:t>, </a:t>
                </a:r>
                <a:r>
                  <a:rPr lang="en-GB" dirty="0" smtClean="0"/>
                  <a:t>(</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2</m:t>
                        </m:r>
                      </m:sup>
                    </m:sSup>
                  </m:oMath>
                </a14:m>
                <a:r>
                  <a:rPr lang="en-GB" dirty="0" smtClean="0"/>
                  <a:t>) statistic</a:t>
                </a:r>
                <a:br>
                  <a:rPr lang="en-GB" dirty="0" smtClean="0"/>
                </a:br>
                <a:r>
                  <a:rPr lang="en-GB" dirty="0" smtClean="0"/>
                  <a:t>Subtract the observed (O) from expected (E)</a:t>
                </a:r>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377" t="-12903" b="-21198"/>
                </a:stretch>
              </a:blipFill>
            </p:spPr>
            <p:txBody>
              <a:bodyPr/>
              <a:lstStyle/>
              <a:p>
                <a:r>
                  <a:rPr lang="en-GB">
                    <a:noFill/>
                  </a:rPr>
                  <a:t> </a:t>
                </a:r>
              </a:p>
            </p:txBody>
          </p:sp>
        </mc:Fallback>
      </mc:AlternateContent>
      <p:sp>
        <p:nvSpPr>
          <p:cNvPr id="3" name="Content Placeholder 2"/>
          <p:cNvSpPr>
            <a:spLocks noGrp="1"/>
          </p:cNvSpPr>
          <p:nvPr>
            <p:ph idx="1"/>
          </p:nvPr>
        </p:nvSpPr>
        <p:spPr/>
        <p:txBody>
          <a:bodyPr/>
          <a:lstStyle/>
          <a:p>
            <a:r>
              <a:rPr lang="en-GB" dirty="0"/>
              <a:t>25 men love it, we expected 60</a:t>
            </a:r>
          </a:p>
          <a:p>
            <a:r>
              <a:rPr lang="en-GB" dirty="0"/>
              <a:t>95 women love it, we expected 60</a:t>
            </a:r>
          </a:p>
          <a:p>
            <a:r>
              <a:rPr lang="en-GB" dirty="0"/>
              <a:t>75 men say it isn’t their thing, we expected 40</a:t>
            </a:r>
          </a:p>
          <a:p>
            <a:r>
              <a:rPr lang="en-GB" dirty="0"/>
              <a:t>5 women say it isn’t their thing, we expected 40</a:t>
            </a:r>
          </a:p>
          <a:p>
            <a:pPr marL="0" indent="0">
              <a:buNone/>
            </a:pPr>
            <a:endParaRPr lang="en-GB" dirty="0" smtClean="0"/>
          </a:p>
          <a:p>
            <a:pPr marL="0" indent="0">
              <a:buNone/>
            </a:pPr>
            <a:endParaRPr lang="en-GB" dirty="0"/>
          </a:p>
        </p:txBody>
      </p:sp>
      <p:graphicFrame>
        <p:nvGraphicFramePr>
          <p:cNvPr id="4" name="Table 3"/>
          <p:cNvGraphicFramePr>
            <a:graphicFrameLocks noGrp="1"/>
          </p:cNvGraphicFramePr>
          <p:nvPr>
            <p:extLst/>
          </p:nvPr>
        </p:nvGraphicFramePr>
        <p:xfrm>
          <a:off x="2652682" y="4200682"/>
          <a:ext cx="6600537" cy="1499867"/>
        </p:xfrm>
        <a:graphic>
          <a:graphicData uri="http://schemas.openxmlformats.org/drawingml/2006/table">
            <a:tbl>
              <a:tblPr firstRow="1" firstCol="1" bandRow="1">
                <a:tableStyleId>{5C22544A-7EE6-4342-B048-85BDC9FD1C3A}</a:tableStyleId>
              </a:tblPr>
              <a:tblGrid>
                <a:gridCol w="2200667"/>
                <a:gridCol w="2199935"/>
                <a:gridCol w="2199935"/>
              </a:tblGrid>
              <a:tr h="325879">
                <a:tc>
                  <a:txBody>
                    <a:bodyPr/>
                    <a:lstStyle/>
                    <a:p>
                      <a:pPr>
                        <a:lnSpc>
                          <a:spcPct val="107000"/>
                        </a:lnSpc>
                        <a:spcAft>
                          <a:spcPts val="0"/>
                        </a:spcAft>
                      </a:pPr>
                      <a:r>
                        <a:rPr lang="en-GB" sz="1800" dirty="0">
                          <a:effectLst/>
                        </a:rPr>
                        <a:t>O</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0 - 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a:effectLst/>
                        </a:rPr>
                        <a:t>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60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a:effectLst/>
                        </a:rPr>
                        <a:t>75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40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a:effectLst/>
                        </a:rPr>
                        <a:t>95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60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a:effectLst/>
                        </a:rPr>
                        <a:t>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40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3493229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5" name="Table 4"/>
          <p:cNvGraphicFramePr>
            <a:graphicFrameLocks noGrp="1"/>
          </p:cNvGraphicFramePr>
          <p:nvPr>
            <p:extLst/>
          </p:nvPr>
        </p:nvGraphicFramePr>
        <p:xfrm>
          <a:off x="392082" y="3213100"/>
          <a:ext cx="6600537" cy="1481129"/>
        </p:xfrm>
        <a:graphic>
          <a:graphicData uri="http://schemas.openxmlformats.org/drawingml/2006/table">
            <a:tbl>
              <a:tblPr firstRow="1" firstCol="1" bandRow="1">
                <a:tableStyleId>{5C22544A-7EE6-4342-B048-85BDC9FD1C3A}</a:tableStyleId>
              </a:tblPr>
              <a:tblGrid>
                <a:gridCol w="2200667"/>
                <a:gridCol w="2199935"/>
                <a:gridCol w="2199935"/>
              </a:tblGrid>
              <a:tr h="307141">
                <a:tc>
                  <a:txBody>
                    <a:bodyPr/>
                    <a:lstStyle/>
                    <a:p>
                      <a:pPr>
                        <a:lnSpc>
                          <a:spcPct val="107000"/>
                        </a:lnSpc>
                        <a:spcAft>
                          <a:spcPts val="0"/>
                        </a:spcAft>
                      </a:pPr>
                      <a:r>
                        <a:rPr lang="en-GB" sz="1800" dirty="0">
                          <a:effectLst/>
                        </a:rPr>
                        <a:t>O</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0 - 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a:effectLst/>
                        </a:rPr>
                        <a:t>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60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a:effectLst/>
                        </a:rPr>
                        <a:t>75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40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a:effectLst/>
                        </a:rPr>
                        <a:t>95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60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a:effectLst/>
                        </a:rPr>
                        <a:t>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40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extLst/>
          </p:nvPr>
        </p:nvGraphicFramePr>
        <p:xfrm>
          <a:off x="6992619" y="3213100"/>
          <a:ext cx="2199935" cy="1499867"/>
        </p:xfrm>
        <a:graphic>
          <a:graphicData uri="http://schemas.openxmlformats.org/drawingml/2006/table">
            <a:tbl>
              <a:tblPr firstRow="1" firstCol="1" bandRow="1">
                <a:tableStyleId>{5C22544A-7EE6-4342-B048-85BDC9FD1C3A}</a:tableStyleId>
              </a:tblPr>
              <a:tblGrid>
                <a:gridCol w="2199935"/>
              </a:tblGrid>
              <a:tr h="325879">
                <a:tc>
                  <a:txBody>
                    <a:bodyPr/>
                    <a:lstStyle/>
                    <a:p>
                      <a:pPr>
                        <a:lnSpc>
                          <a:spcPct val="107000"/>
                        </a:lnSpc>
                        <a:spcAft>
                          <a:spcPts val="0"/>
                        </a:spcAft>
                      </a:pPr>
                      <a:r>
                        <a:rPr lang="en-GB" sz="1800" dirty="0" smtClean="0">
                          <a:effectLst/>
                        </a:rPr>
                        <a:t>(0 – E)^2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1225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1225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1225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1225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8" name="Table 7"/>
          <p:cNvGraphicFramePr>
            <a:graphicFrameLocks noGrp="1"/>
          </p:cNvGraphicFramePr>
          <p:nvPr>
            <p:extLst/>
          </p:nvPr>
        </p:nvGraphicFramePr>
        <p:xfrm>
          <a:off x="9192554" y="3213100"/>
          <a:ext cx="2199935" cy="1499867"/>
        </p:xfrm>
        <a:graphic>
          <a:graphicData uri="http://schemas.openxmlformats.org/drawingml/2006/table">
            <a:tbl>
              <a:tblPr firstRow="1" firstCol="1" bandRow="1">
                <a:tableStyleId>{5C22544A-7EE6-4342-B048-85BDC9FD1C3A}</a:tableStyleId>
              </a:tblPr>
              <a:tblGrid>
                <a:gridCol w="2199935"/>
              </a:tblGrid>
              <a:tr h="325879">
                <a:tc>
                  <a:txBody>
                    <a:bodyPr/>
                    <a:lstStyle/>
                    <a:p>
                      <a:pPr>
                        <a:lnSpc>
                          <a:spcPct val="107000"/>
                        </a:lnSpc>
                        <a:spcAft>
                          <a:spcPts val="0"/>
                        </a:spcAft>
                      </a:pPr>
                      <a:r>
                        <a:rPr lang="en-GB" sz="1800" dirty="0" smtClean="0">
                          <a:effectLst/>
                        </a:rPr>
                        <a:t>(0 – E)^2/E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20.42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30.63</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20.42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30.63</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9" name="TextBox 8"/>
          <p:cNvSpPr txBox="1"/>
          <p:nvPr/>
        </p:nvSpPr>
        <p:spPr>
          <a:xfrm>
            <a:off x="1181100" y="2019300"/>
            <a:ext cx="9690100" cy="646331"/>
          </a:xfrm>
          <a:prstGeom prst="rect">
            <a:avLst/>
          </a:prstGeom>
          <a:noFill/>
        </p:spPr>
        <p:txBody>
          <a:bodyPr wrap="square" rtlCol="0">
            <a:spAutoFit/>
          </a:bodyPr>
          <a:lstStyle/>
          <a:p>
            <a:r>
              <a:rPr lang="en-GB" dirty="0" smtClean="0"/>
              <a:t>Square the O-E, gets rid of negatives</a:t>
            </a:r>
          </a:p>
          <a:p>
            <a:r>
              <a:rPr lang="en-GB" dirty="0" smtClean="0"/>
              <a:t>Divide by the </a:t>
            </a:r>
            <a:r>
              <a:rPr lang="en-GB" b="1" dirty="0" smtClean="0"/>
              <a:t>expected</a:t>
            </a:r>
            <a:r>
              <a:rPr lang="en-GB" dirty="0" smtClean="0"/>
              <a:t> count, in order to get to a sensible number </a:t>
            </a:r>
            <a:endParaRPr lang="en-GB" dirty="0"/>
          </a:p>
        </p:txBody>
      </p:sp>
      <mc:AlternateContent xmlns:mc="http://schemas.openxmlformats.org/markup-compatibility/2006" xmlns:a14="http://schemas.microsoft.com/office/drawing/2010/main">
        <mc:Choice Requires="a14">
          <p:sp>
            <p:nvSpPr>
              <p:cNvPr id="11" name="TextBox 10"/>
              <p:cNvSpPr txBox="1"/>
              <p:nvPr/>
            </p:nvSpPr>
            <p:spPr>
              <a:xfrm>
                <a:off x="8887165" y="4694229"/>
                <a:ext cx="2199935" cy="763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i="1" smtClean="0">
                              <a:latin typeface="Cambria Math" panose="02040503050406030204" pitchFamily="18" charset="0"/>
                            </a:rPr>
                          </m:ctrlPr>
                        </m:naryPr>
                        <m:sub/>
                        <m:sup/>
                        <m:e>
                          <m:r>
                            <a:rPr lang="en-GB" b="0" i="1" smtClean="0">
                              <a:latin typeface="Cambria Math" panose="02040503050406030204" pitchFamily="18" charset="0"/>
                            </a:rPr>
                            <m:t>102.1</m:t>
                          </m:r>
                        </m:e>
                      </m:nary>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8887165" y="4694229"/>
                <a:ext cx="2199935" cy="763094"/>
              </a:xfrm>
              <a:prstGeom prst="rect">
                <a:avLst/>
              </a:prstGeom>
              <a:blipFill rotWithShape="0">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066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0"/>
            <a:ext cx="10515600" cy="1325563"/>
          </a:xfrm>
        </p:spPr>
        <p:txBody>
          <a:bodyPr/>
          <a:lstStyle/>
          <a:p>
            <a:r>
              <a:rPr lang="en-GB" b="1" dirty="0" smtClean="0"/>
              <a:t>Degrees of freedom </a:t>
            </a:r>
            <a:endParaRPr lang="en-GB" b="1" dirty="0"/>
          </a:p>
        </p:txBody>
      </p:sp>
      <p:sp>
        <p:nvSpPr>
          <p:cNvPr id="3" name="Content Placeholder 2"/>
          <p:cNvSpPr>
            <a:spLocks noGrp="1"/>
          </p:cNvSpPr>
          <p:nvPr>
            <p:ph idx="1"/>
          </p:nvPr>
        </p:nvSpPr>
        <p:spPr>
          <a:xfrm>
            <a:off x="584200" y="1055965"/>
            <a:ext cx="11023600" cy="4351338"/>
          </a:xfrm>
        </p:spPr>
        <p:txBody>
          <a:bodyPr/>
          <a:lstStyle/>
          <a:p>
            <a:r>
              <a:rPr lang="en-GB" dirty="0" smtClean="0"/>
              <a:t>Degrees or freedom (DF) are the number of values that are ‘free to vary’</a:t>
            </a:r>
          </a:p>
          <a:p>
            <a:r>
              <a:rPr lang="en-GB" dirty="0"/>
              <a:t>minimum number of independent coordinates </a:t>
            </a:r>
            <a:r>
              <a:rPr lang="en-GB" dirty="0" smtClean="0"/>
              <a:t>(values) that </a:t>
            </a:r>
            <a:r>
              <a:rPr lang="en-GB" dirty="0"/>
              <a:t>can specify the position of the system </a:t>
            </a:r>
            <a:r>
              <a:rPr lang="en-GB" dirty="0" smtClean="0"/>
              <a:t>completely</a:t>
            </a:r>
            <a:endParaRPr lang="en-GB" dirty="0"/>
          </a:p>
          <a:p>
            <a:pPr lvl="1"/>
            <a:r>
              <a:rPr lang="en-GB" dirty="0" smtClean="0"/>
              <a:t>In the chi-square test for categorical association this is: </a:t>
            </a:r>
          </a:p>
          <a:p>
            <a:pPr lvl="2"/>
            <a:r>
              <a:rPr lang="en-GB" dirty="0" smtClean="0"/>
              <a:t>(rows-1) * (colums-1)</a:t>
            </a:r>
          </a:p>
          <a:p>
            <a:pPr lvl="2"/>
            <a:r>
              <a:rPr lang="en-GB" dirty="0" smtClean="0"/>
              <a:t>1 DF</a:t>
            </a:r>
          </a:p>
        </p:txBody>
      </p:sp>
      <p:pic>
        <p:nvPicPr>
          <p:cNvPr id="4" name="Picture 3"/>
          <p:cNvPicPr>
            <a:picLocks noChangeAspect="1"/>
          </p:cNvPicPr>
          <p:nvPr/>
        </p:nvPicPr>
        <p:blipFill>
          <a:blip r:embed="rId2"/>
          <a:stretch>
            <a:fillRect/>
          </a:stretch>
        </p:blipFill>
        <p:spPr>
          <a:xfrm>
            <a:off x="234950" y="3544094"/>
            <a:ext cx="11849100" cy="3181350"/>
          </a:xfrm>
          <a:prstGeom prst="rect">
            <a:avLst/>
          </a:prstGeom>
        </p:spPr>
      </p:pic>
      <p:sp>
        <p:nvSpPr>
          <p:cNvPr id="5" name="TextBox 4"/>
          <p:cNvSpPr txBox="1"/>
          <p:nvPr/>
        </p:nvSpPr>
        <p:spPr>
          <a:xfrm>
            <a:off x="3473334" y="5407303"/>
            <a:ext cx="839586" cy="369332"/>
          </a:xfrm>
          <a:prstGeom prst="rect">
            <a:avLst/>
          </a:prstGeom>
          <a:noFill/>
        </p:spPr>
        <p:txBody>
          <a:bodyPr wrap="square" rtlCol="0">
            <a:spAutoFit/>
          </a:bodyPr>
          <a:lstStyle/>
          <a:p>
            <a:r>
              <a:rPr lang="en-GB" dirty="0"/>
              <a:t>2</a:t>
            </a:r>
            <a:r>
              <a:rPr lang="en-GB" dirty="0" smtClean="0"/>
              <a:t>5</a:t>
            </a:r>
            <a:endParaRPr lang="en-GB" dirty="0"/>
          </a:p>
        </p:txBody>
      </p:sp>
      <p:sp>
        <p:nvSpPr>
          <p:cNvPr id="6" name="TextBox 5"/>
          <p:cNvSpPr txBox="1"/>
          <p:nvPr/>
        </p:nvSpPr>
        <p:spPr>
          <a:xfrm>
            <a:off x="6362468" y="5407303"/>
            <a:ext cx="839586" cy="369332"/>
          </a:xfrm>
          <a:prstGeom prst="rect">
            <a:avLst/>
          </a:prstGeom>
          <a:noFill/>
        </p:spPr>
        <p:txBody>
          <a:bodyPr wrap="square" rtlCol="0">
            <a:spAutoFit/>
          </a:bodyPr>
          <a:lstStyle/>
          <a:p>
            <a:r>
              <a:rPr lang="en-GB" dirty="0" smtClean="0"/>
              <a:t>75</a:t>
            </a:r>
            <a:endParaRPr lang="en-GB" dirty="0"/>
          </a:p>
        </p:txBody>
      </p:sp>
    </p:spTree>
    <p:extLst>
      <p:ext uri="{BB962C8B-B14F-4D97-AF65-F5344CB8AC3E}">
        <p14:creationId xmlns:p14="http://schemas.microsoft.com/office/powerpoint/2010/main" val="266678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GB" dirty="0" smtClean="0"/>
                  <a:t>Chi-square, </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oMath>
                </a14:m>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We have a chi-square value of: </a:t>
                </a:r>
                <a14:m>
                  <m:oMath xmlns:m="http://schemas.openxmlformats.org/officeDocument/2006/math">
                    <m:r>
                      <a:rPr lang="en-GB" i="1">
                        <a:latin typeface="Cambria Math" panose="02040503050406030204" pitchFamily="18" charset="0"/>
                      </a:rPr>
                      <m:t>102.1</m:t>
                    </m:r>
                  </m:oMath>
                </a14:m>
                <a:endParaRPr lang="en-GB" dirty="0" smtClean="0"/>
              </a:p>
              <a:p>
                <a:r>
                  <a:rPr lang="en-GB" dirty="0" smtClean="0"/>
                  <a:t>This is at 1 degrees of freedom (rows-1)*(colums-1)</a:t>
                </a:r>
              </a:p>
              <a:p>
                <a:pPr lvl="1"/>
                <a:r>
                  <a:rPr lang="en-GB" dirty="0" smtClean="0"/>
                  <a:t>(</a:t>
                </a:r>
                <a:r>
                  <a:rPr lang="en-GB" dirty="0"/>
                  <a:t>2</a:t>
                </a:r>
                <a:r>
                  <a:rPr lang="en-GB" dirty="0" smtClean="0"/>
                  <a:t>-1)*(2-1)=1</a:t>
                </a:r>
              </a:p>
              <a:p>
                <a:pPr lvl="1"/>
                <a:endParaRPr lang="en-GB" dirty="0"/>
              </a:p>
              <a:p>
                <a:pPr lvl="1"/>
                <a:endParaRPr lang="en-GB" dirty="0" smtClean="0"/>
              </a:p>
              <a:p>
                <a:r>
                  <a:rPr lang="en-GB" dirty="0" smtClean="0"/>
                  <a:t>At 1 degree of freedom a chi-square is significant at </a:t>
                </a:r>
                <a:r>
                  <a:rPr lang="en-GB" dirty="0"/>
                  <a:t>a </a:t>
                </a:r>
                <a:r>
                  <a:rPr lang="en-GB" dirty="0" smtClean="0"/>
                  <a:t>the level of 0.05 at a value of 3.841, or greater.</a:t>
                </a:r>
              </a:p>
              <a:p>
                <a:pPr lvl="1"/>
                <a:r>
                  <a:rPr lang="en-GB" dirty="0" smtClean="0"/>
                  <a:t>To check this in the olden days (circa 1990) you would check a table:</a:t>
                </a:r>
              </a:p>
              <a:p>
                <a:pPr lvl="1"/>
                <a:r>
                  <a:rPr lang="en-GB" dirty="0">
                    <a:hlinkClick r:id="rId3"/>
                  </a:rPr>
                  <a:t>https://</a:t>
                </a:r>
                <a:r>
                  <a:rPr lang="en-GB" dirty="0" smtClean="0">
                    <a:hlinkClick r:id="rId3"/>
                  </a:rPr>
                  <a:t>www.medcalc.org/manual/chi-square-table.php</a:t>
                </a:r>
                <a:endParaRPr lang="en-GB" dirty="0" smtClean="0"/>
              </a:p>
              <a:p>
                <a:pPr lvl="1"/>
                <a:endParaRPr lang="en-GB" dirty="0" smtClean="0"/>
              </a:p>
              <a:p>
                <a:pPr lvl="1"/>
                <a:endParaRPr lang="en-GB" dirty="0" smtClean="0"/>
              </a:p>
              <a:p>
                <a:endParaRPr lang="en-GB" dirty="0"/>
              </a:p>
              <a:p>
                <a:endParaRPr lang="en-GB" dirty="0" smtClean="0"/>
              </a:p>
              <a:p>
                <a:pPr marL="457200" lvl="1" indent="0">
                  <a:buNone/>
                </a:pPr>
                <a:endParaRPr lang="en-GB" dirty="0" smtClean="0"/>
              </a:p>
              <a:p>
                <a:pPr marL="457200" lvl="1" indent="0">
                  <a:buNone/>
                </a:pPr>
                <a:endParaRPr lang="en-GB" dirty="0"/>
              </a:p>
              <a:p>
                <a:pPr lvl="1"/>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043" t="-2241" r="-1623"/>
                </a:stretch>
              </a:blipFill>
            </p:spPr>
            <p:txBody>
              <a:bodyPr/>
              <a:lstStyle/>
              <a:p>
                <a:r>
                  <a:rPr lang="en-GB">
                    <a:noFill/>
                  </a:rPr>
                  <a:t> </a:t>
                </a:r>
              </a:p>
            </p:txBody>
          </p:sp>
        </mc:Fallback>
      </mc:AlternateContent>
    </p:spTree>
    <p:extLst>
      <p:ext uri="{BB962C8B-B14F-4D97-AF65-F5344CB8AC3E}">
        <p14:creationId xmlns:p14="http://schemas.microsoft.com/office/powerpoint/2010/main" val="32710792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Working with data</a:t>
            </a:r>
            <a:endParaRPr lang="en-GB" b="1" dirty="0"/>
          </a:p>
        </p:txBody>
      </p:sp>
      <p:sp>
        <p:nvSpPr>
          <p:cNvPr id="3" name="Content Placeholder 2"/>
          <p:cNvSpPr>
            <a:spLocks noGrp="1"/>
          </p:cNvSpPr>
          <p:nvPr>
            <p:ph idx="1"/>
          </p:nvPr>
        </p:nvSpPr>
        <p:spPr/>
        <p:txBody>
          <a:bodyPr/>
          <a:lstStyle/>
          <a:p>
            <a:r>
              <a:rPr lang="en-GB" dirty="0"/>
              <a:t>The </a:t>
            </a:r>
            <a:r>
              <a:rPr lang="en-GB" dirty="0" smtClean="0"/>
              <a:t>UK </a:t>
            </a:r>
            <a:r>
              <a:rPr lang="en-GB" dirty="0"/>
              <a:t>Data </a:t>
            </a:r>
            <a:r>
              <a:rPr lang="en-GB" dirty="0" smtClean="0"/>
              <a:t>Service</a:t>
            </a:r>
          </a:p>
          <a:p>
            <a:pPr lvl="1"/>
            <a:r>
              <a:rPr lang="en-GB" dirty="0" smtClean="0"/>
              <a:t>Supplies datasets in SPSS format (also Stata and SAS)</a:t>
            </a:r>
          </a:p>
          <a:p>
            <a:pPr lvl="1"/>
            <a:endParaRPr lang="en-GB" dirty="0"/>
          </a:p>
          <a:p>
            <a:pPr lvl="1"/>
            <a:r>
              <a:rPr lang="en-GB" dirty="0" smtClean="0">
                <a:hlinkClick r:id="rId2"/>
              </a:rPr>
              <a:t>https://www.ukdataservice.ac.uk/</a:t>
            </a:r>
            <a:endParaRPr lang="en-GB" dirty="0"/>
          </a:p>
          <a:p>
            <a:endParaRPr lang="en-GB" dirty="0"/>
          </a:p>
        </p:txBody>
      </p:sp>
    </p:spTree>
    <p:extLst>
      <p:ext uri="{BB962C8B-B14F-4D97-AF65-F5344CB8AC3E}">
        <p14:creationId xmlns:p14="http://schemas.microsoft.com/office/powerpoint/2010/main" val="17399172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Significance</a:t>
            </a:r>
            <a:endParaRPr lang="en-GB" dirty="0"/>
          </a:p>
        </p:txBody>
      </p:sp>
      <p:sp>
        <p:nvSpPr>
          <p:cNvPr id="3" name="Content Placeholder 2"/>
          <p:cNvSpPr>
            <a:spLocks noGrp="1"/>
          </p:cNvSpPr>
          <p:nvPr>
            <p:ph idx="1"/>
          </p:nvPr>
        </p:nvSpPr>
        <p:spPr/>
        <p:txBody>
          <a:bodyPr/>
          <a:lstStyle/>
          <a:p>
            <a:r>
              <a:rPr lang="en-GB" dirty="0" smtClean="0"/>
              <a:t>Statistical significance has a specific technical meaning</a:t>
            </a:r>
          </a:p>
          <a:p>
            <a:endParaRPr lang="en-GB" dirty="0"/>
          </a:p>
          <a:p>
            <a:r>
              <a:rPr lang="en-GB" dirty="0" smtClean="0"/>
              <a:t>This is about the probability of rejecting the null hypothesis</a:t>
            </a:r>
          </a:p>
          <a:p>
            <a:endParaRPr lang="en-GB" dirty="0"/>
          </a:p>
          <a:p>
            <a:r>
              <a:rPr lang="en-GB" dirty="0" smtClean="0"/>
              <a:t>We are not going to go into that right now</a:t>
            </a:r>
          </a:p>
          <a:p>
            <a:pPr lvl="1"/>
            <a:endParaRPr lang="en-GB" dirty="0"/>
          </a:p>
        </p:txBody>
      </p:sp>
    </p:spTree>
    <p:extLst>
      <p:ext uri="{BB962C8B-B14F-4D97-AF65-F5344CB8AC3E}">
        <p14:creationId xmlns:p14="http://schemas.microsoft.com/office/powerpoint/2010/main" val="15208987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Good news</a:t>
            </a:r>
            <a:endParaRPr lang="en-GB" dirty="0"/>
          </a:p>
        </p:txBody>
      </p:sp>
      <p:sp>
        <p:nvSpPr>
          <p:cNvPr id="3" name="Content Placeholder 2"/>
          <p:cNvSpPr>
            <a:spLocks noGrp="1"/>
          </p:cNvSpPr>
          <p:nvPr>
            <p:ph idx="1"/>
          </p:nvPr>
        </p:nvSpPr>
        <p:spPr/>
        <p:txBody>
          <a:bodyPr/>
          <a:lstStyle/>
          <a:p>
            <a:r>
              <a:rPr lang="en-GB" dirty="0" smtClean="0"/>
              <a:t>Data analysis packages do all of this stuff for us!</a:t>
            </a:r>
          </a:p>
          <a:p>
            <a:endParaRPr lang="en-GB" dirty="0"/>
          </a:p>
          <a:p>
            <a:r>
              <a:rPr lang="en-GB" dirty="0" smtClean="0"/>
              <a:t>This is the formula we just calculated:</a:t>
            </a:r>
          </a:p>
          <a:p>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899" y="3525044"/>
            <a:ext cx="5322426" cy="2062956"/>
          </a:xfrm>
          <a:prstGeom prst="rect">
            <a:avLst/>
          </a:prstGeom>
        </p:spPr>
      </p:pic>
    </p:spTree>
    <p:extLst>
      <p:ext uri="{BB962C8B-B14F-4D97-AF65-F5344CB8AC3E}">
        <p14:creationId xmlns:p14="http://schemas.microsoft.com/office/powerpoint/2010/main" val="7813942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28300"/>
            <a:ext cx="8626522" cy="5884381"/>
          </a:xfrm>
          <a:prstGeom prst="rect">
            <a:avLst/>
          </a:prstGeom>
        </p:spPr>
      </p:pic>
      <p:sp>
        <p:nvSpPr>
          <p:cNvPr id="5" name="Rectangle 4"/>
          <p:cNvSpPr/>
          <p:nvPr/>
        </p:nvSpPr>
        <p:spPr>
          <a:xfrm>
            <a:off x="203200" y="290036"/>
            <a:ext cx="10325100" cy="1200329"/>
          </a:xfrm>
          <a:prstGeom prst="rect">
            <a:avLst/>
          </a:prstGeom>
        </p:spPr>
        <p:txBody>
          <a:bodyPr wrap="square">
            <a:spAutoFit/>
          </a:bodyPr>
          <a:lstStyle/>
          <a:p>
            <a:r>
              <a:rPr lang="en-GB" dirty="0">
                <a:solidFill>
                  <a:srgbClr val="000000"/>
                </a:solidFill>
                <a:latin typeface="Courier New" panose="02070309020205020404" pitchFamily="49" charset="0"/>
              </a:rPr>
              <a:t>missing values </a:t>
            </a:r>
            <a:r>
              <a:rPr lang="en-GB" dirty="0" err="1">
                <a:solidFill>
                  <a:srgbClr val="000000"/>
                </a:solidFill>
                <a:latin typeface="Courier New" panose="02070309020205020404" pitchFamily="49" charset="0"/>
              </a:rPr>
              <a:t>soclase</a:t>
            </a:r>
            <a:r>
              <a:rPr lang="en-GB" dirty="0">
                <a:solidFill>
                  <a:srgbClr val="000000"/>
                </a:solidFill>
                <a:latin typeface="Courier New" panose="02070309020205020404" pitchFamily="49" charset="0"/>
              </a:rPr>
              <a:t> (-9,7).</a:t>
            </a:r>
          </a:p>
          <a:p>
            <a:r>
              <a:rPr lang="en-GB" dirty="0" err="1">
                <a:solidFill>
                  <a:srgbClr val="000000"/>
                </a:solidFill>
                <a:latin typeface="Courier New" panose="02070309020205020404" pitchFamily="49" charset="0"/>
              </a:rPr>
              <a:t>cro</a:t>
            </a:r>
            <a:r>
              <a:rPr lang="en-GB" dirty="0">
                <a:solidFill>
                  <a:srgbClr val="000000"/>
                </a:solidFill>
                <a:latin typeface="Courier New" panose="02070309020205020404" pitchFamily="49" charset="0"/>
              </a:rPr>
              <a:t> tables=</a:t>
            </a:r>
            <a:r>
              <a:rPr lang="en-GB" dirty="0" err="1">
                <a:solidFill>
                  <a:srgbClr val="000000"/>
                </a:solidFill>
                <a:latin typeface="Courier New" panose="02070309020205020404" pitchFamily="49" charset="0"/>
              </a:rPr>
              <a:t>soclase</a:t>
            </a:r>
            <a:r>
              <a:rPr lang="en-GB" dirty="0">
                <a:solidFill>
                  <a:srgbClr val="000000"/>
                </a:solidFill>
                <a:latin typeface="Courier New" panose="02070309020205020404" pitchFamily="49" charset="0"/>
              </a:rPr>
              <a:t> by </a:t>
            </a:r>
            <a:r>
              <a:rPr lang="en-GB" dirty="0" err="1">
                <a:solidFill>
                  <a:srgbClr val="000000"/>
                </a:solidFill>
                <a:latin typeface="Courier New" panose="02070309020205020404" pitchFamily="49" charset="0"/>
              </a:rPr>
              <a:t>genhlth</a:t>
            </a:r>
            <a:r>
              <a:rPr lang="en-GB" dirty="0">
                <a:solidFill>
                  <a:srgbClr val="000000"/>
                </a:solidFill>
                <a:latin typeface="Courier New" panose="02070309020205020404" pitchFamily="49" charset="0"/>
              </a:rPr>
              <a:t> /cells=count row /statistics=chi phi </a:t>
            </a:r>
            <a:r>
              <a:rPr lang="en-GB" dirty="0" smtClean="0">
                <a:solidFill>
                  <a:srgbClr val="000000"/>
                </a:solidFill>
                <a:latin typeface="Courier New" panose="02070309020205020404" pitchFamily="49" charset="0"/>
              </a:rPr>
              <a:t>gamma.</a:t>
            </a:r>
            <a:endParaRPr lang="en-GB" dirty="0">
              <a:solidFill>
                <a:srgbClr val="000000"/>
              </a:solidFill>
              <a:latin typeface="Courier New" panose="02070309020205020404" pitchFamily="49" charset="0"/>
            </a:endParaRPr>
          </a:p>
          <a:p>
            <a:endParaRPr lang="en-GB" dirty="0">
              <a:solidFill>
                <a:srgbClr val="000000"/>
              </a:solidFill>
              <a:latin typeface="Courier New" panose="02070309020205020404" pitchFamily="49" charset="0"/>
            </a:endParaRPr>
          </a:p>
          <a:p>
            <a:endParaRPr lang="en-GB" dirty="0">
              <a:latin typeface="Times New Roman" panose="02020603050405020304" pitchFamily="18" charset="0"/>
            </a:endParaRPr>
          </a:p>
        </p:txBody>
      </p:sp>
      <p:sp>
        <p:nvSpPr>
          <p:cNvPr id="2" name="Oval 1"/>
          <p:cNvSpPr/>
          <p:nvPr/>
        </p:nvSpPr>
        <p:spPr>
          <a:xfrm>
            <a:off x="114300" y="5410200"/>
            <a:ext cx="3924300" cy="4191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pic>
        <p:nvPicPr>
          <p:cNvPr id="6" name="Picture 5"/>
          <p:cNvPicPr>
            <a:picLocks noChangeAspect="1"/>
          </p:cNvPicPr>
          <p:nvPr/>
        </p:nvPicPr>
        <p:blipFill>
          <a:blip r:embed="rId3"/>
          <a:stretch>
            <a:fillRect/>
          </a:stretch>
        </p:blipFill>
        <p:spPr>
          <a:xfrm>
            <a:off x="5653433" y="4676775"/>
            <a:ext cx="5191125" cy="1885950"/>
          </a:xfrm>
          <a:prstGeom prst="rect">
            <a:avLst/>
          </a:prstGeom>
        </p:spPr>
      </p:pic>
      <p:sp>
        <p:nvSpPr>
          <p:cNvPr id="7" name="Oval 6"/>
          <p:cNvSpPr/>
          <p:nvPr/>
        </p:nvSpPr>
        <p:spPr>
          <a:xfrm>
            <a:off x="7755775" y="5178829"/>
            <a:ext cx="739832" cy="7813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848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Metric associations</a:t>
            </a:r>
            <a:endParaRPr lang="en-GB" dirty="0"/>
          </a:p>
        </p:txBody>
      </p:sp>
      <p:sp>
        <p:nvSpPr>
          <p:cNvPr id="3" name="Content Placeholder 2"/>
          <p:cNvSpPr>
            <a:spLocks noGrp="1"/>
          </p:cNvSpPr>
          <p:nvPr>
            <p:ph idx="1"/>
          </p:nvPr>
        </p:nvSpPr>
        <p:spPr/>
        <p:txBody>
          <a:bodyPr/>
          <a:lstStyle/>
          <a:p>
            <a:r>
              <a:rPr lang="en-GB" dirty="0" smtClean="0"/>
              <a:t>To view categorical associations </a:t>
            </a:r>
            <a:r>
              <a:rPr lang="en-GB" smtClean="0"/>
              <a:t>we might use </a:t>
            </a:r>
            <a:r>
              <a:rPr lang="en-GB" dirty="0" smtClean="0"/>
              <a:t>a contingency table</a:t>
            </a:r>
          </a:p>
          <a:p>
            <a:r>
              <a:rPr lang="en-GB" dirty="0" smtClean="0"/>
              <a:t>For metric associations we might use a scatter plot:</a:t>
            </a:r>
          </a:p>
          <a:p>
            <a:pPr lvl="1"/>
            <a:r>
              <a:rPr lang="en-GB" dirty="0" smtClean="0"/>
              <a:t>In SPSS</a:t>
            </a:r>
            <a:endParaRPr lang="en-GB" dirty="0"/>
          </a:p>
          <a:p>
            <a:pPr marL="0" indent="0">
              <a:buNone/>
            </a:pPr>
            <a:r>
              <a:rPr lang="en-GB" sz="2000" dirty="0"/>
              <a:t>compute </a:t>
            </a:r>
            <a:r>
              <a:rPr lang="en-GB" sz="2000" dirty="0" err="1"/>
              <a:t>lnearn</a:t>
            </a:r>
            <a:r>
              <a:rPr lang="en-GB" sz="2000" dirty="0"/>
              <a:t>=-</a:t>
            </a:r>
            <a:r>
              <a:rPr lang="en-GB" sz="2000" dirty="0" smtClean="0"/>
              <a:t>999. </a:t>
            </a:r>
          </a:p>
          <a:p>
            <a:pPr marL="0" indent="0">
              <a:buNone/>
            </a:pPr>
            <a:r>
              <a:rPr lang="en-GB" sz="2000" dirty="0" smtClean="0"/>
              <a:t>if </a:t>
            </a:r>
            <a:r>
              <a:rPr lang="en-GB" sz="2000" dirty="0"/>
              <a:t>(earnings </a:t>
            </a:r>
            <a:r>
              <a:rPr lang="en-GB" sz="2000" dirty="0" err="1"/>
              <a:t>ge</a:t>
            </a:r>
            <a:r>
              <a:rPr lang="en-GB" sz="2000" dirty="0"/>
              <a:t> 10 &amp; earnings le 5000) </a:t>
            </a:r>
            <a:r>
              <a:rPr lang="en-GB" sz="2000" dirty="0" err="1"/>
              <a:t>lnearn</a:t>
            </a:r>
            <a:r>
              <a:rPr lang="en-GB" sz="2000" dirty="0"/>
              <a:t>=ln(earnings).</a:t>
            </a:r>
          </a:p>
          <a:p>
            <a:pPr marL="0" indent="0">
              <a:buNone/>
            </a:pPr>
            <a:r>
              <a:rPr lang="en-GB" sz="2000" dirty="0"/>
              <a:t>missing values </a:t>
            </a:r>
            <a:r>
              <a:rPr lang="en-GB" sz="2000" dirty="0" err="1"/>
              <a:t>lnearn</a:t>
            </a:r>
            <a:r>
              <a:rPr lang="en-GB" sz="2000" dirty="0"/>
              <a:t> (-999).</a:t>
            </a:r>
          </a:p>
          <a:p>
            <a:pPr marL="0" indent="0">
              <a:buNone/>
            </a:pPr>
            <a:r>
              <a:rPr lang="en-GB" sz="2000" dirty="0"/>
              <a:t>graph /scatterplot=</a:t>
            </a:r>
            <a:r>
              <a:rPr lang="en-GB" sz="2000" dirty="0" err="1"/>
              <a:t>workhrs</a:t>
            </a:r>
            <a:r>
              <a:rPr lang="en-GB" sz="2000" dirty="0"/>
              <a:t> with </a:t>
            </a:r>
            <a:r>
              <a:rPr lang="en-GB" sz="2000" dirty="0" err="1"/>
              <a:t>lnearn</a:t>
            </a:r>
            <a:r>
              <a:rPr lang="en-GB" sz="2000" dirty="0"/>
              <a:t>.</a:t>
            </a:r>
          </a:p>
          <a:p>
            <a:endParaRPr lang="en-GB" dirty="0"/>
          </a:p>
          <a:p>
            <a:endParaRPr lang="en-GB" dirty="0"/>
          </a:p>
          <a:p>
            <a:pPr lvl="1"/>
            <a:endParaRPr lang="en-GB" dirty="0" smtClean="0"/>
          </a:p>
          <a:p>
            <a:endParaRPr lang="en-GB" dirty="0"/>
          </a:p>
        </p:txBody>
      </p:sp>
    </p:spTree>
    <p:extLst>
      <p:ext uri="{BB962C8B-B14F-4D97-AF65-F5344CB8AC3E}">
        <p14:creationId xmlns:p14="http://schemas.microsoft.com/office/powerpoint/2010/main" val="1910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5600" y="629920"/>
            <a:ext cx="6921499" cy="5825133"/>
          </a:xfrm>
          <a:prstGeom prst="rect">
            <a:avLst/>
          </a:prstGeom>
        </p:spPr>
      </p:pic>
      <p:pic>
        <p:nvPicPr>
          <p:cNvPr id="6" name="Picture 5"/>
          <p:cNvPicPr>
            <a:picLocks noChangeAspect="1"/>
          </p:cNvPicPr>
          <p:nvPr/>
        </p:nvPicPr>
        <p:blipFill>
          <a:blip r:embed="rId3"/>
          <a:stretch>
            <a:fillRect/>
          </a:stretch>
        </p:blipFill>
        <p:spPr>
          <a:xfrm>
            <a:off x="7413625" y="2517775"/>
            <a:ext cx="5543550" cy="3295650"/>
          </a:xfrm>
          <a:prstGeom prst="rect">
            <a:avLst/>
          </a:prstGeom>
        </p:spPr>
      </p:pic>
      <p:sp>
        <p:nvSpPr>
          <p:cNvPr id="2" name="Oval 1"/>
          <p:cNvSpPr/>
          <p:nvPr/>
        </p:nvSpPr>
        <p:spPr>
          <a:xfrm>
            <a:off x="11353800" y="4165600"/>
            <a:ext cx="635000" cy="7874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308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Calculating the correlation (r), </a:t>
            </a:r>
            <a:br>
              <a:rPr lang="en-GB" dirty="0" smtClean="0"/>
            </a:br>
            <a:r>
              <a:rPr lang="en-GB" sz="3600" b="1" dirty="0" err="1" smtClean="0">
                <a:solidFill>
                  <a:srgbClr val="FF0000"/>
                </a:solidFill>
              </a:rPr>
              <a:t>arghhhh</a:t>
            </a:r>
            <a:r>
              <a:rPr lang="en-GB" sz="3600" b="1" dirty="0" smtClean="0">
                <a:solidFill>
                  <a:srgbClr val="FF0000"/>
                </a:solidFill>
              </a:rPr>
              <a:t> not more maths!!!!!!</a:t>
            </a:r>
            <a:endParaRPr lang="en-GB" b="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965324"/>
                <a:ext cx="10883900" cy="4702175"/>
              </a:xfrm>
            </p:spPr>
            <p:txBody>
              <a:bodyPr>
                <a:normAutofit fontScale="85000" lnSpcReduction="20000"/>
              </a:bodyPr>
              <a:lstStyle/>
              <a:p>
                <a:pPr marL="0" indent="0">
                  <a:buNone/>
                </a:pPr>
                <a14:m>
                  <m:oMathPara xmlns:m="http://schemas.openxmlformats.org/officeDocument/2006/math">
                    <m:oMathParaPr>
                      <m:jc m:val="centerGroup"/>
                    </m:oMathParaPr>
                    <m:oMath xmlns:m="http://schemas.openxmlformats.org/officeDocument/2006/math">
                      <m:r>
                        <a:rPr lang="en-GB" sz="4400" b="0" i="1" smtClean="0">
                          <a:latin typeface="Cambria Math" panose="02040503050406030204" pitchFamily="18" charset="0"/>
                        </a:rPr>
                        <m:t>𝑟</m:t>
                      </m:r>
                      <m:r>
                        <a:rPr lang="en-GB" sz="4400" b="0" i="1" smtClean="0">
                          <a:latin typeface="Cambria Math" panose="02040503050406030204" pitchFamily="18" charset="0"/>
                        </a:rPr>
                        <m:t>=</m:t>
                      </m:r>
                      <m:f>
                        <m:fPr>
                          <m:ctrlPr>
                            <a:rPr lang="en-GB" sz="4400" b="0" i="1" smtClean="0">
                              <a:latin typeface="Cambria Math" panose="02040503050406030204" pitchFamily="18" charset="0"/>
                            </a:rPr>
                          </m:ctrlPr>
                        </m:fPr>
                        <m:num>
                          <m:r>
                            <a:rPr lang="en-GB" sz="4400" b="0" i="1" smtClean="0">
                              <a:latin typeface="Cambria Math" panose="02040503050406030204" pitchFamily="18" charset="0"/>
                            </a:rPr>
                            <m:t>1</m:t>
                          </m:r>
                        </m:num>
                        <m:den>
                          <m:r>
                            <a:rPr lang="en-GB" sz="4400" b="0" i="1" smtClean="0">
                              <a:latin typeface="Cambria Math" panose="02040503050406030204" pitchFamily="18" charset="0"/>
                            </a:rPr>
                            <m:t>𝑛</m:t>
                          </m:r>
                          <m:r>
                            <a:rPr lang="en-GB" sz="4400" b="0" i="1" smtClean="0">
                              <a:latin typeface="Cambria Math" panose="02040503050406030204" pitchFamily="18" charset="0"/>
                            </a:rPr>
                            <m:t>−1</m:t>
                          </m:r>
                        </m:den>
                      </m:f>
                      <m:nary>
                        <m:naryPr>
                          <m:chr m:val="∑"/>
                          <m:subHide m:val="on"/>
                          <m:supHide m:val="on"/>
                          <m:ctrlPr>
                            <a:rPr lang="en-GB" sz="4400" b="0" i="1" smtClean="0">
                              <a:latin typeface="Cambria Math" panose="02040503050406030204" pitchFamily="18" charset="0"/>
                            </a:rPr>
                          </m:ctrlPr>
                        </m:naryPr>
                        <m:sub/>
                        <m:sup/>
                        <m:e>
                          <m:d>
                            <m:dPr>
                              <m:ctrlPr>
                                <a:rPr lang="en-GB" sz="4400" b="0" i="1" smtClean="0">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𝑥</m:t>
                                  </m:r>
                                  <m:r>
                                    <a:rPr lang="en-GB" sz="4400" i="1">
                                      <a:latin typeface="Cambria Math" panose="02040503050406030204" pitchFamily="18" charset="0"/>
                                    </a:rPr>
                                    <m:t>−</m:t>
                                  </m:r>
                                  <m:acc>
                                    <m:accPr>
                                      <m:chr m:val="̅"/>
                                      <m:ctrlPr>
                                        <a:rPr lang="en-GB" sz="4400" i="1">
                                          <a:latin typeface="Cambria Math" panose="02040503050406030204" pitchFamily="18" charset="0"/>
                                        </a:rPr>
                                      </m:ctrlPr>
                                    </m:accPr>
                                    <m:e>
                                      <m:r>
                                        <a:rPr lang="en-GB" sz="4400" i="1">
                                          <a:latin typeface="Cambria Math" panose="02040503050406030204" pitchFamily="18" charset="0"/>
                                        </a:rPr>
                                        <m:t>𝑥</m:t>
                                      </m:r>
                                    </m:e>
                                  </m:acc>
                                </m:num>
                                <m:den>
                                  <m:sSub>
                                    <m:sSubPr>
                                      <m:ctrlPr>
                                        <a:rPr lang="en-GB" sz="4400" i="1">
                                          <a:latin typeface="Cambria Math" panose="02040503050406030204" pitchFamily="18" charset="0"/>
                                        </a:rPr>
                                      </m:ctrlPr>
                                    </m:sSubPr>
                                    <m:e>
                                      <m:r>
                                        <a:rPr lang="en-GB" sz="4400" i="1">
                                          <a:latin typeface="Cambria Math" panose="02040503050406030204" pitchFamily="18" charset="0"/>
                                        </a:rPr>
                                        <m:t>𝑠</m:t>
                                      </m:r>
                                    </m:e>
                                    <m:sub>
                                      <m:r>
                                        <a:rPr lang="en-GB" sz="4400" i="1">
                                          <a:latin typeface="Cambria Math" panose="02040503050406030204" pitchFamily="18" charset="0"/>
                                        </a:rPr>
                                        <m:t>𝑥</m:t>
                                      </m:r>
                                    </m:sub>
                                  </m:sSub>
                                </m:den>
                              </m:f>
                            </m:e>
                          </m:d>
                        </m:e>
                      </m:nary>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b="0" i="1" smtClean="0">
                                  <a:latin typeface="Cambria Math" panose="02040503050406030204" pitchFamily="18" charset="0"/>
                                </a:rPr>
                                <m:t>𝑦</m:t>
                              </m:r>
                              <m:r>
                                <a:rPr lang="en-GB" sz="4400" i="1">
                                  <a:latin typeface="Cambria Math" panose="02040503050406030204" pitchFamily="18" charset="0"/>
                                </a:rPr>
                                <m:t>−</m:t>
                              </m:r>
                              <m:acc>
                                <m:accPr>
                                  <m:chr m:val="̅"/>
                                  <m:ctrlPr>
                                    <a:rPr lang="en-GB" sz="4400" i="1">
                                      <a:latin typeface="Cambria Math" panose="02040503050406030204" pitchFamily="18" charset="0"/>
                                    </a:rPr>
                                  </m:ctrlPr>
                                </m:accPr>
                                <m:e>
                                  <m:r>
                                    <a:rPr lang="en-GB" sz="4400" b="0" i="1" smtClean="0">
                                      <a:latin typeface="Cambria Math" panose="02040503050406030204" pitchFamily="18" charset="0"/>
                                    </a:rPr>
                                    <m:t>𝑦</m:t>
                                  </m:r>
                                </m:e>
                              </m:acc>
                            </m:num>
                            <m:den>
                              <m:sSub>
                                <m:sSubPr>
                                  <m:ctrlPr>
                                    <a:rPr lang="en-GB" sz="4400" i="1">
                                      <a:latin typeface="Cambria Math" panose="02040503050406030204" pitchFamily="18" charset="0"/>
                                    </a:rPr>
                                  </m:ctrlPr>
                                </m:sSubPr>
                                <m:e>
                                  <m:r>
                                    <a:rPr lang="en-GB" sz="4400" i="1">
                                      <a:latin typeface="Cambria Math" panose="02040503050406030204" pitchFamily="18" charset="0"/>
                                    </a:rPr>
                                    <m:t>𝑠</m:t>
                                  </m:r>
                                </m:e>
                                <m:sub>
                                  <m:r>
                                    <a:rPr lang="en-GB" sz="4400" b="0" i="1" smtClean="0">
                                      <a:latin typeface="Cambria Math" panose="02040503050406030204" pitchFamily="18" charset="0"/>
                                    </a:rPr>
                                    <m:t>𝑦</m:t>
                                  </m:r>
                                </m:sub>
                              </m:sSub>
                            </m:den>
                          </m:f>
                        </m:e>
                      </m:d>
                    </m:oMath>
                  </m:oMathPara>
                </a14:m>
                <a:endParaRPr lang="en-GB" dirty="0" smtClean="0"/>
              </a:p>
              <a:p>
                <a:r>
                  <a:rPr lang="en-GB" dirty="0" smtClean="0"/>
                  <a:t>r= correlation, -1 to +1</a:t>
                </a:r>
              </a:p>
              <a:p>
                <a:r>
                  <a:rPr lang="en-GB" dirty="0" smtClean="0"/>
                  <a:t>n= number of points in the data (scatterplot)</a:t>
                </a:r>
              </a:p>
              <a:p>
                <a:r>
                  <a:rPr lang="en-GB" dirty="0" smtClean="0"/>
                  <a:t>x= value for hours worked (in this case)</a:t>
                </a:r>
              </a:p>
              <a:p>
                <a:r>
                  <a:rPr lang="en-GB" dirty="0" smtClean="0"/>
                  <a:t>y= value for the log of earning (in this case)</a:t>
                </a:r>
              </a:p>
              <a:p>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smtClean="0"/>
                  <a:t> = mean of x</a:t>
                </a:r>
              </a:p>
              <a:p>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oMath>
                </a14:m>
                <a:r>
                  <a:rPr lang="en-GB" dirty="0" smtClean="0"/>
                  <a:t> = mean of y</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i="1">
                            <a:latin typeface="Cambria Math" panose="02040503050406030204" pitchFamily="18" charset="0"/>
                          </a:rPr>
                          <m:t>𝑥</m:t>
                        </m:r>
                      </m:sub>
                    </m:sSub>
                  </m:oMath>
                </a14:m>
                <a:r>
                  <a:rPr lang="en-GB" dirty="0" smtClean="0"/>
                  <a:t>= standard deviation of x (more later in the course)</a:t>
                </a: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i="1">
                            <a:latin typeface="Cambria Math" panose="02040503050406030204" pitchFamily="18" charset="0"/>
                          </a:rPr>
                          <m:t>𝑦</m:t>
                        </m:r>
                      </m:sub>
                    </m:sSub>
                  </m:oMath>
                </a14:m>
                <a:r>
                  <a:rPr lang="en-GB" dirty="0" smtClean="0"/>
                  <a:t>= standard </a:t>
                </a:r>
                <a:r>
                  <a:rPr lang="en-GB" dirty="0"/>
                  <a:t>deviation of </a:t>
                </a:r>
                <a:r>
                  <a:rPr lang="en-GB" dirty="0" smtClean="0"/>
                  <a:t>y </a:t>
                </a:r>
                <a:r>
                  <a:rPr lang="en-GB" dirty="0"/>
                  <a:t>(more later in the course)</a:t>
                </a:r>
              </a:p>
              <a:p>
                <a:endParaRPr lang="en-GB" dirty="0" smtClean="0"/>
              </a:p>
              <a:p>
                <a:endParaRPr lang="en-GB" dirty="0" smtClean="0"/>
              </a:p>
              <a:p>
                <a:endParaRPr lang="en-GB" dirty="0" smtClean="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965324"/>
                <a:ext cx="10883900" cy="4702175"/>
              </a:xfrm>
              <a:blipFill rotWithShape="0">
                <a:blip r:embed="rId2"/>
                <a:stretch>
                  <a:fillRect l="-784"/>
                </a:stretch>
              </a:blipFill>
            </p:spPr>
            <p:txBody>
              <a:bodyPr/>
              <a:lstStyle/>
              <a:p>
                <a:r>
                  <a:rPr lang="en-GB">
                    <a:noFill/>
                  </a:rPr>
                  <a:t> </a:t>
                </a:r>
              </a:p>
            </p:txBody>
          </p:sp>
        </mc:Fallback>
      </mc:AlternateContent>
    </p:spTree>
    <p:extLst>
      <p:ext uri="{BB962C8B-B14F-4D97-AF65-F5344CB8AC3E}">
        <p14:creationId xmlns:p14="http://schemas.microsoft.com/office/powerpoint/2010/main" val="401219350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Not going to say any more</a:t>
            </a:r>
            <a:endParaRPr lang="en-GB" dirty="0"/>
          </a:p>
        </p:txBody>
      </p:sp>
      <p:sp>
        <p:nvSpPr>
          <p:cNvPr id="3" name="Content Placeholder 2"/>
          <p:cNvSpPr>
            <a:spLocks noGrp="1"/>
          </p:cNvSpPr>
          <p:nvPr>
            <p:ph idx="1"/>
          </p:nvPr>
        </p:nvSpPr>
        <p:spPr/>
        <p:txBody>
          <a:bodyPr>
            <a:normAutofit lnSpcReduction="10000"/>
          </a:bodyPr>
          <a:lstStyle/>
          <a:p>
            <a:r>
              <a:rPr lang="en-GB" dirty="0" err="1" smtClean="0"/>
              <a:t>Agresti</a:t>
            </a:r>
            <a:r>
              <a:rPr lang="en-GB" dirty="0" smtClean="0"/>
              <a:t> and Franklin (2007)</a:t>
            </a:r>
          </a:p>
          <a:p>
            <a:pPr lvl="1"/>
            <a:endParaRPr lang="en-GB" i="1" dirty="0"/>
          </a:p>
          <a:p>
            <a:pPr lvl="1"/>
            <a:r>
              <a:rPr lang="en-GB" i="1" dirty="0" smtClean="0"/>
              <a:t>Hand calculation of the correlation (r) is tedious. Use software. Its more important to understand how correlation describes the association</a:t>
            </a:r>
          </a:p>
          <a:p>
            <a:pPr lvl="1"/>
            <a:endParaRPr lang="en-GB" i="1" dirty="0" smtClean="0"/>
          </a:p>
          <a:p>
            <a:pPr lvl="1"/>
            <a:r>
              <a:rPr lang="en-GB" dirty="0" smtClean="0"/>
              <a:t>1 = complete positive association</a:t>
            </a:r>
          </a:p>
          <a:p>
            <a:pPr lvl="1"/>
            <a:r>
              <a:rPr lang="en-GB" dirty="0" smtClean="0"/>
              <a:t>0 = no correlation</a:t>
            </a:r>
          </a:p>
          <a:p>
            <a:pPr lvl="1"/>
            <a:r>
              <a:rPr lang="en-GB" dirty="0" smtClean="0"/>
              <a:t>-1= complete negative association</a:t>
            </a:r>
          </a:p>
          <a:p>
            <a:pPr lvl="1"/>
            <a:endParaRPr lang="en-GB" dirty="0"/>
          </a:p>
          <a:p>
            <a:r>
              <a:rPr lang="en-GB" dirty="0"/>
              <a:t>http://www.dummies.com/education/math/statistics/how-to-calculate-a-correlation/</a:t>
            </a:r>
          </a:p>
          <a:p>
            <a:pPr lvl="1"/>
            <a:endParaRPr lang="en-GB" i="1" dirty="0"/>
          </a:p>
        </p:txBody>
      </p:sp>
    </p:spTree>
    <p:extLst>
      <p:ext uri="{BB962C8B-B14F-4D97-AF65-F5344CB8AC3E}">
        <p14:creationId xmlns:p14="http://schemas.microsoft.com/office/powerpoint/2010/main" val="115947099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Rule of thumb</a:t>
            </a:r>
            <a:endParaRPr lang="en-GB" dirty="0"/>
          </a:p>
        </p:txBody>
      </p:sp>
      <p:sp>
        <p:nvSpPr>
          <p:cNvPr id="3" name="Content Placeholder 2"/>
          <p:cNvSpPr>
            <a:spLocks noGrp="1"/>
          </p:cNvSpPr>
          <p:nvPr>
            <p:ph idx="1"/>
          </p:nvPr>
        </p:nvSpPr>
        <p:spPr/>
        <p:txBody>
          <a:bodyPr>
            <a:normAutofit lnSpcReduction="10000"/>
          </a:bodyPr>
          <a:lstStyle/>
          <a:p>
            <a:pPr lvl="0"/>
            <a:r>
              <a:rPr lang="en-GB" b="1" dirty="0"/>
              <a:t>Exactly </a:t>
            </a:r>
            <a:r>
              <a:rPr lang="en-GB" dirty="0"/>
              <a:t>–</a:t>
            </a:r>
            <a:r>
              <a:rPr lang="en-GB" b="1" dirty="0"/>
              <a:t>1.</a:t>
            </a:r>
            <a:r>
              <a:rPr lang="en-GB" dirty="0"/>
              <a:t> A perfect downhill (negative) linear relationship</a:t>
            </a:r>
          </a:p>
          <a:p>
            <a:pPr lvl="0"/>
            <a:r>
              <a:rPr lang="en-GB" dirty="0"/>
              <a:t>–</a:t>
            </a:r>
            <a:r>
              <a:rPr lang="en-GB" b="1" dirty="0"/>
              <a:t>0.70. </a:t>
            </a:r>
            <a:r>
              <a:rPr lang="en-GB" dirty="0"/>
              <a:t>A strong downhill (negative) linear relationship</a:t>
            </a:r>
          </a:p>
          <a:p>
            <a:pPr lvl="0"/>
            <a:r>
              <a:rPr lang="en-GB" dirty="0"/>
              <a:t>–</a:t>
            </a:r>
            <a:r>
              <a:rPr lang="en-GB" b="1" dirty="0"/>
              <a:t>0.50. </a:t>
            </a:r>
            <a:r>
              <a:rPr lang="en-GB" dirty="0"/>
              <a:t>A moderate downhill (negative) relationship</a:t>
            </a:r>
          </a:p>
          <a:p>
            <a:pPr lvl="0"/>
            <a:r>
              <a:rPr lang="en-GB" dirty="0"/>
              <a:t>–</a:t>
            </a:r>
            <a:r>
              <a:rPr lang="en-GB" b="1" dirty="0"/>
              <a:t>0.30. </a:t>
            </a:r>
            <a:r>
              <a:rPr lang="en-GB" dirty="0"/>
              <a:t>A weak downhill (negative) linear relationship</a:t>
            </a:r>
          </a:p>
          <a:p>
            <a:pPr lvl="0"/>
            <a:r>
              <a:rPr lang="en-GB" b="1" dirty="0"/>
              <a:t>0. </a:t>
            </a:r>
            <a:r>
              <a:rPr lang="en-GB" dirty="0"/>
              <a:t>No linear relationship</a:t>
            </a:r>
          </a:p>
          <a:p>
            <a:pPr lvl="0"/>
            <a:r>
              <a:rPr lang="en-GB" b="1" dirty="0"/>
              <a:t>+0.30.</a:t>
            </a:r>
            <a:r>
              <a:rPr lang="en-GB" dirty="0"/>
              <a:t> A weak uphill (positive) linear relationship</a:t>
            </a:r>
          </a:p>
          <a:p>
            <a:pPr lvl="0"/>
            <a:r>
              <a:rPr lang="en-GB" b="1" dirty="0"/>
              <a:t>+0.50.</a:t>
            </a:r>
            <a:r>
              <a:rPr lang="en-GB" dirty="0"/>
              <a:t> A moderate uphill (positive) relationship</a:t>
            </a:r>
          </a:p>
          <a:p>
            <a:pPr lvl="0"/>
            <a:r>
              <a:rPr lang="en-GB" b="1" dirty="0"/>
              <a:t>+0.70.</a:t>
            </a:r>
            <a:r>
              <a:rPr lang="en-GB" dirty="0"/>
              <a:t> A strong uphill (positive) linear relationship</a:t>
            </a:r>
          </a:p>
          <a:p>
            <a:pPr lvl="0"/>
            <a:r>
              <a:rPr lang="en-GB" b="1" dirty="0"/>
              <a:t>Exactly +1.</a:t>
            </a:r>
            <a:r>
              <a:rPr lang="en-GB" dirty="0"/>
              <a:t> A perfect uphill (positive) linear relationship</a:t>
            </a:r>
          </a:p>
          <a:p>
            <a:endParaRPr lang="en-GB" dirty="0"/>
          </a:p>
        </p:txBody>
      </p:sp>
    </p:spTree>
    <p:extLst>
      <p:ext uri="{BB962C8B-B14F-4D97-AF65-F5344CB8AC3E}">
        <p14:creationId xmlns:p14="http://schemas.microsoft.com/office/powerpoint/2010/main" val="125573140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5050" y="-246856"/>
            <a:ext cx="10121900" cy="7591425"/>
          </a:xfrm>
        </p:spPr>
      </p:pic>
    </p:spTree>
    <p:extLst>
      <p:ext uri="{BB962C8B-B14F-4D97-AF65-F5344CB8AC3E}">
        <p14:creationId xmlns:p14="http://schemas.microsoft.com/office/powerpoint/2010/main" val="128491322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Curvilinear relationship: r=0, but the association is strong</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19400" y="1845758"/>
            <a:ext cx="6743700" cy="4877462"/>
          </a:xfrm>
        </p:spPr>
      </p:pic>
    </p:spTree>
    <p:extLst>
      <p:ext uri="{BB962C8B-B14F-4D97-AF65-F5344CB8AC3E}">
        <p14:creationId xmlns:p14="http://schemas.microsoft.com/office/powerpoint/2010/main" val="21221556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lnSpcReduction="10000"/>
          </a:bodyPr>
          <a:lstStyle/>
          <a:p>
            <a:pPr marL="0" indent="0">
              <a:buNone/>
            </a:pPr>
            <a:endParaRPr lang="en-GB" dirty="0" smtClean="0"/>
          </a:p>
          <a:p>
            <a:pPr marL="0" indent="0">
              <a:buNone/>
            </a:pPr>
            <a:r>
              <a:rPr lang="en-GB" dirty="0" smtClean="0"/>
              <a:t>Data is almost never in </a:t>
            </a:r>
            <a:r>
              <a:rPr lang="en-GB" dirty="0"/>
              <a:t>a form that </a:t>
            </a:r>
            <a:r>
              <a:rPr lang="en-GB" dirty="0" smtClean="0"/>
              <a:t>renders them immediately </a:t>
            </a:r>
            <a:r>
              <a:rPr lang="en-GB" dirty="0"/>
              <a:t>ready for comprehensive </a:t>
            </a:r>
            <a:r>
              <a:rPr lang="en-GB" dirty="0" smtClean="0"/>
              <a:t>analyses:</a:t>
            </a:r>
          </a:p>
          <a:p>
            <a:pPr marL="0" indent="0">
              <a:buNone/>
            </a:pPr>
            <a:r>
              <a:rPr lang="en-GB" dirty="0"/>
              <a:t>	</a:t>
            </a:r>
            <a:r>
              <a:rPr lang="en-GB" dirty="0" smtClean="0"/>
              <a:t>Different available data files</a:t>
            </a:r>
          </a:p>
          <a:p>
            <a:pPr marL="0" indent="0">
              <a:buNone/>
            </a:pPr>
            <a:r>
              <a:rPr lang="en-GB" dirty="0"/>
              <a:t>	</a:t>
            </a:r>
            <a:r>
              <a:rPr lang="en-GB" dirty="0" smtClean="0"/>
              <a:t>Different measures (of the similar things, education, social class)</a:t>
            </a:r>
          </a:p>
          <a:p>
            <a:pPr marL="0" indent="0">
              <a:buNone/>
            </a:pPr>
            <a:endParaRPr lang="en-GB" dirty="0" smtClean="0"/>
          </a:p>
          <a:p>
            <a:pPr marL="0" indent="0">
              <a:buNone/>
            </a:pPr>
            <a:r>
              <a:rPr lang="en-GB" dirty="0" smtClean="0"/>
              <a:t>Need to undertake data enabling</a:t>
            </a:r>
            <a:endParaRPr lang="en-GB" dirty="0"/>
          </a:p>
          <a:p>
            <a:pPr lvl="1"/>
            <a:r>
              <a:rPr lang="en-GB" dirty="0" smtClean="0"/>
              <a:t>Recode variables</a:t>
            </a:r>
          </a:p>
          <a:p>
            <a:pPr lvl="1"/>
            <a:r>
              <a:rPr lang="en-GB" dirty="0" smtClean="0"/>
              <a:t>Coding missing</a:t>
            </a:r>
          </a:p>
          <a:p>
            <a:pPr lvl="1"/>
            <a:r>
              <a:rPr lang="en-GB" dirty="0" smtClean="0"/>
              <a:t>Longitudinal data is more complex than cross sectional</a:t>
            </a:r>
            <a:endParaRPr lang="en-GB" dirty="0"/>
          </a:p>
        </p:txBody>
      </p:sp>
    </p:spTree>
    <p:extLst>
      <p:ext uri="{BB962C8B-B14F-4D97-AF65-F5344CB8AC3E}">
        <p14:creationId xmlns:p14="http://schemas.microsoft.com/office/powerpoint/2010/main" val="307774956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Regression</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39596382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Regression: predicting an outcome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acc>
                      <m:accPr>
                        <m:chr m:val="̂"/>
                        <m:ctrlPr>
                          <a:rPr lang="en-GB" b="0" i="1" dirty="0" smtClean="0">
                            <a:latin typeface="Cambria Math" panose="02040503050406030204" pitchFamily="18" charset="0"/>
                          </a:rPr>
                        </m:ctrlPr>
                      </m:accPr>
                      <m:e>
                        <m:r>
                          <a:rPr lang="en-GB" b="0" i="1" dirty="0" smtClean="0">
                            <a:latin typeface="Cambria Math" panose="02040503050406030204" pitchFamily="18" charset="0"/>
                          </a:rPr>
                          <m:t>𝑦</m:t>
                        </m:r>
                      </m:e>
                    </m:acc>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𝑏𝑥</m:t>
                    </m:r>
                  </m:oMath>
                </a14:m>
                <a:endParaRPr lang="en-GB" b="0" dirty="0" smtClean="0"/>
              </a:p>
              <a:p>
                <a:endParaRPr lang="en-GB" dirty="0" smtClean="0"/>
              </a:p>
              <a:p>
                <a:r>
                  <a:rPr lang="en-GB" dirty="0" smtClean="0"/>
                  <a:t>Regression line predicts the value of an outcome variable y</a:t>
                </a:r>
              </a:p>
              <a:p>
                <a:r>
                  <a:rPr lang="en-GB" dirty="0" smtClean="0"/>
                  <a:t>This is a straight line function of the value of x</a:t>
                </a:r>
              </a:p>
              <a:p>
                <a:endParaRPr lang="en-GB" dirty="0" smtClean="0"/>
              </a:p>
              <a:p>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oMath>
                </a14:m>
                <a:r>
                  <a:rPr lang="en-GB" dirty="0" smtClean="0"/>
                  <a:t>=predicted value of y</a:t>
                </a:r>
              </a:p>
              <a:p>
                <a14:m>
                  <m:oMath xmlns:m="http://schemas.openxmlformats.org/officeDocument/2006/math">
                    <m:r>
                      <a:rPr lang="en-GB" i="1">
                        <a:latin typeface="Cambria Math" panose="02040503050406030204" pitchFamily="18" charset="0"/>
                      </a:rPr>
                      <m:t>𝑎</m:t>
                    </m:r>
                  </m:oMath>
                </a14:m>
                <a:r>
                  <a:rPr lang="en-GB" dirty="0" smtClean="0"/>
                  <a:t>= denotes the y-intercept</a:t>
                </a:r>
              </a:p>
              <a:p>
                <a:r>
                  <a:rPr lang="en-GB" dirty="0" smtClean="0"/>
                  <a:t>b= denotes the slope of x</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en-GB">
                    <a:noFill/>
                  </a:rPr>
                  <a:t> </a:t>
                </a:r>
              </a:p>
            </p:txBody>
          </p:sp>
        </mc:Fallback>
      </mc:AlternateContent>
    </p:spTree>
    <p:extLst>
      <p:ext uri="{BB962C8B-B14F-4D97-AF65-F5344CB8AC3E}">
        <p14:creationId xmlns:p14="http://schemas.microsoft.com/office/powerpoint/2010/main" val="300350673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174625"/>
            <a:ext cx="10515600" cy="1325563"/>
          </a:xfrm>
        </p:spPr>
        <p:txBody>
          <a:bodyPr/>
          <a:lstStyle/>
          <a:p>
            <a:r>
              <a:rPr lang="en-GB" dirty="0" smtClean="0"/>
              <a:t>Archaeologists use regression to predict height </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5300" y="1622424"/>
                <a:ext cx="8940800" cy="5032376"/>
              </a:xfrm>
            </p:spPr>
            <p:txBody>
              <a:bodyPr>
                <a:normAutofit fontScale="92500" lnSpcReduction="10000"/>
              </a:bodyPr>
              <a:lstStyle/>
              <a:p>
                <a:r>
                  <a:rPr lang="en-GB" dirty="0" smtClean="0"/>
                  <a:t>Sometimes anthropologists only have one bone, like a femur</a:t>
                </a:r>
              </a:p>
              <a:p>
                <a:r>
                  <a:rPr lang="en-GB" dirty="0" smtClean="0"/>
                  <a:t>They use the equation:</a:t>
                </a:r>
              </a:p>
              <a:p>
                <a:pPr lvl="1"/>
                <a14:m>
                  <m:oMath xmlns:m="http://schemas.openxmlformats.org/officeDocument/2006/math">
                    <m:acc>
                      <m:accPr>
                        <m:chr m:val="̂"/>
                        <m:ctrlPr>
                          <a:rPr lang="en-GB" sz="4000" i="1" dirty="0">
                            <a:latin typeface="Cambria Math" panose="02040503050406030204" pitchFamily="18" charset="0"/>
                          </a:rPr>
                        </m:ctrlPr>
                      </m:accPr>
                      <m:e>
                        <m:r>
                          <a:rPr lang="en-GB" sz="4000" i="1" dirty="0">
                            <a:latin typeface="Cambria Math" panose="02040503050406030204" pitchFamily="18" charset="0"/>
                          </a:rPr>
                          <m:t>𝑦</m:t>
                        </m:r>
                      </m:e>
                    </m:acc>
                    <m:r>
                      <a:rPr lang="en-GB" sz="4000" i="1">
                        <a:latin typeface="Cambria Math" panose="02040503050406030204" pitchFamily="18" charset="0"/>
                      </a:rPr>
                      <m:t>=</m:t>
                    </m:r>
                    <m:r>
                      <a:rPr lang="en-GB" sz="4000" b="0" i="1" smtClean="0">
                        <a:latin typeface="Cambria Math" panose="02040503050406030204" pitchFamily="18" charset="0"/>
                      </a:rPr>
                      <m:t>61.4</m:t>
                    </m:r>
                    <m:r>
                      <a:rPr lang="en-GB" sz="4000" i="1">
                        <a:latin typeface="Cambria Math" panose="02040503050406030204" pitchFamily="18" charset="0"/>
                      </a:rPr>
                      <m:t>+</m:t>
                    </m:r>
                    <m:r>
                      <a:rPr lang="en-GB" sz="4000" b="0" i="1" smtClean="0">
                        <a:latin typeface="Cambria Math" panose="02040503050406030204" pitchFamily="18" charset="0"/>
                      </a:rPr>
                      <m:t>2.4</m:t>
                    </m:r>
                    <m:r>
                      <a:rPr lang="en-GB" sz="4000" i="1">
                        <a:latin typeface="Cambria Math" panose="02040503050406030204" pitchFamily="18" charset="0"/>
                      </a:rPr>
                      <m:t>𝑥</m:t>
                    </m:r>
                  </m:oMath>
                </a14:m>
                <a:r>
                  <a:rPr lang="en-GB" sz="4000" dirty="0" smtClean="0"/>
                  <a:t> </a:t>
                </a:r>
              </a:p>
              <a:p>
                <a:pPr lvl="1"/>
                <a:endParaRPr lang="en-GB" sz="4000" dirty="0"/>
              </a:p>
              <a:p>
                <a:pPr lvl="1"/>
                <a:r>
                  <a:rPr lang="en-GB" sz="4000" dirty="0" smtClean="0"/>
                  <a:t>Where x=0, </a:t>
                </a:r>
                <a14:m>
                  <m:oMath xmlns:m="http://schemas.openxmlformats.org/officeDocument/2006/math">
                    <m:acc>
                      <m:accPr>
                        <m:chr m:val="̂"/>
                        <m:ctrlPr>
                          <a:rPr lang="en-GB" sz="4000" i="1" dirty="0">
                            <a:latin typeface="Cambria Math" panose="02040503050406030204" pitchFamily="18" charset="0"/>
                          </a:rPr>
                        </m:ctrlPr>
                      </m:accPr>
                      <m:e>
                        <m:r>
                          <a:rPr lang="en-GB" sz="4000" i="1" dirty="0">
                            <a:latin typeface="Cambria Math" panose="02040503050406030204" pitchFamily="18" charset="0"/>
                          </a:rPr>
                          <m:t>𝑦</m:t>
                        </m:r>
                      </m:e>
                    </m:acc>
                    <m:r>
                      <a:rPr lang="en-GB" sz="4000" i="1">
                        <a:latin typeface="Cambria Math" panose="02040503050406030204" pitchFamily="18" charset="0"/>
                      </a:rPr>
                      <m:t>=</m:t>
                    </m:r>
                  </m:oMath>
                </a14:m>
                <a:r>
                  <a:rPr lang="en-GB" sz="4000" dirty="0" smtClean="0"/>
                  <a:t> 61.4</a:t>
                </a:r>
              </a:p>
              <a:p>
                <a:pPr lvl="2"/>
                <a:r>
                  <a:rPr lang="en-GB" sz="3600" dirty="0" smtClean="0"/>
                  <a:t>The y intercept = 61.4</a:t>
                </a:r>
              </a:p>
              <a:p>
                <a:pPr lvl="2"/>
                <a:endParaRPr lang="en-GB" sz="3600" dirty="0" smtClean="0"/>
              </a:p>
              <a:p>
                <a:pPr lvl="1"/>
                <a:r>
                  <a:rPr lang="en-GB" sz="4000" dirty="0" smtClean="0"/>
                  <a:t>If x=50, </a:t>
                </a:r>
                <a14:m>
                  <m:oMath xmlns:m="http://schemas.openxmlformats.org/officeDocument/2006/math">
                    <m:acc>
                      <m:accPr>
                        <m:chr m:val="̂"/>
                        <m:ctrlPr>
                          <a:rPr lang="en-GB" sz="4000" i="1" dirty="0">
                            <a:latin typeface="Cambria Math" panose="02040503050406030204" pitchFamily="18" charset="0"/>
                          </a:rPr>
                        </m:ctrlPr>
                      </m:accPr>
                      <m:e>
                        <m:r>
                          <a:rPr lang="en-GB" sz="4000" i="1" dirty="0">
                            <a:latin typeface="Cambria Math" panose="02040503050406030204" pitchFamily="18" charset="0"/>
                          </a:rPr>
                          <m:t>𝑦</m:t>
                        </m:r>
                      </m:e>
                    </m:acc>
                    <m:r>
                      <a:rPr lang="en-GB" sz="4000" i="1">
                        <a:latin typeface="Cambria Math" panose="02040503050406030204" pitchFamily="18" charset="0"/>
                      </a:rPr>
                      <m:t>=</m:t>
                    </m:r>
                  </m:oMath>
                </a14:m>
                <a:r>
                  <a:rPr lang="en-GB" sz="4000" dirty="0"/>
                  <a:t> </a:t>
                </a:r>
                <a:r>
                  <a:rPr lang="en-GB" sz="4000" dirty="0" smtClean="0"/>
                  <a:t>181.4</a:t>
                </a:r>
              </a:p>
              <a:p>
                <a:pPr lvl="1"/>
                <a:endParaRPr lang="en-GB" sz="4000" dirty="0" smtClean="0"/>
              </a:p>
              <a:p>
                <a:pPr lvl="1"/>
                <a14:m>
                  <m:oMath xmlns:m="http://schemas.openxmlformats.org/officeDocument/2006/math">
                    <m:acc>
                      <m:accPr>
                        <m:chr m:val="̂"/>
                        <m:ctrlPr>
                          <a:rPr lang="en-GB" sz="4000" i="1" dirty="0">
                            <a:latin typeface="Cambria Math" panose="02040503050406030204" pitchFamily="18" charset="0"/>
                          </a:rPr>
                        </m:ctrlPr>
                      </m:accPr>
                      <m:e>
                        <m:r>
                          <a:rPr lang="en-GB" sz="4000" i="1" dirty="0">
                            <a:latin typeface="Cambria Math" panose="02040503050406030204" pitchFamily="18" charset="0"/>
                          </a:rPr>
                          <m:t>𝑦</m:t>
                        </m:r>
                      </m:e>
                    </m:acc>
                    <m:r>
                      <a:rPr lang="en-GB" sz="4000" i="1">
                        <a:latin typeface="Cambria Math" panose="02040503050406030204" pitchFamily="18" charset="0"/>
                      </a:rPr>
                      <m:t>=61.4+2.4</m:t>
                    </m:r>
                    <m:d>
                      <m:dPr>
                        <m:ctrlPr>
                          <a:rPr lang="en-GB" sz="4000" b="0" i="1" smtClean="0">
                            <a:latin typeface="Cambria Math" panose="02040503050406030204" pitchFamily="18" charset="0"/>
                          </a:rPr>
                        </m:ctrlPr>
                      </m:dPr>
                      <m:e>
                        <m:r>
                          <a:rPr lang="en-GB" sz="4000" b="0" i="1" smtClean="0">
                            <a:latin typeface="Cambria Math" panose="02040503050406030204" pitchFamily="18" charset="0"/>
                          </a:rPr>
                          <m:t>50</m:t>
                        </m:r>
                      </m:e>
                    </m:d>
                    <m:r>
                      <a:rPr lang="en-GB" sz="4000" b="0" i="0" smtClean="0">
                        <a:latin typeface="Cambria Math" panose="02040503050406030204" pitchFamily="18" charset="0"/>
                      </a:rPr>
                      <m:t>=181.4</m:t>
                    </m:r>
                  </m:oMath>
                </a14:m>
                <a:endParaRPr lang="en-GB" sz="4000" dirty="0"/>
              </a:p>
              <a:p>
                <a:pPr lvl="1"/>
                <a:endParaRPr lang="en-GB" sz="4000" dirty="0"/>
              </a:p>
              <a:p>
                <a:pPr lvl="1"/>
                <a:endParaRPr lang="en-GB" sz="4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5300" y="1622424"/>
                <a:ext cx="8940800" cy="5032376"/>
              </a:xfrm>
              <a:blipFill rotWithShape="0">
                <a:blip r:embed="rId2"/>
                <a:stretch>
                  <a:fillRect l="-1022" t="-2421"/>
                </a:stretch>
              </a:blipFill>
            </p:spPr>
            <p:txBody>
              <a:bodyPr/>
              <a:lstStyle/>
              <a:p>
                <a:r>
                  <a:rPr lang="en-GB">
                    <a:noFill/>
                  </a:rPr>
                  <a:t> </a:t>
                </a:r>
              </a:p>
            </p:txBody>
          </p:sp>
        </mc:Fallback>
      </mc:AlternateContent>
      <p:sp>
        <p:nvSpPr>
          <p:cNvPr id="4" name="TextBox 3"/>
          <p:cNvSpPr txBox="1"/>
          <p:nvPr/>
        </p:nvSpPr>
        <p:spPr>
          <a:xfrm>
            <a:off x="6172200" y="3416300"/>
            <a:ext cx="5880100" cy="1077218"/>
          </a:xfrm>
          <a:prstGeom prst="rect">
            <a:avLst/>
          </a:prstGeom>
          <a:noFill/>
        </p:spPr>
        <p:txBody>
          <a:bodyPr wrap="square" rtlCol="0">
            <a:spAutoFit/>
          </a:bodyPr>
          <a:lstStyle/>
          <a:p>
            <a:r>
              <a:rPr lang="en-GB" sz="3200" dirty="0" smtClean="0">
                <a:hlinkClick r:id="rId3"/>
              </a:rPr>
              <a:t>Lets try fitting a line, interactively</a:t>
            </a:r>
          </a:p>
          <a:p>
            <a:r>
              <a:rPr lang="en-GB" sz="3200" dirty="0" smtClean="0">
                <a:hlinkClick r:id="rId3"/>
              </a:rPr>
              <a:t>…. </a:t>
            </a:r>
            <a:r>
              <a:rPr lang="en-GB" sz="3200" dirty="0" err="1" smtClean="0">
                <a:hlinkClick r:id="rId3"/>
              </a:rPr>
              <a:t>whoooo</a:t>
            </a:r>
            <a:endParaRPr lang="en-GB" sz="3200" dirty="0"/>
          </a:p>
        </p:txBody>
      </p:sp>
    </p:spTree>
    <p:extLst>
      <p:ext uri="{BB962C8B-B14F-4D97-AF65-F5344CB8AC3E}">
        <p14:creationId xmlns:p14="http://schemas.microsoft.com/office/powerpoint/2010/main" val="338765905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Interpreting the y-Intercept</a:t>
            </a:r>
          </a:p>
        </p:txBody>
      </p:sp>
      <p:sp>
        <p:nvSpPr>
          <p:cNvPr id="3" name="Content Placeholder 2"/>
          <p:cNvSpPr>
            <a:spLocks noGrp="1"/>
          </p:cNvSpPr>
          <p:nvPr>
            <p:ph idx="1"/>
          </p:nvPr>
        </p:nvSpPr>
        <p:spPr/>
        <p:txBody>
          <a:bodyPr/>
          <a:lstStyle/>
          <a:p>
            <a:r>
              <a:rPr lang="en-GB" sz="4400" dirty="0"/>
              <a:t>y-Intercept: </a:t>
            </a:r>
          </a:p>
          <a:p>
            <a:pPr lvl="1"/>
            <a:r>
              <a:rPr lang="en-GB" sz="4000" dirty="0" smtClean="0"/>
              <a:t>the </a:t>
            </a:r>
            <a:r>
              <a:rPr lang="en-GB" sz="4000" dirty="0"/>
              <a:t>predicted value for y when x = </a:t>
            </a:r>
            <a:r>
              <a:rPr lang="en-GB" sz="4000" dirty="0" smtClean="0"/>
              <a:t>0</a:t>
            </a:r>
            <a:endParaRPr lang="en-GB" sz="4000" dirty="0"/>
          </a:p>
          <a:p>
            <a:pPr lvl="1"/>
            <a:r>
              <a:rPr lang="en-GB" sz="4000" dirty="0" smtClean="0"/>
              <a:t>helps </a:t>
            </a:r>
            <a:r>
              <a:rPr lang="en-GB" sz="4000" dirty="0"/>
              <a:t>in plotting the line</a:t>
            </a:r>
          </a:p>
          <a:p>
            <a:pPr lvl="1"/>
            <a:r>
              <a:rPr lang="en-GB" sz="4000" dirty="0" smtClean="0"/>
              <a:t>May </a:t>
            </a:r>
            <a:r>
              <a:rPr lang="en-GB" sz="4000" dirty="0"/>
              <a:t>not have any interpretative value if </a:t>
            </a:r>
            <a:endParaRPr lang="en-GB" sz="4000" dirty="0" smtClean="0"/>
          </a:p>
          <a:p>
            <a:pPr lvl="1"/>
            <a:r>
              <a:rPr lang="en-GB" sz="4000" dirty="0" smtClean="0"/>
              <a:t>no </a:t>
            </a:r>
            <a:r>
              <a:rPr lang="en-GB" sz="4000" dirty="0"/>
              <a:t>observations had x values near 0</a:t>
            </a:r>
          </a:p>
          <a:p>
            <a:endParaRPr lang="en-GB" dirty="0"/>
          </a:p>
        </p:txBody>
      </p:sp>
    </p:spTree>
    <p:extLst>
      <p:ext uri="{BB962C8B-B14F-4D97-AF65-F5344CB8AC3E}">
        <p14:creationId xmlns:p14="http://schemas.microsoft.com/office/powerpoint/2010/main" val="293157792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Interpreting the Slope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GB" sz="3600" dirty="0" smtClean="0"/>
                  <a:t>Slope: </a:t>
                </a:r>
                <a:r>
                  <a:rPr lang="en-GB" sz="3600" dirty="0"/>
                  <a:t>measures the change in the </a:t>
                </a:r>
                <a:r>
                  <a:rPr lang="en-GB" sz="3600" dirty="0" smtClean="0"/>
                  <a:t>predicted </a:t>
                </a:r>
                <a:r>
                  <a:rPr lang="en-GB" sz="3600" dirty="0"/>
                  <a:t>variable for every unit change </a:t>
                </a:r>
                <a:r>
                  <a:rPr lang="en-GB" sz="3600" dirty="0" smtClean="0"/>
                  <a:t>in </a:t>
                </a:r>
                <a:r>
                  <a:rPr lang="en-GB" sz="3600" dirty="0"/>
                  <a:t>the explanatory variable</a:t>
                </a:r>
              </a:p>
              <a:p>
                <a:pPr marL="0" indent="0">
                  <a:buNone/>
                </a:pPr>
                <a:endParaRPr lang="en-GB" sz="3600" dirty="0"/>
              </a:p>
              <a:p>
                <a:r>
                  <a:rPr lang="en-GB" sz="3600" dirty="0" smtClean="0"/>
                  <a:t>Example: </a:t>
                </a:r>
                <a:r>
                  <a:rPr lang="en-GB" sz="3600" dirty="0"/>
                  <a:t>A 1 cm increase in femur </a:t>
                </a:r>
                <a:r>
                  <a:rPr lang="en-GB" sz="3600" dirty="0" smtClean="0"/>
                  <a:t>length </a:t>
                </a:r>
                <a:r>
                  <a:rPr lang="en-GB" sz="3600" dirty="0"/>
                  <a:t>results in a 2.4 cm increase in </a:t>
                </a:r>
                <a:r>
                  <a:rPr lang="en-GB" sz="3600" dirty="0" smtClean="0"/>
                  <a:t>predicted height</a:t>
                </a:r>
              </a:p>
              <a:p>
                <a:endParaRPr lang="en-GB" sz="3600" dirty="0"/>
              </a:p>
              <a:p>
                <a:r>
                  <a:rPr lang="en-GB" sz="3600" dirty="0" smtClean="0"/>
                  <a:t>Solves this equation of a </a:t>
                </a:r>
                <a:r>
                  <a:rPr lang="en-GB" sz="3600" smtClean="0"/>
                  <a:t>linear slope: </a:t>
                </a:r>
                <a14:m>
                  <m:oMath xmlns:m="http://schemas.openxmlformats.org/officeDocument/2006/math">
                    <m:acc>
                      <m:accPr>
                        <m:chr m:val="̂"/>
                        <m:ctrlPr>
                          <a:rPr lang="en-GB" sz="3600" i="1" dirty="0">
                            <a:latin typeface="Cambria Math" panose="02040503050406030204" pitchFamily="18" charset="0"/>
                          </a:rPr>
                        </m:ctrlPr>
                      </m:accPr>
                      <m:e>
                        <m:r>
                          <a:rPr lang="en-GB" sz="3600" i="1" dirty="0">
                            <a:latin typeface="Cambria Math" panose="02040503050406030204" pitchFamily="18" charset="0"/>
                          </a:rPr>
                          <m:t>𝑦</m:t>
                        </m:r>
                      </m:e>
                    </m:acc>
                    <m:r>
                      <a:rPr lang="en-GB" sz="3600" i="1">
                        <a:latin typeface="Cambria Math" panose="02040503050406030204" pitchFamily="18" charset="0"/>
                      </a:rPr>
                      <m:t>=</m:t>
                    </m:r>
                    <m:r>
                      <a:rPr lang="en-GB" sz="3600" i="1">
                        <a:latin typeface="Cambria Math" panose="02040503050406030204" pitchFamily="18" charset="0"/>
                      </a:rPr>
                      <m:t>𝑎</m:t>
                    </m:r>
                    <m:r>
                      <a:rPr lang="en-GB" sz="3600" i="1">
                        <a:latin typeface="Cambria Math" panose="02040503050406030204" pitchFamily="18" charset="0"/>
                      </a:rPr>
                      <m:t>+</m:t>
                    </m:r>
                    <m:r>
                      <a:rPr lang="en-GB" sz="3600" i="1">
                        <a:latin typeface="Cambria Math" panose="02040503050406030204" pitchFamily="18" charset="0"/>
                      </a:rPr>
                      <m:t>𝑏𝑥</m:t>
                    </m:r>
                  </m:oMath>
                </a14:m>
                <a:endParaRPr lang="en-GB" sz="3600"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623" t="-3361"/>
                </a:stretch>
              </a:blipFill>
            </p:spPr>
            <p:txBody>
              <a:bodyPr/>
              <a:lstStyle/>
              <a:p>
                <a:r>
                  <a:rPr lang="en-GB">
                    <a:noFill/>
                  </a:rPr>
                  <a:t> </a:t>
                </a:r>
              </a:p>
            </p:txBody>
          </p:sp>
        </mc:Fallback>
      </mc:AlternateContent>
    </p:spTree>
    <p:extLst>
      <p:ext uri="{BB962C8B-B14F-4D97-AF65-F5344CB8AC3E}">
        <p14:creationId xmlns:p14="http://schemas.microsoft.com/office/powerpoint/2010/main" val="92086819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Slope Values: Positive, </a:t>
            </a:r>
            <a:r>
              <a:rPr lang="en-GB" dirty="0" smtClean="0"/>
              <a:t>Negative</a:t>
            </a:r>
            <a:r>
              <a:rPr lang="en-GB" dirty="0"/>
              <a:t>, Equal to </a:t>
            </a:r>
            <a:r>
              <a:rPr lang="en-GB" dirty="0" smtClean="0"/>
              <a:t>0</a:t>
            </a:r>
            <a:endParaRPr lang="en-GB" dirty="0"/>
          </a:p>
        </p:txBody>
      </p:sp>
      <p:pic>
        <p:nvPicPr>
          <p:cNvPr id="4" name="Picture 3"/>
          <p:cNvPicPr>
            <a:picLocks noChangeAspect="1"/>
          </p:cNvPicPr>
          <p:nvPr/>
        </p:nvPicPr>
        <p:blipFill>
          <a:blip r:embed="rId2"/>
          <a:stretch>
            <a:fillRect/>
          </a:stretch>
        </p:blipFill>
        <p:spPr>
          <a:xfrm>
            <a:off x="2276474" y="1841499"/>
            <a:ext cx="6791325" cy="4621483"/>
          </a:xfrm>
          <a:prstGeom prst="rect">
            <a:avLst/>
          </a:prstGeom>
        </p:spPr>
      </p:pic>
    </p:spTree>
    <p:extLst>
      <p:ext uri="{BB962C8B-B14F-4D97-AF65-F5344CB8AC3E}">
        <p14:creationId xmlns:p14="http://schemas.microsoft.com/office/powerpoint/2010/main" val="84365583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Lecture 5 </a:t>
            </a:r>
            <a:br>
              <a:rPr lang="en-GB" dirty="0" smtClean="0"/>
            </a:br>
            <a:r>
              <a:rPr lang="en-GB" dirty="0" smtClean="0"/>
              <a:t>Gathering Data</a:t>
            </a:r>
            <a:endParaRPr lang="en-GB" dirty="0"/>
          </a:p>
        </p:txBody>
      </p:sp>
      <p:sp>
        <p:nvSpPr>
          <p:cNvPr id="3" name="Subtitle 2"/>
          <p:cNvSpPr>
            <a:spLocks noGrp="1"/>
          </p:cNvSpPr>
          <p:nvPr>
            <p:ph type="subTitle" idx="1"/>
          </p:nvPr>
        </p:nvSpPr>
        <p:spPr/>
        <p:txBody>
          <a:bodyPr/>
          <a:lstStyle/>
          <a:p>
            <a:r>
              <a:rPr lang="en-GB" dirty="0" smtClean="0"/>
              <a:t>Lesson 5</a:t>
            </a:r>
            <a:endParaRPr lang="en-GB" dirty="0"/>
          </a:p>
        </p:txBody>
      </p:sp>
    </p:spTree>
    <p:extLst>
      <p:ext uri="{BB962C8B-B14F-4D97-AF65-F5344CB8AC3E}">
        <p14:creationId xmlns:p14="http://schemas.microsoft.com/office/powerpoint/2010/main" val="393013180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369"/>
            <a:ext cx="10515600" cy="1325563"/>
          </a:xfrm>
        </p:spPr>
        <p:txBody>
          <a:bodyPr/>
          <a:lstStyle/>
          <a:p>
            <a:r>
              <a:rPr lang="en-GB" dirty="0" smtClean="0"/>
              <a:t>Recap</a:t>
            </a:r>
            <a:endParaRPr lang="en-GB" dirty="0"/>
          </a:p>
        </p:txBody>
      </p:sp>
      <p:sp>
        <p:nvSpPr>
          <p:cNvPr id="3" name="Content Placeholder 2"/>
          <p:cNvSpPr>
            <a:spLocks noGrp="1"/>
          </p:cNvSpPr>
          <p:nvPr>
            <p:ph idx="1"/>
          </p:nvPr>
        </p:nvSpPr>
        <p:spPr>
          <a:xfrm>
            <a:off x="606136" y="1457932"/>
            <a:ext cx="10979727" cy="5054745"/>
          </a:xfrm>
        </p:spPr>
        <p:txBody>
          <a:bodyPr/>
          <a:lstStyle/>
          <a:p>
            <a:r>
              <a:rPr lang="en-GB" dirty="0" smtClean="0"/>
              <a:t>We learned about types of variable</a:t>
            </a:r>
          </a:p>
          <a:p>
            <a:r>
              <a:rPr lang="en-GB" dirty="0" smtClean="0"/>
              <a:t>We learned about distributions</a:t>
            </a:r>
          </a:p>
          <a:p>
            <a:pPr lvl="1"/>
            <a:r>
              <a:rPr lang="en-GB" dirty="0" smtClean="0"/>
              <a:t>Normal distribution</a:t>
            </a:r>
          </a:p>
          <a:p>
            <a:pPr lvl="2"/>
            <a:r>
              <a:rPr lang="en-GB" dirty="0" smtClean="0"/>
              <a:t>Skew</a:t>
            </a:r>
          </a:p>
          <a:p>
            <a:pPr lvl="2"/>
            <a:r>
              <a:rPr lang="en-GB" dirty="0" smtClean="0"/>
              <a:t>Kurtosis</a:t>
            </a:r>
          </a:p>
          <a:p>
            <a:r>
              <a:rPr lang="en-GB" dirty="0" smtClean="0"/>
              <a:t>We learned about methods for estimating </a:t>
            </a:r>
            <a:r>
              <a:rPr lang="en-GB" b="1" dirty="0" smtClean="0"/>
              <a:t>associations</a:t>
            </a:r>
            <a:r>
              <a:rPr lang="en-GB" dirty="0" smtClean="0"/>
              <a:t> between variables</a:t>
            </a:r>
          </a:p>
          <a:p>
            <a:pPr lvl="1"/>
            <a:r>
              <a:rPr lang="en-GB" dirty="0" smtClean="0"/>
              <a:t>Conditional probabilities, categorical by categorical variables</a:t>
            </a:r>
          </a:p>
          <a:p>
            <a:pPr lvl="1"/>
            <a:r>
              <a:rPr lang="en-GB" dirty="0" smtClean="0"/>
              <a:t>Chi-square, categorical by categorical</a:t>
            </a:r>
          </a:p>
          <a:p>
            <a:pPr lvl="1"/>
            <a:r>
              <a:rPr lang="en-GB" dirty="0" smtClean="0"/>
              <a:t>Correlation, metric by metric associations</a:t>
            </a:r>
          </a:p>
          <a:p>
            <a:pPr lvl="1"/>
            <a:r>
              <a:rPr lang="en-GB" dirty="0" smtClean="0"/>
              <a:t>Regression, the effect of a 1 unit change in an x </a:t>
            </a:r>
            <a:r>
              <a:rPr lang="en-GB" dirty="0" err="1" smtClean="0"/>
              <a:t>var</a:t>
            </a:r>
            <a:r>
              <a:rPr lang="en-GB" dirty="0" smtClean="0"/>
              <a:t> on a y </a:t>
            </a:r>
            <a:r>
              <a:rPr lang="en-GB" dirty="0" err="1" smtClean="0"/>
              <a:t>var</a:t>
            </a:r>
            <a:endParaRPr lang="en-GB" dirty="0"/>
          </a:p>
        </p:txBody>
      </p:sp>
    </p:spTree>
    <p:extLst>
      <p:ext uri="{BB962C8B-B14F-4D97-AF65-F5344CB8AC3E}">
        <p14:creationId xmlns:p14="http://schemas.microsoft.com/office/powerpoint/2010/main" val="201002448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67752" y="495303"/>
            <a:ext cx="1917286"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Data</a:t>
            </a:r>
          </a:p>
        </p:txBody>
      </p:sp>
      <p:sp>
        <p:nvSpPr>
          <p:cNvPr id="5" name="Rectangle 4"/>
          <p:cNvSpPr/>
          <p:nvPr/>
        </p:nvSpPr>
        <p:spPr>
          <a:xfrm>
            <a:off x="3323304" y="2483876"/>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Numerical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(Quantitative)</a:t>
            </a:r>
          </a:p>
        </p:txBody>
      </p:sp>
      <p:sp>
        <p:nvSpPr>
          <p:cNvPr id="6" name="Rectangle 5"/>
          <p:cNvSpPr/>
          <p:nvPr/>
        </p:nvSpPr>
        <p:spPr>
          <a:xfrm>
            <a:off x="6885038" y="2447007"/>
            <a:ext cx="1764892"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Categorical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(Qualitative)</a:t>
            </a:r>
          </a:p>
        </p:txBody>
      </p:sp>
      <p:cxnSp>
        <p:nvCxnSpPr>
          <p:cNvPr id="7" name="Straight Arrow Connector 6"/>
          <p:cNvCxnSpPr/>
          <p:nvPr/>
        </p:nvCxnSpPr>
        <p:spPr>
          <a:xfrm>
            <a:off x="6479456" y="1521543"/>
            <a:ext cx="575185" cy="786576"/>
          </a:xfrm>
          <a:prstGeom prst="straightConnector1">
            <a:avLst/>
          </a:prstGeom>
          <a:noFill/>
          <a:ln w="6345" cap="flat">
            <a:solidFill>
              <a:srgbClr val="5B9BD5"/>
            </a:solidFill>
            <a:prstDash val="solid"/>
            <a:miter/>
            <a:tailEnd type="arrow"/>
          </a:ln>
        </p:spPr>
      </p:cxnSp>
      <p:cxnSp>
        <p:nvCxnSpPr>
          <p:cNvPr id="8" name="Straight Arrow Connector 7"/>
          <p:cNvCxnSpPr/>
          <p:nvPr/>
        </p:nvCxnSpPr>
        <p:spPr>
          <a:xfrm flipH="1">
            <a:off x="4886626" y="1521543"/>
            <a:ext cx="437541" cy="850492"/>
          </a:xfrm>
          <a:prstGeom prst="straightConnector1">
            <a:avLst/>
          </a:prstGeom>
          <a:noFill/>
          <a:ln w="6345" cap="flat">
            <a:solidFill>
              <a:srgbClr val="5B9BD5"/>
            </a:solidFill>
            <a:prstDash val="solid"/>
            <a:miter/>
            <a:tailEnd type="arrow"/>
          </a:ln>
        </p:spPr>
      </p:cxnSp>
      <p:sp>
        <p:nvSpPr>
          <p:cNvPr id="9" name="Rectangle 8"/>
          <p:cNvSpPr/>
          <p:nvPr/>
        </p:nvSpPr>
        <p:spPr>
          <a:xfrm>
            <a:off x="1017635" y="4178707"/>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Continuous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(ratio)</a:t>
            </a:r>
          </a:p>
        </p:txBody>
      </p:sp>
      <p:sp>
        <p:nvSpPr>
          <p:cNvPr id="10" name="Rectangle 9"/>
          <p:cNvSpPr/>
          <p:nvPr/>
        </p:nvSpPr>
        <p:spPr>
          <a:xfrm>
            <a:off x="2952131" y="4183626"/>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Discrete (interval)</a:t>
            </a:r>
          </a:p>
        </p:txBody>
      </p:sp>
      <p:sp>
        <p:nvSpPr>
          <p:cNvPr id="11" name="Rectangle 10"/>
          <p:cNvSpPr/>
          <p:nvPr/>
        </p:nvSpPr>
        <p:spPr>
          <a:xfrm>
            <a:off x="7253752" y="4095140"/>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Ordinal, </a:t>
            </a:r>
            <a:r>
              <a:rPr lang="en-GB" sz="1400" b="0" i="0" u="none" strike="noStrike" kern="1200" cap="none" spc="0" baseline="0">
                <a:solidFill>
                  <a:srgbClr val="FFFFFF"/>
                </a:solidFill>
                <a:uFillTx/>
                <a:latin typeface="Calibri"/>
              </a:rPr>
              <a:t>categories you can rank</a:t>
            </a:r>
            <a:endParaRPr lang="en-GB" sz="1800" b="0" i="0" u="none" strike="noStrike" kern="1200" cap="none" spc="0" baseline="0">
              <a:solidFill>
                <a:srgbClr val="FFFFFF"/>
              </a:solidFill>
              <a:uFillTx/>
              <a:latin typeface="Calibri"/>
            </a:endParaRPr>
          </a:p>
        </p:txBody>
      </p:sp>
      <p:sp>
        <p:nvSpPr>
          <p:cNvPr id="12" name="Rectangle 11"/>
          <p:cNvSpPr/>
          <p:nvPr/>
        </p:nvSpPr>
        <p:spPr>
          <a:xfrm>
            <a:off x="9188247" y="4095140"/>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Nominal, </a:t>
            </a:r>
            <a:r>
              <a:rPr lang="en-GB" sz="1400" b="0" i="0" u="none" strike="noStrike" kern="1200" cap="none" spc="0" baseline="0">
                <a:solidFill>
                  <a:srgbClr val="FFFFFF"/>
                </a:solidFill>
                <a:uFillTx/>
                <a:latin typeface="Calibri"/>
              </a:rPr>
              <a:t>categories without order or direction</a:t>
            </a:r>
          </a:p>
        </p:txBody>
      </p:sp>
      <p:sp>
        <p:nvSpPr>
          <p:cNvPr id="13" name="Rectangle 12"/>
          <p:cNvSpPr/>
          <p:nvPr/>
        </p:nvSpPr>
        <p:spPr>
          <a:xfrm>
            <a:off x="9188247" y="5299588"/>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e.g. gender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Marital status</a:t>
            </a:r>
          </a:p>
        </p:txBody>
      </p:sp>
      <p:sp>
        <p:nvSpPr>
          <p:cNvPr id="14" name="Rectangle 13"/>
          <p:cNvSpPr/>
          <p:nvPr/>
        </p:nvSpPr>
        <p:spPr>
          <a:xfrm>
            <a:off x="7253752" y="5286064"/>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a:solidFill>
                <a:srgbClr val="FFFFFF"/>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FFFFFF"/>
                </a:solidFill>
                <a:uFillTx/>
                <a:latin typeface="Calibri"/>
              </a:rPr>
              <a:t>e.g. educational attainment, satisfaction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5" name="Rectangle 14"/>
          <p:cNvSpPr/>
          <p:nvPr/>
        </p:nvSpPr>
        <p:spPr>
          <a:xfrm>
            <a:off x="2952131" y="5286064"/>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Temperature</a:t>
            </a:r>
          </a:p>
        </p:txBody>
      </p:sp>
      <p:sp>
        <p:nvSpPr>
          <p:cNvPr id="16" name="Rectangle 15"/>
          <p:cNvSpPr/>
          <p:nvPr/>
        </p:nvSpPr>
        <p:spPr>
          <a:xfrm>
            <a:off x="1017635" y="5299588"/>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Height, weight, age, income</a:t>
            </a:r>
          </a:p>
        </p:txBody>
      </p:sp>
    </p:spTree>
    <p:extLst>
      <p:ext uri="{BB962C8B-B14F-4D97-AF65-F5344CB8AC3E}">
        <p14:creationId xmlns:p14="http://schemas.microsoft.com/office/powerpoint/2010/main" val="86042416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307"/>
            <a:ext cx="10515600" cy="1325563"/>
          </a:xfrm>
        </p:spPr>
        <p:txBody>
          <a:bodyPr/>
          <a:lstStyle/>
          <a:p>
            <a:r>
              <a:rPr lang="en-GB" dirty="0" smtClean="0"/>
              <a:t>Regression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14:m>
                  <m:oMath xmlns:m="http://schemas.openxmlformats.org/officeDocument/2006/math">
                    <m:acc>
                      <m:accPr>
                        <m:chr m:val="̂"/>
                        <m:ctrlPr>
                          <a:rPr lang="en-GB" i="1" dirty="0">
                            <a:latin typeface="Cambria Math" panose="02040503050406030204" pitchFamily="18" charset="0"/>
                          </a:rPr>
                        </m:ctrlPr>
                      </m:accPr>
                      <m:e>
                        <m:r>
                          <a:rPr lang="en-GB" i="1" dirty="0">
                            <a:latin typeface="Cambria Math" panose="02040503050406030204" pitchFamily="18" charset="0"/>
                          </a:rPr>
                          <m:t>𝑦</m:t>
                        </m:r>
                      </m:e>
                    </m:acc>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𝑏𝑥</m:t>
                    </m:r>
                  </m:oMath>
                </a14:m>
                <a:endParaRPr lang="en-GB" dirty="0"/>
              </a:p>
              <a:p>
                <a:endParaRPr lang="en-GB" dirty="0"/>
              </a:p>
              <a:p>
                <a:r>
                  <a:rPr lang="en-GB" dirty="0"/>
                  <a:t>Regression line predicts the value of an outcome variable y</a:t>
                </a:r>
              </a:p>
              <a:p>
                <a:r>
                  <a:rPr lang="en-GB" dirty="0"/>
                  <a:t>This is a straight line function of the value of </a:t>
                </a:r>
                <a:r>
                  <a:rPr lang="en-GB" dirty="0" smtClean="0"/>
                  <a:t>x</a:t>
                </a:r>
              </a:p>
              <a:p>
                <a:pPr lvl="1"/>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𝑦</m:t>
                        </m:r>
                      </m:e>
                    </m:acc>
                  </m:oMath>
                </a14:m>
                <a:r>
                  <a:rPr lang="en-GB" dirty="0"/>
                  <a:t>=predicted value of y</a:t>
                </a:r>
              </a:p>
              <a:p>
                <a:pPr lvl="1"/>
                <a14:m>
                  <m:oMath xmlns:m="http://schemas.openxmlformats.org/officeDocument/2006/math">
                    <m:r>
                      <a:rPr lang="en-GB" i="1">
                        <a:latin typeface="Cambria Math" panose="02040503050406030204" pitchFamily="18" charset="0"/>
                      </a:rPr>
                      <m:t>𝑎</m:t>
                    </m:r>
                  </m:oMath>
                </a14:m>
                <a:r>
                  <a:rPr lang="en-GB" dirty="0"/>
                  <a:t>= denotes the y-intercept</a:t>
                </a:r>
              </a:p>
              <a:p>
                <a:pPr lvl="1"/>
                <a:r>
                  <a:rPr lang="en-GB" dirty="0"/>
                  <a:t>b= denotes the slope of x</a:t>
                </a:r>
              </a:p>
              <a:p>
                <a:pPr lvl="1"/>
                <a:endParaRPr lang="en-GB" dirty="0" smtClean="0"/>
              </a:p>
              <a:p>
                <a:pPr lvl="1"/>
                <a:r>
                  <a:rPr lang="en-GB" dirty="0" smtClean="0"/>
                  <a:t>Imagine y= ice cream sales</a:t>
                </a:r>
              </a:p>
              <a:p>
                <a:pPr lvl="1"/>
                <a:r>
                  <a:rPr lang="en-GB" dirty="0" smtClean="0"/>
                  <a:t>x= hours of sunshine a day</a:t>
                </a:r>
              </a:p>
              <a:p>
                <a:pPr lvl="1"/>
                <a:r>
                  <a:rPr lang="en-GB" i="1" dirty="0" smtClean="0"/>
                  <a:t>b= </a:t>
                </a:r>
                <a:r>
                  <a:rPr lang="en-GB" dirty="0" smtClean="0"/>
                  <a:t>the average number of ice creams sold for a 1 unit change in x</a:t>
                </a:r>
              </a:p>
              <a:p>
                <a:pPr lvl="1"/>
                <a:r>
                  <a:rPr lang="en-GB" dirty="0" smtClean="0"/>
                  <a:t>a= the average number of ice creams sold when x=0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a:stretch>
              </a:blipFill>
            </p:spPr>
            <p:txBody>
              <a:bodyPr/>
              <a:lstStyle/>
              <a:p>
                <a:r>
                  <a:rPr lang="en-GB">
                    <a:noFill/>
                  </a:rPr>
                  <a:t> </a:t>
                </a:r>
              </a:p>
            </p:txBody>
          </p:sp>
        </mc:Fallback>
      </mc:AlternateContent>
      <p:sp>
        <p:nvSpPr>
          <p:cNvPr id="4" name="TextBox 3"/>
          <p:cNvSpPr txBox="1"/>
          <p:nvPr/>
        </p:nvSpPr>
        <p:spPr>
          <a:xfrm>
            <a:off x="6311900" y="3810000"/>
            <a:ext cx="5880100" cy="1077218"/>
          </a:xfrm>
          <a:prstGeom prst="rect">
            <a:avLst/>
          </a:prstGeom>
          <a:noFill/>
        </p:spPr>
        <p:txBody>
          <a:bodyPr wrap="square" rtlCol="0">
            <a:spAutoFit/>
          </a:bodyPr>
          <a:lstStyle/>
          <a:p>
            <a:r>
              <a:rPr lang="en-GB" sz="3200" dirty="0" smtClean="0">
                <a:hlinkClick r:id="rId3"/>
              </a:rPr>
              <a:t>Lets try fitting a line, interactively</a:t>
            </a:r>
          </a:p>
          <a:p>
            <a:r>
              <a:rPr lang="en-GB" sz="3200" dirty="0" smtClean="0">
                <a:hlinkClick r:id="rId3"/>
              </a:rPr>
              <a:t>…. </a:t>
            </a:r>
            <a:r>
              <a:rPr lang="en-GB" sz="3200" dirty="0" err="1" smtClean="0">
                <a:hlinkClick r:id="rId3"/>
              </a:rPr>
              <a:t>whoooo</a:t>
            </a:r>
            <a:endParaRPr lang="en-GB" sz="3200" dirty="0"/>
          </a:p>
        </p:txBody>
      </p:sp>
    </p:spTree>
    <p:extLst>
      <p:ext uri="{BB962C8B-B14F-4D97-AF65-F5344CB8AC3E}">
        <p14:creationId xmlns:p14="http://schemas.microsoft.com/office/powerpoint/2010/main" val="15693940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Document</a:t>
            </a:r>
            <a:endParaRPr lang="en-GB" dirty="0"/>
          </a:p>
        </p:txBody>
      </p:sp>
      <p:sp>
        <p:nvSpPr>
          <p:cNvPr id="3" name="Content Placeholder 2"/>
          <p:cNvSpPr>
            <a:spLocks noGrp="1"/>
          </p:cNvSpPr>
          <p:nvPr>
            <p:ph idx="1"/>
          </p:nvPr>
        </p:nvSpPr>
        <p:spPr/>
        <p:txBody>
          <a:bodyPr/>
          <a:lstStyle/>
          <a:p>
            <a:r>
              <a:rPr lang="en-GB" dirty="0" smtClean="0"/>
              <a:t>Longs law:</a:t>
            </a:r>
          </a:p>
          <a:p>
            <a:pPr lvl="1"/>
            <a:r>
              <a:rPr lang="en-GB" dirty="0" smtClean="0"/>
              <a:t>Its easier to document today than tomorrow</a:t>
            </a:r>
          </a:p>
          <a:p>
            <a:pPr lvl="1"/>
            <a:r>
              <a:rPr lang="en-GB" dirty="0" smtClean="0"/>
              <a:t>No one likes to document</a:t>
            </a:r>
          </a:p>
          <a:p>
            <a:pPr lvl="1"/>
            <a:r>
              <a:rPr lang="en-GB" dirty="0" smtClean="0"/>
              <a:t>No one regrets documenting</a:t>
            </a:r>
          </a:p>
          <a:p>
            <a:pPr lvl="1"/>
            <a:endParaRPr lang="en-GB" dirty="0"/>
          </a:p>
          <a:p>
            <a:pPr lvl="1"/>
            <a:r>
              <a:rPr lang="en-GB" dirty="0" smtClean="0"/>
              <a:t>Make notes, they record everything you do, and you use them to write your report</a:t>
            </a:r>
            <a:endParaRPr lang="en-GB" dirty="0"/>
          </a:p>
        </p:txBody>
      </p:sp>
    </p:spTree>
    <p:extLst>
      <p:ext uri="{BB962C8B-B14F-4D97-AF65-F5344CB8AC3E}">
        <p14:creationId xmlns:p14="http://schemas.microsoft.com/office/powerpoint/2010/main" val="273413363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Gathering data…</a:t>
            </a:r>
            <a:endParaRPr lang="en-GB" dirty="0"/>
          </a:p>
        </p:txBody>
      </p:sp>
      <p:sp>
        <p:nvSpPr>
          <p:cNvPr id="3" name="Content Placeholder 2"/>
          <p:cNvSpPr>
            <a:spLocks noGrp="1"/>
          </p:cNvSpPr>
          <p:nvPr>
            <p:ph idx="1"/>
          </p:nvPr>
        </p:nvSpPr>
        <p:spPr/>
        <p:txBody>
          <a:bodyPr/>
          <a:lstStyle/>
          <a:p>
            <a:r>
              <a:rPr lang="en-GB" dirty="0" smtClean="0"/>
              <a:t>Active learning, reading:</a:t>
            </a:r>
          </a:p>
          <a:p>
            <a:endParaRPr lang="en-GB" dirty="0"/>
          </a:p>
          <a:p>
            <a:pPr lvl="1"/>
            <a:r>
              <a:rPr lang="en-GB" dirty="0" smtClean="0"/>
              <a:t>Work </a:t>
            </a:r>
            <a:r>
              <a:rPr lang="en-GB" dirty="0"/>
              <a:t>through this online from the section headed </a:t>
            </a:r>
            <a:r>
              <a:rPr lang="en-GB" b="1" dirty="0"/>
              <a:t>Survey</a:t>
            </a:r>
            <a:r>
              <a:rPr lang="en-GB" dirty="0"/>
              <a:t> to </a:t>
            </a:r>
            <a:r>
              <a:rPr lang="en-GB" b="1" dirty="0"/>
              <a:t>Plus &amp; Minus of Survey </a:t>
            </a:r>
            <a:r>
              <a:rPr lang="en-GB" b="1" dirty="0" smtClean="0"/>
              <a:t>Methods</a:t>
            </a:r>
          </a:p>
          <a:p>
            <a:pPr marL="457200" lvl="1" indent="0">
              <a:buNone/>
            </a:pPr>
            <a:endParaRPr lang="en-GB" dirty="0"/>
          </a:p>
          <a:p>
            <a:pPr lvl="1"/>
            <a:r>
              <a:rPr lang="en-GB" u="sng" dirty="0">
                <a:hlinkClick r:id="rId2"/>
              </a:rPr>
              <a:t>https://www.socialresearchmethods.net/kb/survey.php</a:t>
            </a:r>
            <a:endParaRPr lang="en-GB" dirty="0"/>
          </a:p>
          <a:p>
            <a:endParaRPr lang="en-GB" dirty="0"/>
          </a:p>
        </p:txBody>
      </p:sp>
    </p:spTree>
    <p:extLst>
      <p:ext uri="{BB962C8B-B14F-4D97-AF65-F5344CB8AC3E}">
        <p14:creationId xmlns:p14="http://schemas.microsoft.com/office/powerpoint/2010/main" val="185314505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Experiment	</a:t>
            </a:r>
            <a:endParaRPr lang="en-GB" dirty="0"/>
          </a:p>
        </p:txBody>
      </p:sp>
      <p:sp>
        <p:nvSpPr>
          <p:cNvPr id="3" name="Content Placeholder 2"/>
          <p:cNvSpPr>
            <a:spLocks noGrp="1"/>
          </p:cNvSpPr>
          <p:nvPr>
            <p:ph idx="1"/>
          </p:nvPr>
        </p:nvSpPr>
        <p:spPr/>
        <p:txBody>
          <a:bodyPr>
            <a:normAutofit lnSpcReduction="10000"/>
          </a:bodyPr>
          <a:lstStyle/>
          <a:p>
            <a:r>
              <a:rPr lang="en-GB" dirty="0" smtClean="0"/>
              <a:t>Treatments </a:t>
            </a:r>
          </a:p>
          <a:p>
            <a:pPr lvl="1"/>
            <a:r>
              <a:rPr lang="en-GB" dirty="0" smtClean="0"/>
              <a:t>Drug</a:t>
            </a:r>
          </a:p>
          <a:p>
            <a:pPr lvl="1"/>
            <a:r>
              <a:rPr lang="en-GB" dirty="0" smtClean="0"/>
              <a:t>Placebo</a:t>
            </a:r>
          </a:p>
          <a:p>
            <a:pPr lvl="1"/>
            <a:endParaRPr lang="en-GB" dirty="0"/>
          </a:p>
          <a:p>
            <a:pPr lvl="1"/>
            <a:r>
              <a:rPr lang="en-GB" dirty="0" smtClean="0"/>
              <a:t>Intervention</a:t>
            </a:r>
          </a:p>
          <a:p>
            <a:pPr lvl="1"/>
            <a:r>
              <a:rPr lang="en-GB" dirty="0" smtClean="0"/>
              <a:t>Non-intervention</a:t>
            </a:r>
          </a:p>
          <a:p>
            <a:pPr lvl="1"/>
            <a:endParaRPr lang="en-GB" dirty="0"/>
          </a:p>
          <a:p>
            <a:r>
              <a:rPr lang="en-GB" dirty="0" smtClean="0"/>
              <a:t>Convincingly demonstrates causation</a:t>
            </a:r>
          </a:p>
          <a:p>
            <a:endParaRPr lang="en-GB" dirty="0"/>
          </a:p>
          <a:p>
            <a:r>
              <a:rPr lang="en-GB" dirty="0">
                <a:hlinkClick r:id="rId2"/>
              </a:rPr>
              <a:t>https://</a:t>
            </a:r>
            <a:r>
              <a:rPr lang="en-GB" dirty="0" smtClean="0">
                <a:hlinkClick r:id="rId2"/>
              </a:rPr>
              <a:t>www.wisdomjobs.com/e-university/research-methodology-tutorial-355/basic-principles-of-experimental-designs-11465.html</a:t>
            </a:r>
            <a:endParaRPr lang="en-GB" dirty="0" smtClean="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847" y="1027906"/>
            <a:ext cx="4761905" cy="2857143"/>
          </a:xfrm>
          <a:prstGeom prst="rect">
            <a:avLst/>
          </a:prstGeom>
        </p:spPr>
      </p:pic>
    </p:spTree>
    <p:extLst>
      <p:ext uri="{BB962C8B-B14F-4D97-AF65-F5344CB8AC3E}">
        <p14:creationId xmlns:p14="http://schemas.microsoft.com/office/powerpoint/2010/main" val="392231450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Observational study</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Sample of a population</a:t>
            </a:r>
          </a:p>
          <a:p>
            <a:r>
              <a:rPr lang="en-GB" dirty="0" smtClean="0"/>
              <a:t>Measures a range of variables</a:t>
            </a:r>
          </a:p>
          <a:p>
            <a:r>
              <a:rPr lang="en-GB" dirty="0" smtClean="0"/>
              <a:t>‘Observes’ rather than ‘treats’</a:t>
            </a:r>
          </a:p>
          <a:p>
            <a:endParaRPr lang="en-GB" dirty="0"/>
          </a:p>
          <a:p>
            <a:r>
              <a:rPr lang="en-GB" dirty="0" smtClean="0"/>
              <a:t>Common in social-research, policy, economics, human-geography, marketing, data-science, political science</a:t>
            </a:r>
          </a:p>
          <a:p>
            <a:endParaRPr lang="en-GB" dirty="0"/>
          </a:p>
          <a:p>
            <a:r>
              <a:rPr lang="en-GB" dirty="0" smtClean="0"/>
              <a:t>Often a survey, like the GHS</a:t>
            </a:r>
          </a:p>
          <a:p>
            <a:endParaRPr lang="en-GB" dirty="0"/>
          </a:p>
          <a:p>
            <a:r>
              <a:rPr lang="en-GB" dirty="0" smtClean="0"/>
              <a:t>Does not convincingly demonstrate cause</a:t>
            </a:r>
          </a:p>
          <a:p>
            <a:pPr lvl="1"/>
            <a:r>
              <a:rPr lang="en-GB" dirty="0" smtClean="0"/>
              <a:t>We measure association </a:t>
            </a:r>
          </a:p>
          <a:p>
            <a:pPr lvl="1"/>
            <a:r>
              <a:rPr lang="en-GB" dirty="0" smtClean="0"/>
              <a:t>Correlation is not cause</a:t>
            </a:r>
          </a:p>
          <a:p>
            <a:pPr lvl="1"/>
            <a:r>
              <a:rPr lang="en-GB" dirty="0" smtClean="0"/>
              <a:t>Association does not imply causation</a:t>
            </a:r>
            <a:endParaRPr lang="en-GB" dirty="0"/>
          </a:p>
        </p:txBody>
      </p:sp>
    </p:spTree>
    <p:extLst>
      <p:ext uri="{BB962C8B-B14F-4D97-AF65-F5344CB8AC3E}">
        <p14:creationId xmlns:p14="http://schemas.microsoft.com/office/powerpoint/2010/main" val="40709022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Hierarchy of evidence</a:t>
            </a:r>
            <a:endParaRPr lang="en-GB"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3510" y="2108201"/>
            <a:ext cx="6697927" cy="4018756"/>
          </a:xfrm>
        </p:spPr>
      </p:pic>
    </p:spTree>
    <p:extLst>
      <p:ext uri="{BB962C8B-B14F-4D97-AF65-F5344CB8AC3E}">
        <p14:creationId xmlns:p14="http://schemas.microsoft.com/office/powerpoint/2010/main" val="61423933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Another one</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500" y="1321454"/>
            <a:ext cx="9550400" cy="5373971"/>
          </a:xfrm>
        </p:spPr>
      </p:pic>
    </p:spTree>
    <p:extLst>
      <p:ext uri="{BB962C8B-B14F-4D97-AF65-F5344CB8AC3E}">
        <p14:creationId xmlns:p14="http://schemas.microsoft.com/office/powerpoint/2010/main" val="249350428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Types of observational data</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Cross-sectional</a:t>
            </a:r>
          </a:p>
          <a:p>
            <a:pPr lvl="1"/>
            <a:r>
              <a:rPr lang="en-GB" dirty="0" smtClean="0"/>
              <a:t>Observation at one time point</a:t>
            </a:r>
          </a:p>
          <a:p>
            <a:pPr lvl="2"/>
            <a:r>
              <a:rPr lang="en-GB" dirty="0" smtClean="0"/>
              <a:t>Social Attitudes Survey</a:t>
            </a:r>
          </a:p>
          <a:p>
            <a:pPr lvl="2"/>
            <a:r>
              <a:rPr lang="en-GB" dirty="0" smtClean="0"/>
              <a:t>General Household Survey</a:t>
            </a:r>
            <a:endParaRPr lang="en-GB" dirty="0"/>
          </a:p>
          <a:p>
            <a:r>
              <a:rPr lang="en-GB" dirty="0" smtClean="0"/>
              <a:t>Longitudinal</a:t>
            </a:r>
          </a:p>
          <a:p>
            <a:pPr lvl="1"/>
            <a:r>
              <a:rPr lang="en-GB" dirty="0" smtClean="0"/>
              <a:t>Observation at more than one time point</a:t>
            </a:r>
          </a:p>
          <a:p>
            <a:pPr lvl="2"/>
            <a:r>
              <a:rPr lang="en-GB" dirty="0" smtClean="0"/>
              <a:t>British Household Panel Survey, UK Understanding Society</a:t>
            </a:r>
          </a:p>
          <a:p>
            <a:pPr lvl="2"/>
            <a:r>
              <a:rPr lang="en-GB" dirty="0" smtClean="0"/>
              <a:t>ONS, Longitudinal Study</a:t>
            </a:r>
          </a:p>
          <a:p>
            <a:pPr lvl="1"/>
            <a:endParaRPr lang="en-GB" dirty="0"/>
          </a:p>
          <a:p>
            <a:r>
              <a:rPr lang="en-GB" dirty="0" smtClean="0"/>
              <a:t>Census</a:t>
            </a:r>
          </a:p>
          <a:p>
            <a:pPr lvl="1"/>
            <a:r>
              <a:rPr lang="en-GB" dirty="0" smtClean="0"/>
              <a:t>Everyone in the population measured at one time point</a:t>
            </a:r>
          </a:p>
          <a:p>
            <a:pPr lvl="2"/>
            <a:r>
              <a:rPr lang="en-GB" dirty="0" smtClean="0"/>
              <a:t>err… the Census…</a:t>
            </a:r>
          </a:p>
          <a:p>
            <a:pPr lvl="2"/>
            <a:r>
              <a:rPr lang="en-GB" dirty="0" smtClean="0"/>
              <a:t>Many countries have them</a:t>
            </a:r>
          </a:p>
          <a:p>
            <a:pPr lvl="2"/>
            <a:r>
              <a:rPr lang="en-GB" dirty="0" smtClean="0">
                <a:hlinkClick r:id="rId2"/>
              </a:rPr>
              <a:t>https://international.ipums.org/international/</a:t>
            </a:r>
            <a:endParaRPr lang="en-GB" dirty="0" smtClean="0"/>
          </a:p>
          <a:p>
            <a:pPr lvl="2"/>
            <a:r>
              <a:rPr lang="en-GB" dirty="0" smtClean="0"/>
              <a:t>82 countries &gt;600m cases</a:t>
            </a:r>
            <a:endParaRPr lang="en-GB" dirty="0"/>
          </a:p>
        </p:txBody>
      </p:sp>
    </p:spTree>
    <p:extLst>
      <p:ext uri="{BB962C8B-B14F-4D97-AF65-F5344CB8AC3E}">
        <p14:creationId xmlns:p14="http://schemas.microsoft.com/office/powerpoint/2010/main" val="405949855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 period and cohort effects</a:t>
            </a:r>
            <a:endParaRPr lang="en-GB" dirty="0"/>
          </a:p>
        </p:txBody>
      </p:sp>
      <p:sp>
        <p:nvSpPr>
          <p:cNvPr id="3" name="Content Placeholder 2"/>
          <p:cNvSpPr>
            <a:spLocks noGrp="1"/>
          </p:cNvSpPr>
          <p:nvPr>
            <p:ph idx="1"/>
          </p:nvPr>
        </p:nvSpPr>
        <p:spPr>
          <a:xfrm>
            <a:off x="440575" y="1825624"/>
            <a:ext cx="10913225" cy="4915997"/>
          </a:xfrm>
        </p:spPr>
        <p:txBody>
          <a:bodyPr>
            <a:normAutofit fontScale="92500" lnSpcReduction="10000"/>
          </a:bodyPr>
          <a:lstStyle/>
          <a:p>
            <a:r>
              <a:rPr lang="en-GB" dirty="0" smtClean="0"/>
              <a:t>A major benefit of longitudinal data (and weakness of cross sectional)</a:t>
            </a:r>
          </a:p>
          <a:p>
            <a:endParaRPr lang="en-GB" dirty="0"/>
          </a:p>
          <a:p>
            <a:pPr lvl="1"/>
            <a:r>
              <a:rPr lang="en-GB" dirty="0" smtClean="0"/>
              <a:t>Age effects are the consequences of growing older</a:t>
            </a:r>
          </a:p>
          <a:p>
            <a:pPr lvl="2"/>
            <a:r>
              <a:rPr lang="en-GB" dirty="0" smtClean="0"/>
              <a:t>Currently completed fertility</a:t>
            </a:r>
          </a:p>
          <a:p>
            <a:pPr lvl="1"/>
            <a:r>
              <a:rPr lang="en-GB" dirty="0" smtClean="0"/>
              <a:t>Period effects are the consequences of influences that vary through time</a:t>
            </a:r>
          </a:p>
          <a:p>
            <a:pPr lvl="2"/>
            <a:r>
              <a:rPr lang="en-GB" dirty="0" smtClean="0"/>
              <a:t>E.g. Whether in school, whether married</a:t>
            </a:r>
          </a:p>
          <a:p>
            <a:pPr lvl="1"/>
            <a:r>
              <a:rPr lang="en-GB" dirty="0" smtClean="0"/>
              <a:t>cohort effects are the consequences of being born at different times</a:t>
            </a:r>
          </a:p>
          <a:p>
            <a:pPr lvl="2"/>
            <a:r>
              <a:rPr lang="en-GB" dirty="0" smtClean="0"/>
              <a:t>Maybe the attitudes of a generation</a:t>
            </a:r>
          </a:p>
          <a:p>
            <a:pPr lvl="2"/>
            <a:r>
              <a:rPr lang="en-GB" dirty="0" smtClean="0"/>
              <a:t>E.g. internet use</a:t>
            </a:r>
          </a:p>
          <a:p>
            <a:pPr lvl="2"/>
            <a:endParaRPr lang="en-GB" dirty="0" smtClean="0"/>
          </a:p>
          <a:p>
            <a:pPr lvl="1"/>
            <a:r>
              <a:rPr lang="en-GB" dirty="0" smtClean="0"/>
              <a:t>Helps with causal inference</a:t>
            </a:r>
          </a:p>
          <a:p>
            <a:pPr lvl="1"/>
            <a:endParaRPr lang="en-GB" dirty="0"/>
          </a:p>
          <a:p>
            <a:pPr lvl="1"/>
            <a:r>
              <a:rPr lang="en-GB" dirty="0">
                <a:hlinkClick r:id="rId2"/>
              </a:rPr>
              <a:t>https://</a:t>
            </a:r>
            <a:r>
              <a:rPr lang="en-GB" dirty="0" smtClean="0">
                <a:hlinkClick r:id="rId2"/>
              </a:rPr>
              <a:t>www.mailman.columbia.edu/research/population-health-methods/age-period-cohort-analysis</a:t>
            </a:r>
            <a:endParaRPr lang="en-GB" dirty="0" smtClean="0"/>
          </a:p>
          <a:p>
            <a:pPr lvl="1"/>
            <a:endParaRPr lang="en-GB" dirty="0"/>
          </a:p>
        </p:txBody>
      </p:sp>
    </p:spTree>
    <p:extLst>
      <p:ext uri="{BB962C8B-B14F-4D97-AF65-F5344CB8AC3E}">
        <p14:creationId xmlns:p14="http://schemas.microsoft.com/office/powerpoint/2010/main" val="228491972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observation and not RCTs?</a:t>
            </a:r>
            <a:endParaRPr lang="en-GB" dirty="0"/>
          </a:p>
        </p:txBody>
      </p:sp>
      <p:sp>
        <p:nvSpPr>
          <p:cNvPr id="3" name="Content Placeholder 2"/>
          <p:cNvSpPr>
            <a:spLocks noGrp="1"/>
          </p:cNvSpPr>
          <p:nvPr>
            <p:ph idx="1"/>
          </p:nvPr>
        </p:nvSpPr>
        <p:spPr/>
        <p:txBody>
          <a:bodyPr/>
          <a:lstStyle/>
          <a:p>
            <a:r>
              <a:rPr lang="en-GB" dirty="0" smtClean="0"/>
              <a:t>We just can not do RCTs for everything</a:t>
            </a:r>
          </a:p>
          <a:p>
            <a:endParaRPr lang="en-GB" dirty="0"/>
          </a:p>
          <a:p>
            <a:r>
              <a:rPr lang="en-GB" dirty="0" smtClean="0"/>
              <a:t>The Bradford Hill criteria can be useful in thinking about whether a correlation is causal?</a:t>
            </a:r>
          </a:p>
          <a:p>
            <a:endParaRPr lang="en-GB" dirty="0"/>
          </a:p>
          <a:p>
            <a:endParaRPr lang="en-GB" dirty="0"/>
          </a:p>
        </p:txBody>
      </p:sp>
    </p:spTree>
    <p:extLst>
      <p:ext uri="{BB962C8B-B14F-4D97-AF65-F5344CB8AC3E}">
        <p14:creationId xmlns:p14="http://schemas.microsoft.com/office/powerpoint/2010/main" val="135228193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Bradford hill criteria</a:t>
            </a:r>
            <a:endParaRPr lang="en-GB" dirty="0"/>
          </a:p>
        </p:txBody>
      </p:sp>
      <p:sp>
        <p:nvSpPr>
          <p:cNvPr id="3" name="Content Placeholder 2"/>
          <p:cNvSpPr>
            <a:spLocks noGrp="1"/>
          </p:cNvSpPr>
          <p:nvPr>
            <p:ph idx="1"/>
          </p:nvPr>
        </p:nvSpPr>
        <p:spPr>
          <a:xfrm>
            <a:off x="838200" y="1825625"/>
            <a:ext cx="10515600" cy="3965575"/>
          </a:xfrm>
        </p:spPr>
        <p:txBody>
          <a:bodyPr>
            <a:normAutofit fontScale="55000" lnSpcReduction="20000"/>
          </a:bodyPr>
          <a:lstStyle/>
          <a:p>
            <a:r>
              <a:rPr lang="en-GB" b="1" dirty="0" smtClean="0"/>
              <a:t>Strength</a:t>
            </a:r>
            <a:r>
              <a:rPr lang="en-GB" dirty="0" smtClean="0"/>
              <a:t> (</a:t>
            </a:r>
            <a:r>
              <a:rPr lang="en-GB" dirty="0" smtClean="0">
                <a:hlinkClick r:id="rId2" tooltip="Effect size"/>
              </a:rPr>
              <a:t>effect size</a:t>
            </a:r>
            <a:r>
              <a:rPr lang="en-GB" dirty="0" smtClean="0"/>
              <a:t>): A small association does not mean that there is not a causal effect, though the larger the association, the more likely that it is causal.</a:t>
            </a:r>
            <a:r>
              <a:rPr lang="en-GB" baseline="30000" dirty="0" smtClean="0">
                <a:hlinkClick r:id="rId3"/>
              </a:rPr>
              <a:t>[1]</a:t>
            </a:r>
            <a:endParaRPr lang="en-GB" dirty="0" smtClean="0"/>
          </a:p>
          <a:p>
            <a:r>
              <a:rPr lang="en-GB" b="1" dirty="0" smtClean="0"/>
              <a:t>Consistency</a:t>
            </a:r>
            <a:r>
              <a:rPr lang="en-GB" dirty="0" smtClean="0"/>
              <a:t> (</a:t>
            </a:r>
            <a:r>
              <a:rPr lang="en-GB" dirty="0" smtClean="0">
                <a:hlinkClick r:id="rId4" tooltip="Reproducibility"/>
              </a:rPr>
              <a:t>reproducibility</a:t>
            </a:r>
            <a:r>
              <a:rPr lang="en-GB" dirty="0" smtClean="0"/>
              <a:t>): Consistent findings observed by different persons in different places with different samples strengthens the likelihood of an effect.</a:t>
            </a:r>
            <a:r>
              <a:rPr lang="en-GB" baseline="30000" dirty="0" smtClean="0">
                <a:hlinkClick r:id="rId3"/>
              </a:rPr>
              <a:t>[1]</a:t>
            </a:r>
            <a:endParaRPr lang="en-GB" dirty="0" smtClean="0"/>
          </a:p>
          <a:p>
            <a:r>
              <a:rPr lang="en-GB" b="1" dirty="0" smtClean="0"/>
              <a:t>Specificity</a:t>
            </a:r>
            <a:r>
              <a:rPr lang="en-GB" dirty="0" smtClean="0"/>
              <a:t>: Causation is likely if there is a very specific population at a specific site and disease with no other likely explanation. The more specific an association between a factor and an effect is, the bigger the probability of a causal relationship.</a:t>
            </a:r>
            <a:r>
              <a:rPr lang="en-GB" baseline="30000" dirty="0" smtClean="0">
                <a:hlinkClick r:id="rId3"/>
              </a:rPr>
              <a:t>[1]</a:t>
            </a:r>
            <a:endParaRPr lang="en-GB" dirty="0" smtClean="0"/>
          </a:p>
          <a:p>
            <a:r>
              <a:rPr lang="en-GB" b="1" dirty="0" smtClean="0"/>
              <a:t>Temporality</a:t>
            </a:r>
            <a:r>
              <a:rPr lang="en-GB" dirty="0" smtClean="0"/>
              <a:t>: The effect has to occur after the cause (and if there is an expected delay between the cause and expected effect, then the effect must occur after that delay).</a:t>
            </a:r>
            <a:r>
              <a:rPr lang="en-GB" baseline="30000" dirty="0" smtClean="0">
                <a:hlinkClick r:id="rId3"/>
              </a:rPr>
              <a:t>[1]</a:t>
            </a:r>
            <a:endParaRPr lang="en-GB" dirty="0" smtClean="0"/>
          </a:p>
          <a:p>
            <a:r>
              <a:rPr lang="en-GB" b="1" dirty="0" smtClean="0"/>
              <a:t>Biological gradient</a:t>
            </a:r>
            <a:r>
              <a:rPr lang="en-GB" dirty="0" smtClean="0"/>
              <a:t>: Greater exposure should generally lead to greater incidence of the effect. However, in some cases, the mere presence of the factor can trigger the effect. In other cases, an inverse proportion is observed: greater exposure leads to lower incidence.</a:t>
            </a:r>
            <a:r>
              <a:rPr lang="en-GB" baseline="30000" dirty="0" smtClean="0">
                <a:hlinkClick r:id="rId3"/>
              </a:rPr>
              <a:t>[1]</a:t>
            </a:r>
            <a:endParaRPr lang="en-GB" dirty="0" smtClean="0"/>
          </a:p>
          <a:p>
            <a:r>
              <a:rPr lang="en-GB" b="1" dirty="0" smtClean="0">
                <a:hlinkClick r:id="rId5" tooltip="Biological plausibility"/>
              </a:rPr>
              <a:t>Plausibility</a:t>
            </a:r>
            <a:r>
              <a:rPr lang="en-GB" dirty="0" smtClean="0"/>
              <a:t>: A plausible mechanism between cause and effect is helpful (but Hill noted that knowledge of the mechanism is limited by current knowledge).</a:t>
            </a:r>
            <a:r>
              <a:rPr lang="en-GB" baseline="30000" dirty="0" smtClean="0">
                <a:hlinkClick r:id="rId3"/>
              </a:rPr>
              <a:t>[1]</a:t>
            </a:r>
            <a:endParaRPr lang="en-GB" dirty="0" smtClean="0"/>
          </a:p>
          <a:p>
            <a:r>
              <a:rPr lang="en-GB" b="1" dirty="0" smtClean="0"/>
              <a:t>Coherence</a:t>
            </a:r>
            <a:r>
              <a:rPr lang="en-GB" dirty="0" smtClean="0"/>
              <a:t>: Coherence between epidemiological and laboratory findings increases the likelihood of an effect. However, Hill noted that "... lack of such [laboratory] evidence cannot nullify the epidemiological effect on associations".</a:t>
            </a:r>
            <a:r>
              <a:rPr lang="en-GB" baseline="30000" dirty="0" smtClean="0">
                <a:hlinkClick r:id="rId3"/>
              </a:rPr>
              <a:t>[1]</a:t>
            </a:r>
            <a:endParaRPr lang="en-GB" dirty="0" smtClean="0"/>
          </a:p>
          <a:p>
            <a:r>
              <a:rPr lang="en-GB" b="1" dirty="0" smtClean="0"/>
              <a:t>Experiment</a:t>
            </a:r>
            <a:r>
              <a:rPr lang="en-GB" dirty="0" smtClean="0"/>
              <a:t>: "Occasionally it is possible to appeal to experimental evidence".</a:t>
            </a:r>
            <a:r>
              <a:rPr lang="en-GB" baseline="30000" dirty="0" smtClean="0">
                <a:hlinkClick r:id="rId3"/>
              </a:rPr>
              <a:t>[1]</a:t>
            </a:r>
            <a:endParaRPr lang="en-GB" dirty="0" smtClean="0"/>
          </a:p>
          <a:p>
            <a:r>
              <a:rPr lang="en-GB" b="1" dirty="0" smtClean="0"/>
              <a:t>Analogy</a:t>
            </a:r>
            <a:r>
              <a:rPr lang="en-GB" dirty="0" smtClean="0"/>
              <a:t>: The effect of similar factors may be considered.</a:t>
            </a:r>
            <a:r>
              <a:rPr lang="en-GB" baseline="30000" dirty="0" smtClean="0">
                <a:hlinkClick r:id="rId3"/>
              </a:rPr>
              <a:t>[1]</a:t>
            </a:r>
            <a:endParaRPr lang="en-GB" baseline="30000" dirty="0" smtClean="0"/>
          </a:p>
          <a:p>
            <a:pPr marL="0" indent="0">
              <a:buNone/>
            </a:pPr>
            <a:endParaRPr lang="en-GB" baseline="30000" dirty="0"/>
          </a:p>
        </p:txBody>
      </p:sp>
      <p:sp>
        <p:nvSpPr>
          <p:cNvPr id="6" name="TextBox 5"/>
          <p:cNvSpPr txBox="1"/>
          <p:nvPr/>
        </p:nvSpPr>
        <p:spPr>
          <a:xfrm>
            <a:off x="1917700" y="11912600"/>
            <a:ext cx="9931400" cy="369332"/>
          </a:xfrm>
          <a:prstGeom prst="rect">
            <a:avLst/>
          </a:prstGeom>
          <a:noFill/>
        </p:spPr>
        <p:txBody>
          <a:bodyPr wrap="square" rtlCol="0">
            <a:spAutoFit/>
          </a:bodyPr>
          <a:lstStyle/>
          <a:p>
            <a:endParaRPr lang="en-GB" dirty="0"/>
          </a:p>
        </p:txBody>
      </p:sp>
      <p:sp>
        <p:nvSpPr>
          <p:cNvPr id="11" name="Rectangle 13"/>
          <p:cNvSpPr>
            <a:spLocks noChangeArrowheads="1"/>
          </p:cNvSpPr>
          <p:nvPr/>
        </p:nvSpPr>
        <p:spPr bwMode="auto">
          <a:xfrm>
            <a:off x="838200" y="5791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Hill, Austin Bradford (1965). </a:t>
            </a:r>
            <a:r>
              <a:rPr kumimoji="0" lang="en-GB" altLang="en-US"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6"/>
              </a:rPr>
              <a:t>"The Environment and Disease: Association or Causation?"</a:t>
            </a:r>
            <a:r>
              <a:rPr kumimoji="0" lang="en-GB" altLang="en-US"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7" tooltip="Proceedings of the Royal Society of Medicine"/>
              </a:rPr>
              <a:t>Proceedings of the Royal Society of Medicine</a:t>
            </a:r>
            <a:r>
              <a:rPr kumimoji="0" lang="en-GB" altLang="en-US"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100" b="1"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58</a:t>
            </a:r>
            <a:r>
              <a:rPr kumimoji="0" lang="en-GB" altLang="en-US"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 295–300. </a:t>
            </a:r>
            <a:r>
              <a:rPr kumimoji="0" lang="en-GB" altLang="en-US"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8" tooltip="PubMed Central"/>
              </a:rPr>
              <a:t>PMC</a:t>
            </a:r>
            <a:r>
              <a:rPr kumimoji="0" lang="en-GB" altLang="en-US"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9"/>
              </a:rPr>
              <a:t>1898525</a:t>
            </a: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36" name="Picture 1" descr="Freely accessib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6248400"/>
            <a:ext cx="85725" cy="1333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4"/>
          <p:cNvSpPr>
            <a:spLocks noChangeArrowheads="1"/>
          </p:cNvSpPr>
          <p:nvPr/>
        </p:nvSpPr>
        <p:spPr bwMode="auto">
          <a:xfrm>
            <a:off x="838200" y="63817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1"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100" b="0" i="1"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11" tooltip="PubMed Identifier"/>
              </a:rPr>
              <a:t>PMID</a:t>
            </a:r>
            <a:r>
              <a:rPr kumimoji="0" lang="en-GB" altLang="en-US" sz="1100" b="0" i="1"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sz="1100" b="0" i="1"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12"/>
              </a:rPr>
              <a:t>14283879</a:t>
            </a:r>
            <a:endParaRPr kumimoji="0" lang="en-GB"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731741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Bradford Hill and Richard Doll (1950)</a:t>
            </a:r>
            <a:endParaRPr lang="en-GB" dirty="0"/>
          </a:p>
        </p:txBody>
      </p:sp>
      <p:sp>
        <p:nvSpPr>
          <p:cNvPr id="3" name="Content Placeholder 2"/>
          <p:cNvSpPr>
            <a:spLocks noGrp="1"/>
          </p:cNvSpPr>
          <p:nvPr>
            <p:ph idx="1"/>
          </p:nvPr>
        </p:nvSpPr>
        <p:spPr/>
        <p:txBody>
          <a:bodyPr/>
          <a:lstStyle/>
          <a:p>
            <a:r>
              <a:rPr lang="en-GB" dirty="0" smtClean="0"/>
              <a:t>1</a:t>
            </a:r>
            <a:r>
              <a:rPr lang="en-GB" baseline="30000" dirty="0" smtClean="0"/>
              <a:t>st</a:t>
            </a:r>
            <a:r>
              <a:rPr lang="en-GB" dirty="0" smtClean="0"/>
              <a:t> study to show an association between smoking and lung cancer. </a:t>
            </a:r>
          </a:p>
          <a:p>
            <a:pPr lvl="1"/>
            <a:r>
              <a:rPr lang="en-GB" dirty="0" smtClean="0"/>
              <a:t>Case control study</a:t>
            </a:r>
          </a:p>
          <a:p>
            <a:pPr lvl="1"/>
            <a:r>
              <a:rPr lang="en-GB" dirty="0" smtClean="0"/>
              <a:t>Was aware the association is not necessarily causal</a:t>
            </a:r>
          </a:p>
          <a:p>
            <a:pPr lvl="1"/>
            <a:r>
              <a:rPr lang="en-GB" dirty="0" smtClean="0"/>
              <a:t>Evidence built and it became the most likely explanation</a:t>
            </a:r>
          </a:p>
          <a:p>
            <a:pPr lvl="1"/>
            <a:endParaRPr lang="en-GB" dirty="0"/>
          </a:p>
          <a:p>
            <a:r>
              <a:rPr lang="en-GB" dirty="0" smtClean="0"/>
              <a:t>1965 published their criteria</a:t>
            </a:r>
          </a:p>
          <a:p>
            <a:pPr lvl="1"/>
            <a:r>
              <a:rPr lang="en-GB" dirty="0" smtClean="0"/>
              <a:t>&gt;7600 citations on Google scholar</a:t>
            </a:r>
            <a:endParaRPr lang="en-GB" dirty="0"/>
          </a:p>
        </p:txBody>
      </p:sp>
    </p:spTree>
    <p:extLst>
      <p:ext uri="{BB962C8B-B14F-4D97-AF65-F5344CB8AC3E}">
        <p14:creationId xmlns:p14="http://schemas.microsoft.com/office/powerpoint/2010/main" val="18569614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File directories</a:t>
            </a:r>
            <a:endParaRPr lang="en-GB" dirty="0"/>
          </a:p>
        </p:txBody>
      </p:sp>
      <p:sp>
        <p:nvSpPr>
          <p:cNvPr id="3" name="Content Placeholder 2"/>
          <p:cNvSpPr>
            <a:spLocks noGrp="1"/>
          </p:cNvSpPr>
          <p:nvPr>
            <p:ph idx="1"/>
          </p:nvPr>
        </p:nvSpPr>
        <p:spPr/>
        <p:txBody>
          <a:bodyPr/>
          <a:lstStyle/>
          <a:p>
            <a:r>
              <a:rPr lang="en-GB" dirty="0" smtClean="0"/>
              <a:t>Adopt a file structure</a:t>
            </a:r>
          </a:p>
          <a:p>
            <a:r>
              <a:rPr lang="en-GB" dirty="0" smtClean="0"/>
              <a:t>Software Packages require it to be specified where the </a:t>
            </a:r>
          </a:p>
          <a:p>
            <a:r>
              <a:rPr lang="en-GB" dirty="0" smtClean="0"/>
              <a:t>Storing in the ‘cloud’ might be nice, but it may be impossible for analysis software to access the data here. </a:t>
            </a:r>
            <a:endParaRPr lang="en-GB" dirty="0"/>
          </a:p>
        </p:txBody>
      </p:sp>
    </p:spTree>
    <p:extLst>
      <p:ext uri="{BB962C8B-B14F-4D97-AF65-F5344CB8AC3E}">
        <p14:creationId xmlns:p14="http://schemas.microsoft.com/office/powerpoint/2010/main" val="398039666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Strength</a:t>
            </a:r>
            <a:endParaRPr lang="en-GB" dirty="0"/>
          </a:p>
        </p:txBody>
      </p:sp>
      <p:sp>
        <p:nvSpPr>
          <p:cNvPr id="3" name="Content Placeholder 2"/>
          <p:cNvSpPr>
            <a:spLocks noGrp="1"/>
          </p:cNvSpPr>
          <p:nvPr>
            <p:ph idx="1"/>
          </p:nvPr>
        </p:nvSpPr>
        <p:spPr/>
        <p:txBody>
          <a:bodyPr/>
          <a:lstStyle/>
          <a:p>
            <a:r>
              <a:rPr lang="en-GB" b="1" dirty="0" smtClean="0"/>
              <a:t>Strength</a:t>
            </a:r>
            <a:r>
              <a:rPr lang="en-GB" dirty="0" smtClean="0"/>
              <a:t> (</a:t>
            </a:r>
            <a:r>
              <a:rPr lang="en-GB" dirty="0" smtClean="0">
                <a:hlinkClick r:id="rId2" tooltip="Effect size"/>
              </a:rPr>
              <a:t>effect size</a:t>
            </a:r>
            <a:r>
              <a:rPr lang="en-GB" dirty="0" smtClean="0"/>
              <a:t>): A small association does not mean that there is not a causal effect, though the larger the association, the more likely that it is causal.</a:t>
            </a:r>
            <a:r>
              <a:rPr lang="en-GB" baseline="30000" dirty="0" smtClean="0">
                <a:hlinkClick r:id="rId3"/>
              </a:rPr>
              <a:t>[1]</a:t>
            </a:r>
            <a:endParaRPr lang="en-GB" dirty="0" smtClean="0"/>
          </a:p>
          <a:p>
            <a:endParaRPr lang="en-GB" dirty="0"/>
          </a:p>
        </p:txBody>
      </p:sp>
    </p:spTree>
    <p:extLst>
      <p:ext uri="{BB962C8B-B14F-4D97-AF65-F5344CB8AC3E}">
        <p14:creationId xmlns:p14="http://schemas.microsoft.com/office/powerpoint/2010/main" val="294176157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Consistency</a:t>
            </a:r>
            <a:endParaRPr lang="en-GB" dirty="0"/>
          </a:p>
        </p:txBody>
      </p:sp>
      <p:sp>
        <p:nvSpPr>
          <p:cNvPr id="3" name="Content Placeholder 2"/>
          <p:cNvSpPr>
            <a:spLocks noGrp="1"/>
          </p:cNvSpPr>
          <p:nvPr>
            <p:ph idx="1"/>
          </p:nvPr>
        </p:nvSpPr>
        <p:spPr/>
        <p:txBody>
          <a:bodyPr/>
          <a:lstStyle/>
          <a:p>
            <a:r>
              <a:rPr lang="en-GB" b="1" dirty="0" smtClean="0"/>
              <a:t>Consistency</a:t>
            </a:r>
            <a:r>
              <a:rPr lang="en-GB" dirty="0" smtClean="0"/>
              <a:t> (</a:t>
            </a:r>
            <a:r>
              <a:rPr lang="en-GB" dirty="0" smtClean="0">
                <a:hlinkClick r:id="rId2" tooltip="Reproducibility"/>
              </a:rPr>
              <a:t>reproducibility</a:t>
            </a:r>
            <a:r>
              <a:rPr lang="en-GB" dirty="0" smtClean="0"/>
              <a:t>): Consistent findings observed by different persons in different places with different samples strengthens the likelihood of an effect.</a:t>
            </a:r>
            <a:r>
              <a:rPr lang="en-GB" baseline="30000" dirty="0" smtClean="0">
                <a:hlinkClick r:id="rId3"/>
              </a:rPr>
              <a:t>[1]</a:t>
            </a:r>
            <a:endParaRPr lang="en-GB" dirty="0" smtClean="0"/>
          </a:p>
          <a:p>
            <a:endParaRPr lang="en-GB" dirty="0"/>
          </a:p>
        </p:txBody>
      </p:sp>
    </p:spTree>
    <p:extLst>
      <p:ext uri="{BB962C8B-B14F-4D97-AF65-F5344CB8AC3E}">
        <p14:creationId xmlns:p14="http://schemas.microsoft.com/office/powerpoint/2010/main" val="63292733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Specificity</a:t>
            </a:r>
            <a:endParaRPr lang="en-GB" dirty="0"/>
          </a:p>
        </p:txBody>
      </p:sp>
      <p:sp>
        <p:nvSpPr>
          <p:cNvPr id="3" name="Content Placeholder 2"/>
          <p:cNvSpPr>
            <a:spLocks noGrp="1"/>
          </p:cNvSpPr>
          <p:nvPr>
            <p:ph idx="1"/>
          </p:nvPr>
        </p:nvSpPr>
        <p:spPr/>
        <p:txBody>
          <a:bodyPr/>
          <a:lstStyle/>
          <a:p>
            <a:r>
              <a:rPr lang="en-GB" b="1" dirty="0" smtClean="0"/>
              <a:t>Specificity</a:t>
            </a:r>
            <a:r>
              <a:rPr lang="en-GB" dirty="0" smtClean="0"/>
              <a:t>: Causation is likely if there is a very specific population at a specific site and disease with no other likely explanation. The more specific an association between a factor and an effect is, the bigger the likelihood of a causal relationship</a:t>
            </a:r>
            <a:endParaRPr lang="en-GB" dirty="0"/>
          </a:p>
        </p:txBody>
      </p:sp>
    </p:spTree>
    <p:extLst>
      <p:ext uri="{BB962C8B-B14F-4D97-AF65-F5344CB8AC3E}">
        <p14:creationId xmlns:p14="http://schemas.microsoft.com/office/powerpoint/2010/main" val="148608574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Temporality</a:t>
            </a:r>
            <a:endParaRPr lang="en-GB" dirty="0"/>
          </a:p>
        </p:txBody>
      </p:sp>
      <p:sp>
        <p:nvSpPr>
          <p:cNvPr id="3" name="Content Placeholder 2"/>
          <p:cNvSpPr>
            <a:spLocks noGrp="1"/>
          </p:cNvSpPr>
          <p:nvPr>
            <p:ph idx="1"/>
          </p:nvPr>
        </p:nvSpPr>
        <p:spPr/>
        <p:txBody>
          <a:bodyPr/>
          <a:lstStyle/>
          <a:p>
            <a:r>
              <a:rPr lang="en-GB" b="1" dirty="0" smtClean="0"/>
              <a:t>Temporality</a:t>
            </a:r>
            <a:r>
              <a:rPr lang="en-GB" dirty="0" smtClean="0"/>
              <a:t>: The effect has to occur after the cause (and if there is an expected delay between the cause and expected effect, then the effect must occur after that delay).</a:t>
            </a:r>
            <a:r>
              <a:rPr lang="en-GB" baseline="30000" dirty="0" smtClean="0">
                <a:hlinkClick r:id="rId2"/>
              </a:rPr>
              <a:t>[1]</a:t>
            </a:r>
            <a:endParaRPr lang="en-GB" dirty="0" smtClean="0"/>
          </a:p>
          <a:p>
            <a:endParaRPr lang="en-GB" dirty="0" smtClean="0"/>
          </a:p>
          <a:p>
            <a:r>
              <a:rPr lang="en-GB" dirty="0" smtClean="0"/>
              <a:t>You can’t say that the fast food gave you an upset stomach if you had already started to feel unwell before you ate the pizza!</a:t>
            </a:r>
            <a:endParaRPr lang="en-GB" dirty="0"/>
          </a:p>
        </p:txBody>
      </p:sp>
    </p:spTree>
    <p:extLst>
      <p:ext uri="{BB962C8B-B14F-4D97-AF65-F5344CB8AC3E}">
        <p14:creationId xmlns:p14="http://schemas.microsoft.com/office/powerpoint/2010/main" val="174085057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Biological gradient</a:t>
            </a:r>
            <a:endParaRPr lang="en-GB" dirty="0"/>
          </a:p>
        </p:txBody>
      </p:sp>
      <p:sp>
        <p:nvSpPr>
          <p:cNvPr id="3" name="Content Placeholder 2"/>
          <p:cNvSpPr>
            <a:spLocks noGrp="1"/>
          </p:cNvSpPr>
          <p:nvPr>
            <p:ph idx="1"/>
          </p:nvPr>
        </p:nvSpPr>
        <p:spPr/>
        <p:txBody>
          <a:bodyPr/>
          <a:lstStyle/>
          <a:p>
            <a:r>
              <a:rPr lang="en-GB" b="1" dirty="0" smtClean="0"/>
              <a:t>Biological gradient</a:t>
            </a:r>
            <a:r>
              <a:rPr lang="en-GB" dirty="0" smtClean="0"/>
              <a:t>: Greater exposure should generally lead to greater incidence of the effect. However, in some cases, the mere presence of the factor can trigger the effect. In other cases, an inverse proportion is observed: greater exposure leads to lower incidence.</a:t>
            </a:r>
            <a:r>
              <a:rPr lang="en-GB" baseline="30000" dirty="0" smtClean="0">
                <a:hlinkClick r:id="rId2"/>
              </a:rPr>
              <a:t>[1]</a:t>
            </a:r>
            <a:endParaRPr lang="en-GB" baseline="30000" dirty="0" smtClean="0"/>
          </a:p>
          <a:p>
            <a:endParaRPr lang="en-GB" dirty="0"/>
          </a:p>
          <a:p>
            <a:r>
              <a:rPr lang="en-GB" dirty="0" smtClean="0"/>
              <a:t>Sports training might be another example</a:t>
            </a:r>
            <a:endParaRPr lang="en-GB" baseline="30000" dirty="0"/>
          </a:p>
        </p:txBody>
      </p:sp>
    </p:spTree>
    <p:extLst>
      <p:ext uri="{BB962C8B-B14F-4D97-AF65-F5344CB8AC3E}">
        <p14:creationId xmlns:p14="http://schemas.microsoft.com/office/powerpoint/2010/main" val="61248300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Plausibility</a:t>
            </a:r>
            <a:endParaRPr lang="en-GB" b="1" dirty="0"/>
          </a:p>
        </p:txBody>
      </p:sp>
      <p:sp>
        <p:nvSpPr>
          <p:cNvPr id="3" name="Content Placeholder 2"/>
          <p:cNvSpPr>
            <a:spLocks noGrp="1"/>
          </p:cNvSpPr>
          <p:nvPr>
            <p:ph idx="1"/>
          </p:nvPr>
        </p:nvSpPr>
        <p:spPr/>
        <p:txBody>
          <a:bodyPr/>
          <a:lstStyle/>
          <a:p>
            <a:r>
              <a:rPr lang="en-GB" b="1" dirty="0" smtClean="0">
                <a:hlinkClick r:id="rId2" tooltip="Biological plausibility"/>
              </a:rPr>
              <a:t>Plausibility</a:t>
            </a:r>
            <a:r>
              <a:rPr lang="en-GB" dirty="0" smtClean="0"/>
              <a:t>: A plausible mechanism between cause and effect is helpful (but Hill noted that knowledge of the mechanism is limited by current knowledge)</a:t>
            </a:r>
          </a:p>
          <a:p>
            <a:endParaRPr lang="en-GB" dirty="0"/>
          </a:p>
          <a:p>
            <a:r>
              <a:rPr lang="en-GB" dirty="0" smtClean="0"/>
              <a:t>Means, motive and opportunity</a:t>
            </a:r>
          </a:p>
          <a:p>
            <a:endParaRPr lang="en-GB" dirty="0"/>
          </a:p>
          <a:p>
            <a:r>
              <a:rPr lang="en-GB" dirty="0" smtClean="0"/>
              <a:t>E.g. sunshine and ice creams… wouldn’t work if it was sunshine and welly boots…</a:t>
            </a:r>
            <a:endParaRPr lang="en-GB" dirty="0"/>
          </a:p>
        </p:txBody>
      </p:sp>
    </p:spTree>
    <p:extLst>
      <p:ext uri="{BB962C8B-B14F-4D97-AF65-F5344CB8AC3E}">
        <p14:creationId xmlns:p14="http://schemas.microsoft.com/office/powerpoint/2010/main" val="338607046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Coherence</a:t>
            </a:r>
            <a:endParaRPr lang="en-GB" dirty="0"/>
          </a:p>
        </p:txBody>
      </p:sp>
      <p:sp>
        <p:nvSpPr>
          <p:cNvPr id="3" name="Content Placeholder 2"/>
          <p:cNvSpPr>
            <a:spLocks noGrp="1"/>
          </p:cNvSpPr>
          <p:nvPr>
            <p:ph idx="1"/>
          </p:nvPr>
        </p:nvSpPr>
        <p:spPr/>
        <p:txBody>
          <a:bodyPr/>
          <a:lstStyle/>
          <a:p>
            <a:r>
              <a:rPr lang="en-GB" b="1" dirty="0" smtClean="0"/>
              <a:t>Coherence</a:t>
            </a:r>
            <a:r>
              <a:rPr lang="en-GB" dirty="0" smtClean="0"/>
              <a:t>: Coherence between epidemiological and laboratory findings increases the likelihood of an effect. However, Hill noted that "... lack of such [laboratory] evidence cannot nullify the epidemiological effect on associations“</a:t>
            </a:r>
          </a:p>
          <a:p>
            <a:endParaRPr lang="en-GB" dirty="0"/>
          </a:p>
          <a:p>
            <a:r>
              <a:rPr lang="en-GB" dirty="0" smtClean="0"/>
              <a:t>Is there some lab/experimental research to back your </a:t>
            </a:r>
            <a:r>
              <a:rPr lang="en-GB" dirty="0" err="1" smtClean="0"/>
              <a:t>hypothese</a:t>
            </a:r>
            <a:r>
              <a:rPr lang="en-GB" dirty="0" smtClean="0"/>
              <a:t>?</a:t>
            </a:r>
            <a:endParaRPr lang="en-GB" dirty="0"/>
          </a:p>
        </p:txBody>
      </p:sp>
    </p:spTree>
    <p:extLst>
      <p:ext uri="{BB962C8B-B14F-4D97-AF65-F5344CB8AC3E}">
        <p14:creationId xmlns:p14="http://schemas.microsoft.com/office/powerpoint/2010/main" val="359204523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Experiment</a:t>
            </a:r>
            <a:endParaRPr lang="en-GB" dirty="0"/>
          </a:p>
        </p:txBody>
      </p:sp>
      <p:sp>
        <p:nvSpPr>
          <p:cNvPr id="3" name="Content Placeholder 2"/>
          <p:cNvSpPr>
            <a:spLocks noGrp="1"/>
          </p:cNvSpPr>
          <p:nvPr>
            <p:ph idx="1"/>
          </p:nvPr>
        </p:nvSpPr>
        <p:spPr/>
        <p:txBody>
          <a:bodyPr/>
          <a:lstStyle/>
          <a:p>
            <a:r>
              <a:rPr lang="en-GB" b="1" dirty="0" smtClean="0"/>
              <a:t>Experiment</a:t>
            </a:r>
            <a:r>
              <a:rPr lang="en-GB" dirty="0" smtClean="0"/>
              <a:t>: "Occasionally it is possible to appeal to experimental evidence".</a:t>
            </a:r>
            <a:endParaRPr lang="en-GB" dirty="0"/>
          </a:p>
        </p:txBody>
      </p:sp>
    </p:spTree>
    <p:extLst>
      <p:ext uri="{BB962C8B-B14F-4D97-AF65-F5344CB8AC3E}">
        <p14:creationId xmlns:p14="http://schemas.microsoft.com/office/powerpoint/2010/main" val="101818741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Analogy</a:t>
            </a:r>
            <a:endParaRPr lang="en-GB" dirty="0"/>
          </a:p>
        </p:txBody>
      </p:sp>
      <p:sp>
        <p:nvSpPr>
          <p:cNvPr id="3" name="Content Placeholder 2"/>
          <p:cNvSpPr>
            <a:spLocks noGrp="1"/>
          </p:cNvSpPr>
          <p:nvPr>
            <p:ph idx="1"/>
          </p:nvPr>
        </p:nvSpPr>
        <p:spPr/>
        <p:txBody>
          <a:bodyPr/>
          <a:lstStyle/>
          <a:p>
            <a:r>
              <a:rPr lang="en-GB" b="1" dirty="0" smtClean="0"/>
              <a:t>Analogy</a:t>
            </a:r>
            <a:r>
              <a:rPr lang="en-GB" dirty="0" smtClean="0"/>
              <a:t>: The effect of similar factors may be considered. </a:t>
            </a:r>
          </a:p>
          <a:p>
            <a:endParaRPr lang="en-GB" baseline="30000" dirty="0"/>
          </a:p>
          <a:p>
            <a:r>
              <a:rPr lang="en-GB" dirty="0" smtClean="0"/>
              <a:t>Has a similar phenomena been observed elsewhere?</a:t>
            </a:r>
            <a:endParaRPr lang="en-GB" baseline="30000" dirty="0" smtClean="0"/>
          </a:p>
          <a:p>
            <a:endParaRPr lang="en-GB" baseline="30000" dirty="0"/>
          </a:p>
          <a:p>
            <a:r>
              <a:rPr lang="en-GB" dirty="0" smtClean="0"/>
              <a:t>E.g. evolutionary theory, survival of the fittest </a:t>
            </a:r>
            <a:endParaRPr lang="en-GB" baseline="30000" dirty="0" smtClean="0"/>
          </a:p>
        </p:txBody>
      </p:sp>
    </p:spTree>
    <p:extLst>
      <p:ext uri="{BB962C8B-B14F-4D97-AF65-F5344CB8AC3E}">
        <p14:creationId xmlns:p14="http://schemas.microsoft.com/office/powerpoint/2010/main" val="11623193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That is the Bradford Hill criteria</a:t>
            </a:r>
            <a:endParaRPr lang="en-GB" dirty="0"/>
          </a:p>
        </p:txBody>
      </p:sp>
      <p:sp>
        <p:nvSpPr>
          <p:cNvPr id="3" name="Content Placeholder 2"/>
          <p:cNvSpPr>
            <a:spLocks noGrp="1"/>
          </p:cNvSpPr>
          <p:nvPr>
            <p:ph idx="1"/>
          </p:nvPr>
        </p:nvSpPr>
        <p:spPr/>
        <p:txBody>
          <a:bodyPr/>
          <a:lstStyle/>
          <a:p>
            <a:r>
              <a:rPr lang="en-GB" dirty="0" smtClean="0"/>
              <a:t>It is specifically developed for public health research.</a:t>
            </a:r>
          </a:p>
          <a:p>
            <a:endParaRPr lang="en-GB" dirty="0"/>
          </a:p>
          <a:p>
            <a:r>
              <a:rPr lang="en-GB" dirty="0" smtClean="0"/>
              <a:t>Much of the criteria are directly applicable to other areas and disciplines</a:t>
            </a:r>
          </a:p>
          <a:p>
            <a:endParaRPr lang="en-GB" dirty="0"/>
          </a:p>
          <a:p>
            <a:r>
              <a:rPr lang="en-GB" dirty="0" smtClean="0"/>
              <a:t>Worth bearing in mind, you should always think whether any observed association is causal</a:t>
            </a:r>
            <a:endParaRPr lang="en-GB" dirty="0"/>
          </a:p>
        </p:txBody>
      </p:sp>
    </p:spTree>
    <p:extLst>
      <p:ext uri="{BB962C8B-B14F-4D97-AF65-F5344CB8AC3E}">
        <p14:creationId xmlns:p14="http://schemas.microsoft.com/office/powerpoint/2010/main" val="492409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0"/>
            <a:ext cx="10515600" cy="1325563"/>
          </a:xfrm>
        </p:spPr>
        <p:txBody>
          <a:bodyPr/>
          <a:lstStyle/>
          <a:p>
            <a:r>
              <a:rPr lang="en-GB" dirty="0" smtClean="0"/>
              <a:t>Example </a:t>
            </a:r>
            <a:r>
              <a:rPr lang="en-GB" dirty="0"/>
              <a:t>f</a:t>
            </a:r>
            <a:r>
              <a:rPr lang="en-GB" dirty="0" smtClean="0"/>
              <a:t>ile structure</a:t>
            </a:r>
            <a:endParaRPr lang="en-GB" dirty="0"/>
          </a:p>
        </p:txBody>
      </p:sp>
      <p:pic>
        <p:nvPicPr>
          <p:cNvPr id="4" name="Picture 3"/>
          <p:cNvPicPr>
            <a:picLocks noChangeAspect="1"/>
          </p:cNvPicPr>
          <p:nvPr/>
        </p:nvPicPr>
        <p:blipFill>
          <a:blip r:embed="rId2"/>
          <a:stretch>
            <a:fillRect/>
          </a:stretch>
        </p:blipFill>
        <p:spPr>
          <a:xfrm>
            <a:off x="850900" y="1061993"/>
            <a:ext cx="7453312" cy="4760912"/>
          </a:xfrm>
          <a:prstGeom prst="rect">
            <a:avLst/>
          </a:prstGeom>
        </p:spPr>
      </p:pic>
      <p:sp>
        <p:nvSpPr>
          <p:cNvPr id="5" name="TextBox 4"/>
          <p:cNvSpPr txBox="1"/>
          <p:nvPr/>
        </p:nvSpPr>
        <p:spPr>
          <a:xfrm>
            <a:off x="965200" y="5559335"/>
            <a:ext cx="11010900" cy="923330"/>
          </a:xfrm>
          <a:prstGeom prst="rect">
            <a:avLst/>
          </a:prstGeom>
          <a:noFill/>
        </p:spPr>
        <p:txBody>
          <a:bodyPr wrap="square" rtlCol="0">
            <a:spAutoFit/>
          </a:bodyPr>
          <a:lstStyle/>
          <a:p>
            <a:endParaRPr lang="en-GB" dirty="0" smtClean="0"/>
          </a:p>
          <a:p>
            <a:r>
              <a:rPr lang="en-GB" b="1" dirty="0" smtClean="0"/>
              <a:t>define !path1 () ‘E:\</a:t>
            </a:r>
            <a:r>
              <a:rPr lang="en-GB" b="1" dirty="0" err="1" smtClean="0"/>
              <a:t>Data_analysis</a:t>
            </a:r>
            <a:r>
              <a:rPr lang="en-GB" b="1" dirty="0" smtClean="0"/>
              <a:t>\</a:t>
            </a:r>
            <a:r>
              <a:rPr lang="en-GB" b="1" dirty="0" err="1" smtClean="0"/>
              <a:t>Data_clean</a:t>
            </a:r>
            <a:r>
              <a:rPr lang="en-GB" b="1" dirty="0" smtClean="0"/>
              <a:t>\’ !</a:t>
            </a:r>
            <a:r>
              <a:rPr lang="en-GB" b="1" dirty="0" err="1" smtClean="0"/>
              <a:t>enddefine</a:t>
            </a:r>
            <a:r>
              <a:rPr lang="en-GB" b="1" dirty="0" smtClean="0"/>
              <a:t>. </a:t>
            </a:r>
          </a:p>
          <a:p>
            <a:r>
              <a:rPr lang="en-GB" dirty="0" smtClean="0"/>
              <a:t> (the location of your working directory -  where you will save newly created data files and output) .</a:t>
            </a:r>
            <a:endParaRPr lang="en-GB" dirty="0"/>
          </a:p>
        </p:txBody>
      </p:sp>
    </p:spTree>
    <p:extLst>
      <p:ext uri="{BB962C8B-B14F-4D97-AF65-F5344CB8AC3E}">
        <p14:creationId xmlns:p14="http://schemas.microsoft.com/office/powerpoint/2010/main" val="119984408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75"/>
            <a:ext cx="10515600" cy="1325563"/>
          </a:xfrm>
        </p:spPr>
        <p:txBody>
          <a:bodyPr/>
          <a:lstStyle/>
          <a:p>
            <a:r>
              <a:rPr lang="en-GB" dirty="0" smtClean="0"/>
              <a:t>Data gathering: It’s complicated</a:t>
            </a:r>
            <a:endParaRPr lang="en-GB" dirty="0"/>
          </a:p>
        </p:txBody>
      </p:sp>
      <p:pic>
        <p:nvPicPr>
          <p:cNvPr id="6" name="Picture 5"/>
          <p:cNvPicPr>
            <a:picLocks noChangeAspect="1"/>
          </p:cNvPicPr>
          <p:nvPr/>
        </p:nvPicPr>
        <p:blipFill>
          <a:blip r:embed="rId2"/>
          <a:stretch>
            <a:fillRect/>
          </a:stretch>
        </p:blipFill>
        <p:spPr>
          <a:xfrm>
            <a:off x="83557" y="838200"/>
            <a:ext cx="11847085" cy="6541220"/>
          </a:xfrm>
          <a:prstGeom prst="rect">
            <a:avLst/>
          </a:prstGeom>
        </p:spPr>
      </p:pic>
    </p:spTree>
    <p:extLst>
      <p:ext uri="{BB962C8B-B14F-4D97-AF65-F5344CB8AC3E}">
        <p14:creationId xmlns:p14="http://schemas.microsoft.com/office/powerpoint/2010/main" val="63991909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Statistical Methods</a:t>
            </a:r>
            <a:br>
              <a:rPr lang="en-GB" dirty="0"/>
            </a:br>
            <a:r>
              <a:rPr lang="en-GB" dirty="0" smtClean="0"/>
              <a:t>Sampling </a:t>
            </a:r>
            <a:r>
              <a:rPr lang="en-GB" dirty="0"/>
              <a:t>Techniques</a:t>
            </a:r>
          </a:p>
        </p:txBody>
      </p:sp>
      <p:sp>
        <p:nvSpPr>
          <p:cNvPr id="3" name="Content Placeholder 2"/>
          <p:cNvSpPr>
            <a:spLocks noGrp="1"/>
          </p:cNvSpPr>
          <p:nvPr>
            <p:ph idx="1"/>
          </p:nvPr>
        </p:nvSpPr>
        <p:spPr/>
        <p:txBody>
          <a:bodyPr/>
          <a:lstStyle/>
          <a:p>
            <a:endParaRPr lang="en-GB" dirty="0" smtClean="0"/>
          </a:p>
          <a:p>
            <a:endParaRPr lang="en-GB" dirty="0"/>
          </a:p>
          <a:p>
            <a:r>
              <a:rPr lang="en-GB" dirty="0" smtClean="0"/>
              <a:t>From</a:t>
            </a:r>
          </a:p>
          <a:p>
            <a:pPr lvl="1"/>
            <a:r>
              <a:rPr lang="en-GB" dirty="0" smtClean="0">
                <a:hlinkClick r:id="rId2"/>
              </a:rPr>
              <a:t>www.</a:t>
            </a:r>
            <a:r>
              <a:rPr lang="en-GB" b="1" dirty="0" smtClean="0">
                <a:hlinkClick r:id="rId2"/>
              </a:rPr>
              <a:t>stats</a:t>
            </a:r>
            <a:r>
              <a:rPr lang="en-GB" dirty="0" smtClean="0">
                <a:hlinkClick r:id="rId2"/>
              </a:rPr>
              <a:t>tutor.ac.uk</a:t>
            </a:r>
            <a:endParaRPr lang="en-GB" dirty="0" smtClean="0"/>
          </a:p>
          <a:p>
            <a:pPr lvl="1"/>
            <a:endParaRPr lang="en-GB" dirty="0"/>
          </a:p>
          <a:p>
            <a:r>
              <a:rPr lang="en-GB" dirty="0"/>
              <a:t>Based on materials provided by Coventry University and Loughborough University under a National HE STEM Programme Practice Transfer Adopters grant</a:t>
            </a:r>
          </a:p>
          <a:p>
            <a:endParaRPr lang="en-GB" dirty="0"/>
          </a:p>
        </p:txBody>
      </p:sp>
    </p:spTree>
    <p:extLst>
      <p:ext uri="{BB962C8B-B14F-4D97-AF65-F5344CB8AC3E}">
        <p14:creationId xmlns:p14="http://schemas.microsoft.com/office/powerpoint/2010/main" val="304891044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r>
              <a:rPr lang="en-GB" sz="5400" dirty="0"/>
              <a:t>Sampling techniques:</a:t>
            </a:r>
          </a:p>
          <a:p>
            <a:pPr lvl="1"/>
            <a:r>
              <a:rPr lang="en-GB" sz="4800" dirty="0" smtClean="0"/>
              <a:t> </a:t>
            </a:r>
            <a:r>
              <a:rPr lang="en-GB" sz="4800" dirty="0"/>
              <a:t>Non-random</a:t>
            </a:r>
          </a:p>
          <a:p>
            <a:pPr lvl="1"/>
            <a:r>
              <a:rPr lang="en-GB" sz="4800" dirty="0" smtClean="0"/>
              <a:t> </a:t>
            </a:r>
            <a:r>
              <a:rPr lang="en-GB" sz="4800" dirty="0"/>
              <a:t>Random</a:t>
            </a:r>
          </a:p>
        </p:txBody>
      </p:sp>
    </p:spTree>
    <p:extLst>
      <p:ext uri="{BB962C8B-B14F-4D97-AF65-F5344CB8AC3E}">
        <p14:creationId xmlns:p14="http://schemas.microsoft.com/office/powerpoint/2010/main" val="70146383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surveys</a:t>
            </a:r>
          </a:p>
        </p:txBody>
      </p:sp>
      <p:sp>
        <p:nvSpPr>
          <p:cNvPr id="3" name="Content Placeholder 2"/>
          <p:cNvSpPr>
            <a:spLocks noGrp="1"/>
          </p:cNvSpPr>
          <p:nvPr>
            <p:ph idx="1"/>
          </p:nvPr>
        </p:nvSpPr>
        <p:spPr/>
        <p:txBody>
          <a:bodyPr>
            <a:normAutofit/>
          </a:bodyPr>
          <a:lstStyle/>
          <a:p>
            <a:r>
              <a:rPr lang="en-GB" sz="4000" dirty="0"/>
              <a:t>Subjects included in a study can be selected </a:t>
            </a:r>
            <a:r>
              <a:rPr lang="en-GB" sz="4000" dirty="0" smtClean="0"/>
              <a:t>using either</a:t>
            </a:r>
            <a:r>
              <a:rPr lang="en-GB" sz="4000" dirty="0"/>
              <a:t>:</a:t>
            </a:r>
          </a:p>
          <a:p>
            <a:pPr lvl="1"/>
            <a:r>
              <a:rPr lang="en-GB" sz="3600" dirty="0" smtClean="0"/>
              <a:t> </a:t>
            </a:r>
            <a:r>
              <a:rPr lang="en-GB" sz="3600" dirty="0"/>
              <a:t>A non-random sampling approach, or</a:t>
            </a:r>
          </a:p>
          <a:p>
            <a:pPr lvl="1"/>
            <a:r>
              <a:rPr lang="en-GB" sz="3600" dirty="0" smtClean="0"/>
              <a:t>A </a:t>
            </a:r>
            <a:r>
              <a:rPr lang="en-GB" sz="3600" dirty="0"/>
              <a:t>random sampling approach</a:t>
            </a:r>
          </a:p>
        </p:txBody>
      </p:sp>
    </p:spTree>
    <p:extLst>
      <p:ext uri="{BB962C8B-B14F-4D97-AF65-F5344CB8AC3E}">
        <p14:creationId xmlns:p14="http://schemas.microsoft.com/office/powerpoint/2010/main" val="185560491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Non-random sampling</a:t>
            </a:r>
          </a:p>
        </p:txBody>
      </p:sp>
      <p:sp>
        <p:nvSpPr>
          <p:cNvPr id="3" name="Content Placeholder 2"/>
          <p:cNvSpPr>
            <a:spLocks noGrp="1"/>
          </p:cNvSpPr>
          <p:nvPr>
            <p:ph idx="1"/>
          </p:nvPr>
        </p:nvSpPr>
        <p:spPr/>
        <p:txBody>
          <a:bodyPr>
            <a:normAutofit/>
          </a:bodyPr>
          <a:lstStyle/>
          <a:p>
            <a:r>
              <a:rPr lang="en-GB" sz="3200" dirty="0"/>
              <a:t>Types:</a:t>
            </a:r>
          </a:p>
          <a:p>
            <a:pPr lvl="1"/>
            <a:r>
              <a:rPr lang="en-GB" sz="2800" dirty="0" smtClean="0"/>
              <a:t> </a:t>
            </a:r>
            <a:r>
              <a:rPr lang="en-GB" sz="2800" dirty="0"/>
              <a:t>Self-selecting samples</a:t>
            </a:r>
          </a:p>
          <a:p>
            <a:pPr lvl="1"/>
            <a:r>
              <a:rPr lang="en-GB" sz="2800" dirty="0" smtClean="0"/>
              <a:t>Convenience </a:t>
            </a:r>
            <a:r>
              <a:rPr lang="en-GB" sz="2800" dirty="0"/>
              <a:t>samples</a:t>
            </a:r>
          </a:p>
          <a:p>
            <a:pPr lvl="1"/>
            <a:r>
              <a:rPr lang="en-GB" sz="2800" dirty="0" smtClean="0"/>
              <a:t>Judgemental </a:t>
            </a:r>
            <a:r>
              <a:rPr lang="en-GB" sz="2800" dirty="0"/>
              <a:t>samples</a:t>
            </a:r>
          </a:p>
          <a:p>
            <a:pPr lvl="1"/>
            <a:r>
              <a:rPr lang="en-GB" sz="2800" dirty="0" smtClean="0"/>
              <a:t> </a:t>
            </a:r>
            <a:r>
              <a:rPr lang="en-GB" sz="2800" dirty="0"/>
              <a:t>Quota sampling: The interviewer has been </a:t>
            </a:r>
            <a:r>
              <a:rPr lang="en-GB" sz="2800" dirty="0" smtClean="0"/>
              <a:t>given quotas </a:t>
            </a:r>
            <a:r>
              <a:rPr lang="en-GB" sz="2800" dirty="0"/>
              <a:t>to fill from specified subgroups of </a:t>
            </a:r>
            <a:r>
              <a:rPr lang="en-GB" sz="2800" dirty="0" smtClean="0"/>
              <a:t>the population</a:t>
            </a:r>
            <a:r>
              <a:rPr lang="en-GB" sz="2800" dirty="0"/>
              <a:t>, e.g. 20 women 20-30 years old</a:t>
            </a:r>
          </a:p>
          <a:p>
            <a:r>
              <a:rPr lang="en-GB" sz="3200" dirty="0" smtClean="0"/>
              <a:t> </a:t>
            </a:r>
            <a:r>
              <a:rPr lang="en-GB" sz="3200" dirty="0"/>
              <a:t>Can all be very biased</a:t>
            </a:r>
          </a:p>
          <a:p>
            <a:r>
              <a:rPr lang="en-GB" sz="3200" dirty="0" smtClean="0"/>
              <a:t>Not </a:t>
            </a:r>
            <a:r>
              <a:rPr lang="en-GB" sz="3200" dirty="0"/>
              <a:t>representative of population</a:t>
            </a:r>
          </a:p>
        </p:txBody>
      </p:sp>
    </p:spTree>
    <p:extLst>
      <p:ext uri="{BB962C8B-B14F-4D97-AF65-F5344CB8AC3E}">
        <p14:creationId xmlns:p14="http://schemas.microsoft.com/office/powerpoint/2010/main" val="178235138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Random sampling</a:t>
            </a:r>
          </a:p>
        </p:txBody>
      </p:sp>
      <p:sp>
        <p:nvSpPr>
          <p:cNvPr id="3" name="Content Placeholder 2"/>
          <p:cNvSpPr>
            <a:spLocks noGrp="1"/>
          </p:cNvSpPr>
          <p:nvPr>
            <p:ph idx="1"/>
          </p:nvPr>
        </p:nvSpPr>
        <p:spPr/>
        <p:txBody>
          <a:bodyPr>
            <a:normAutofit/>
          </a:bodyPr>
          <a:lstStyle/>
          <a:p>
            <a:r>
              <a:rPr lang="en-GB" sz="5400" dirty="0"/>
              <a:t>Requires:</a:t>
            </a:r>
          </a:p>
          <a:p>
            <a:pPr lvl="1"/>
            <a:r>
              <a:rPr lang="en-GB" sz="4800" dirty="0" smtClean="0"/>
              <a:t> </a:t>
            </a:r>
            <a:r>
              <a:rPr lang="en-GB" sz="4800" dirty="0"/>
              <a:t>Random sampling method</a:t>
            </a:r>
          </a:p>
          <a:p>
            <a:pPr lvl="1"/>
            <a:r>
              <a:rPr lang="en-GB" sz="4800" dirty="0" smtClean="0"/>
              <a:t> </a:t>
            </a:r>
            <a:r>
              <a:rPr lang="en-GB" sz="4800" dirty="0"/>
              <a:t>Random number generation</a:t>
            </a:r>
          </a:p>
          <a:p>
            <a:pPr lvl="1"/>
            <a:r>
              <a:rPr lang="en-GB" sz="4800" dirty="0" smtClean="0"/>
              <a:t> </a:t>
            </a:r>
            <a:r>
              <a:rPr lang="en-GB" sz="4800" dirty="0"/>
              <a:t>Sampling frame</a:t>
            </a:r>
          </a:p>
        </p:txBody>
      </p:sp>
    </p:spTree>
    <p:extLst>
      <p:ext uri="{BB962C8B-B14F-4D97-AF65-F5344CB8AC3E}">
        <p14:creationId xmlns:p14="http://schemas.microsoft.com/office/powerpoint/2010/main" val="899913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Random sampling methods</a:t>
            </a:r>
          </a:p>
        </p:txBody>
      </p:sp>
      <p:sp>
        <p:nvSpPr>
          <p:cNvPr id="3" name="Content Placeholder 2"/>
          <p:cNvSpPr>
            <a:spLocks noGrp="1"/>
          </p:cNvSpPr>
          <p:nvPr>
            <p:ph idx="1"/>
          </p:nvPr>
        </p:nvSpPr>
        <p:spPr>
          <a:xfrm>
            <a:off x="292100" y="1825624"/>
            <a:ext cx="11493500" cy="4829176"/>
          </a:xfrm>
        </p:spPr>
        <p:txBody>
          <a:bodyPr>
            <a:normAutofit/>
          </a:bodyPr>
          <a:lstStyle/>
          <a:p>
            <a:r>
              <a:rPr lang="en-GB" sz="3200" b="1" dirty="0"/>
              <a:t>Simple Random Sampling</a:t>
            </a:r>
            <a:r>
              <a:rPr lang="en-GB" sz="3200" dirty="0"/>
              <a:t>: Every member of </a:t>
            </a:r>
            <a:r>
              <a:rPr lang="en-GB" sz="3200" dirty="0" smtClean="0"/>
              <a:t>the population </a:t>
            </a:r>
            <a:r>
              <a:rPr lang="en-GB" sz="3200" dirty="0"/>
              <a:t>is equally likely to be </a:t>
            </a:r>
            <a:r>
              <a:rPr lang="en-GB" sz="3200" dirty="0" smtClean="0"/>
              <a:t>selected</a:t>
            </a:r>
            <a:endParaRPr lang="en-GB" sz="3200" dirty="0"/>
          </a:p>
          <a:p>
            <a:r>
              <a:rPr lang="en-GB" sz="3200" dirty="0" smtClean="0"/>
              <a:t> </a:t>
            </a:r>
            <a:r>
              <a:rPr lang="en-GB" sz="3200" b="1" dirty="0"/>
              <a:t>Systematic Sampling</a:t>
            </a:r>
            <a:r>
              <a:rPr lang="en-GB" sz="3200" dirty="0"/>
              <a:t>: Simple Random </a:t>
            </a:r>
            <a:r>
              <a:rPr lang="en-GB" sz="3200" dirty="0" smtClean="0"/>
              <a:t>Sampling in </a:t>
            </a:r>
            <a:r>
              <a:rPr lang="en-GB" sz="3200" dirty="0"/>
              <a:t>an ordered systematic way, e.g. every </a:t>
            </a:r>
            <a:r>
              <a:rPr lang="en-GB" sz="3200" dirty="0" smtClean="0"/>
              <a:t>100</a:t>
            </a:r>
            <a:r>
              <a:rPr lang="en-GB" sz="3200" baseline="30000" dirty="0" smtClean="0"/>
              <a:t>th</a:t>
            </a:r>
            <a:r>
              <a:rPr lang="en-GB" sz="3200" dirty="0" smtClean="0"/>
              <a:t> name </a:t>
            </a:r>
            <a:r>
              <a:rPr lang="en-GB" sz="3200" dirty="0"/>
              <a:t>in the yellow pages</a:t>
            </a:r>
          </a:p>
          <a:p>
            <a:r>
              <a:rPr lang="en-GB" sz="3200" dirty="0" smtClean="0"/>
              <a:t> </a:t>
            </a:r>
            <a:r>
              <a:rPr lang="en-GB" sz="3200" b="1" dirty="0"/>
              <a:t>Stratified Sampling</a:t>
            </a:r>
            <a:r>
              <a:rPr lang="en-GB" sz="3200" dirty="0"/>
              <a:t>: Population divided </a:t>
            </a:r>
            <a:r>
              <a:rPr lang="en-GB" sz="3200" dirty="0" smtClean="0"/>
              <a:t>into different </a:t>
            </a:r>
            <a:r>
              <a:rPr lang="en-GB" sz="3200" dirty="0"/>
              <a:t>groups from which we sample randomly</a:t>
            </a:r>
          </a:p>
          <a:p>
            <a:r>
              <a:rPr lang="en-GB" sz="3200" dirty="0" smtClean="0"/>
              <a:t> </a:t>
            </a:r>
            <a:r>
              <a:rPr lang="en-GB" sz="3200" b="1" dirty="0"/>
              <a:t>Cluster Sampling</a:t>
            </a:r>
            <a:r>
              <a:rPr lang="en-GB" sz="3200" dirty="0"/>
              <a:t>: Population is divided </a:t>
            </a:r>
            <a:r>
              <a:rPr lang="en-GB" sz="3200" dirty="0" smtClean="0"/>
              <a:t>into (geographical</a:t>
            </a:r>
            <a:r>
              <a:rPr lang="en-GB" sz="3200" dirty="0"/>
              <a:t>) clusters - some clusters are </a:t>
            </a:r>
            <a:r>
              <a:rPr lang="en-GB" sz="3200" dirty="0" smtClean="0"/>
              <a:t>chosen at </a:t>
            </a:r>
            <a:r>
              <a:rPr lang="en-GB" sz="3200" dirty="0"/>
              <a:t>random - within cluster units are chosen </a:t>
            </a:r>
            <a:r>
              <a:rPr lang="en-GB" sz="3200" dirty="0" smtClean="0"/>
              <a:t>with Simple </a:t>
            </a:r>
            <a:r>
              <a:rPr lang="en-GB" sz="3200" dirty="0"/>
              <a:t>Random Sampling</a:t>
            </a:r>
          </a:p>
        </p:txBody>
      </p:sp>
    </p:spTree>
    <p:extLst>
      <p:ext uri="{BB962C8B-B14F-4D97-AF65-F5344CB8AC3E}">
        <p14:creationId xmlns:p14="http://schemas.microsoft.com/office/powerpoint/2010/main" val="247398284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Generating random numbers</a:t>
            </a:r>
          </a:p>
        </p:txBody>
      </p:sp>
      <p:sp>
        <p:nvSpPr>
          <p:cNvPr id="3" name="Content Placeholder 2"/>
          <p:cNvSpPr>
            <a:spLocks noGrp="1"/>
          </p:cNvSpPr>
          <p:nvPr>
            <p:ph idx="1"/>
          </p:nvPr>
        </p:nvSpPr>
        <p:spPr/>
        <p:txBody>
          <a:bodyPr/>
          <a:lstStyle/>
          <a:p>
            <a:r>
              <a:rPr lang="en-GB" dirty="0"/>
              <a:t>Best way is to select numbered balls out of </a:t>
            </a:r>
            <a:r>
              <a:rPr lang="en-GB" dirty="0" smtClean="0"/>
              <a:t>a bag</a:t>
            </a:r>
            <a:endParaRPr lang="en-GB" dirty="0"/>
          </a:p>
          <a:p>
            <a:r>
              <a:rPr lang="en-GB" dirty="0" smtClean="0"/>
              <a:t> </a:t>
            </a:r>
            <a:r>
              <a:rPr lang="en-GB" dirty="0"/>
              <a:t>Or use random number generators</a:t>
            </a:r>
          </a:p>
          <a:p>
            <a:pPr lvl="1"/>
            <a:r>
              <a:rPr lang="en-GB" dirty="0" smtClean="0"/>
              <a:t> </a:t>
            </a:r>
            <a:r>
              <a:rPr lang="en-GB" dirty="0"/>
              <a:t>Many available online, </a:t>
            </a:r>
            <a:r>
              <a:rPr lang="en-GB" dirty="0" err="1" smtClean="0"/>
              <a:t>e.g</a:t>
            </a:r>
            <a:endParaRPr lang="en-GB" dirty="0"/>
          </a:p>
          <a:p>
            <a:pPr lvl="1"/>
            <a:r>
              <a:rPr lang="en-GB" dirty="0" smtClean="0">
                <a:hlinkClick r:id="rId2"/>
              </a:rPr>
              <a:t>www.random.org/integers</a:t>
            </a:r>
            <a:endParaRPr lang="en-GB" dirty="0" smtClean="0"/>
          </a:p>
          <a:p>
            <a:pPr marL="457200" lvl="1" indent="0">
              <a:buNone/>
            </a:pPr>
            <a:endParaRPr lang="en-GB" dirty="0"/>
          </a:p>
          <a:p>
            <a:r>
              <a:rPr lang="en-GB" dirty="0" smtClean="0"/>
              <a:t>Or </a:t>
            </a:r>
            <a:r>
              <a:rPr lang="en-GB" dirty="0"/>
              <a:t>use Excel:</a:t>
            </a:r>
          </a:p>
          <a:p>
            <a:pPr lvl="1"/>
            <a:r>
              <a:rPr lang="en-GB" dirty="0" smtClean="0"/>
              <a:t> </a:t>
            </a:r>
            <a:r>
              <a:rPr lang="en-GB" dirty="0"/>
              <a:t>E.g. “</a:t>
            </a:r>
            <a:r>
              <a:rPr lang="en-GB" i="1" dirty="0"/>
              <a:t>=</a:t>
            </a:r>
            <a:r>
              <a:rPr lang="en-GB" dirty="0" err="1"/>
              <a:t>randbetween</a:t>
            </a:r>
            <a:r>
              <a:rPr lang="en-GB" dirty="0"/>
              <a:t>(1,200)” </a:t>
            </a:r>
            <a:endParaRPr lang="en-GB" dirty="0" smtClean="0"/>
          </a:p>
          <a:p>
            <a:pPr lvl="1"/>
            <a:r>
              <a:rPr lang="en-GB" dirty="0" smtClean="0"/>
              <a:t>generates a random </a:t>
            </a:r>
            <a:r>
              <a:rPr lang="en-GB" dirty="0"/>
              <a:t>number between 1 and 200</a:t>
            </a:r>
          </a:p>
        </p:txBody>
      </p:sp>
    </p:spTree>
    <p:extLst>
      <p:ext uri="{BB962C8B-B14F-4D97-AF65-F5344CB8AC3E}">
        <p14:creationId xmlns:p14="http://schemas.microsoft.com/office/powerpoint/2010/main" val="337276081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Sampling frame</a:t>
            </a:r>
          </a:p>
        </p:txBody>
      </p:sp>
      <p:sp>
        <p:nvSpPr>
          <p:cNvPr id="3" name="Content Placeholder 2"/>
          <p:cNvSpPr>
            <a:spLocks noGrp="1"/>
          </p:cNvSpPr>
          <p:nvPr>
            <p:ph idx="1"/>
          </p:nvPr>
        </p:nvSpPr>
        <p:spPr/>
        <p:txBody>
          <a:bodyPr>
            <a:normAutofit/>
          </a:bodyPr>
          <a:lstStyle/>
          <a:p>
            <a:r>
              <a:rPr lang="en-GB" dirty="0"/>
              <a:t>A list of subjects from which a sample </a:t>
            </a:r>
            <a:r>
              <a:rPr lang="en-GB" dirty="0" smtClean="0"/>
              <a:t>of subjects </a:t>
            </a:r>
            <a:r>
              <a:rPr lang="en-GB" dirty="0"/>
              <a:t>is selected</a:t>
            </a:r>
          </a:p>
          <a:p>
            <a:r>
              <a:rPr lang="en-GB" dirty="0" smtClean="0"/>
              <a:t>Examples</a:t>
            </a:r>
            <a:r>
              <a:rPr lang="en-GB" dirty="0"/>
              <a:t>:</a:t>
            </a:r>
          </a:p>
          <a:p>
            <a:pPr lvl="1"/>
            <a:r>
              <a:rPr lang="en-GB" dirty="0" smtClean="0"/>
              <a:t>Map</a:t>
            </a:r>
            <a:endParaRPr lang="en-GB" dirty="0"/>
          </a:p>
          <a:p>
            <a:pPr lvl="1"/>
            <a:r>
              <a:rPr lang="en-GB" dirty="0" smtClean="0"/>
              <a:t>Census </a:t>
            </a:r>
            <a:r>
              <a:rPr lang="en-GB" dirty="0"/>
              <a:t>database</a:t>
            </a:r>
          </a:p>
          <a:p>
            <a:pPr lvl="1"/>
            <a:r>
              <a:rPr lang="en-GB" dirty="0" smtClean="0"/>
              <a:t>Employee </a:t>
            </a:r>
            <a:r>
              <a:rPr lang="en-GB" dirty="0"/>
              <a:t>database</a:t>
            </a:r>
          </a:p>
          <a:p>
            <a:pPr lvl="1"/>
            <a:r>
              <a:rPr lang="en-GB" dirty="0" smtClean="0"/>
              <a:t>Telephone </a:t>
            </a:r>
            <a:r>
              <a:rPr lang="en-GB" dirty="0"/>
              <a:t>directory</a:t>
            </a:r>
          </a:p>
          <a:p>
            <a:r>
              <a:rPr lang="en-GB" dirty="0" smtClean="0"/>
              <a:t>Need </a:t>
            </a:r>
            <a:r>
              <a:rPr lang="en-GB" dirty="0"/>
              <a:t>to select subjects at </a:t>
            </a:r>
            <a:r>
              <a:rPr lang="en-GB" b="1" dirty="0"/>
              <a:t>random</a:t>
            </a:r>
          </a:p>
          <a:p>
            <a:r>
              <a:rPr lang="en-GB" dirty="0" smtClean="0"/>
              <a:t>Without </a:t>
            </a:r>
            <a:r>
              <a:rPr lang="en-GB" dirty="0"/>
              <a:t>a sampling frame, random </a:t>
            </a:r>
            <a:r>
              <a:rPr lang="en-GB" dirty="0" smtClean="0"/>
              <a:t>selection is </a:t>
            </a:r>
            <a:r>
              <a:rPr lang="en-GB" dirty="0"/>
              <a:t>difficult/impossible</a:t>
            </a:r>
          </a:p>
        </p:txBody>
      </p:sp>
    </p:spTree>
    <p:extLst>
      <p:ext uri="{BB962C8B-B14F-4D97-AF65-F5344CB8AC3E}">
        <p14:creationId xmlns:p14="http://schemas.microsoft.com/office/powerpoint/2010/main" val="348094644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100" y="111125"/>
            <a:ext cx="10515600" cy="1325563"/>
          </a:xfrm>
        </p:spPr>
        <p:txBody>
          <a:bodyPr/>
          <a:lstStyle/>
          <a:p>
            <a:r>
              <a:rPr lang="en-GB" dirty="0"/>
              <a:t>Example: simple </a:t>
            </a:r>
            <a:r>
              <a:rPr lang="en-GB" dirty="0" smtClean="0"/>
              <a:t>random sampling</a:t>
            </a:r>
            <a:endParaRPr lang="en-GB" dirty="0"/>
          </a:p>
        </p:txBody>
      </p:sp>
      <p:sp>
        <p:nvSpPr>
          <p:cNvPr id="3" name="Content Placeholder 2"/>
          <p:cNvSpPr>
            <a:spLocks noGrp="1"/>
          </p:cNvSpPr>
          <p:nvPr>
            <p:ph idx="1"/>
          </p:nvPr>
        </p:nvSpPr>
        <p:spPr>
          <a:xfrm>
            <a:off x="838200" y="1825625"/>
            <a:ext cx="3187700" cy="4351338"/>
          </a:xfrm>
        </p:spPr>
        <p:txBody>
          <a:bodyPr>
            <a:normAutofit/>
          </a:bodyPr>
          <a:lstStyle/>
          <a:p>
            <a:r>
              <a:rPr lang="en-GB" dirty="0"/>
              <a:t>Survey </a:t>
            </a:r>
            <a:r>
              <a:rPr lang="en-GB" dirty="0" smtClean="0"/>
              <a:t>of insect</a:t>
            </a:r>
            <a:r>
              <a:rPr lang="en-GB" dirty="0"/>
              <a:t> </a:t>
            </a:r>
            <a:r>
              <a:rPr lang="en-GB" dirty="0" smtClean="0"/>
              <a:t>population</a:t>
            </a:r>
            <a:r>
              <a:rPr lang="en-GB" dirty="0"/>
              <a:t> </a:t>
            </a:r>
            <a:r>
              <a:rPr lang="en-GB" dirty="0" smtClean="0"/>
              <a:t>living in woodland Trees numbered</a:t>
            </a:r>
            <a:r>
              <a:rPr lang="en-GB" dirty="0"/>
              <a:t> </a:t>
            </a:r>
            <a:r>
              <a:rPr lang="en-GB" dirty="0" smtClean="0"/>
              <a:t>1 </a:t>
            </a:r>
            <a:r>
              <a:rPr lang="en-GB" dirty="0"/>
              <a:t>to 200</a:t>
            </a:r>
          </a:p>
          <a:p>
            <a:endParaRPr lang="en-GB" dirty="0" smtClean="0"/>
          </a:p>
          <a:p>
            <a:r>
              <a:rPr lang="en-GB" dirty="0" smtClean="0"/>
              <a:t>10 trees chosen at random</a:t>
            </a:r>
            <a:endParaRPr lang="en-GB" dirty="0"/>
          </a:p>
        </p:txBody>
      </p:sp>
      <p:pic>
        <p:nvPicPr>
          <p:cNvPr id="4" name="Picture 3"/>
          <p:cNvPicPr>
            <a:picLocks noChangeAspect="1"/>
          </p:cNvPicPr>
          <p:nvPr/>
        </p:nvPicPr>
        <p:blipFill>
          <a:blip r:embed="rId2"/>
          <a:stretch>
            <a:fillRect/>
          </a:stretch>
        </p:blipFill>
        <p:spPr>
          <a:xfrm>
            <a:off x="5279124" y="1250913"/>
            <a:ext cx="6074676" cy="5500761"/>
          </a:xfrm>
          <a:prstGeom prst="rect">
            <a:avLst/>
          </a:prstGeom>
        </p:spPr>
      </p:pic>
    </p:spTree>
    <p:extLst>
      <p:ext uri="{BB962C8B-B14F-4D97-AF65-F5344CB8AC3E}">
        <p14:creationId xmlns:p14="http://schemas.microsoft.com/office/powerpoint/2010/main" val="2104230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File naming protocol</a:t>
            </a:r>
            <a:endParaRPr lang="en-GB" dirty="0"/>
          </a:p>
        </p:txBody>
      </p:sp>
      <p:sp>
        <p:nvSpPr>
          <p:cNvPr id="3" name="Content Placeholder 2"/>
          <p:cNvSpPr>
            <a:spLocks noGrp="1"/>
          </p:cNvSpPr>
          <p:nvPr>
            <p:ph idx="1"/>
          </p:nvPr>
        </p:nvSpPr>
        <p:spPr/>
        <p:txBody>
          <a:bodyPr/>
          <a:lstStyle/>
          <a:p>
            <a:r>
              <a:rPr lang="en-GB" dirty="0"/>
              <a:t>File Name = </a:t>
            </a:r>
            <a:r>
              <a:rPr lang="en-GB" dirty="0" err="1" smtClean="0"/>
              <a:t>title_date_depositor's</a:t>
            </a:r>
            <a:r>
              <a:rPr lang="en-GB" dirty="0" smtClean="0"/>
              <a:t> </a:t>
            </a:r>
            <a:r>
              <a:rPr lang="en-GB" dirty="0" err="1" smtClean="0"/>
              <a:t>initials_version_type</a:t>
            </a:r>
            <a:endParaRPr lang="en-GB" dirty="0" smtClean="0"/>
          </a:p>
          <a:p>
            <a:endParaRPr lang="en-GB" dirty="0"/>
          </a:p>
          <a:p>
            <a:r>
              <a:rPr lang="en-GB" dirty="0" err="1" smtClean="0"/>
              <a:t>E.g</a:t>
            </a:r>
            <a:r>
              <a:rPr lang="en-GB" dirty="0" smtClean="0"/>
              <a:t> </a:t>
            </a:r>
          </a:p>
          <a:p>
            <a:pPr lvl="1"/>
            <a:r>
              <a:rPr lang="en-GB" dirty="0" smtClean="0"/>
              <a:t>ghs95_20170427_kr_v1.sav</a:t>
            </a:r>
            <a:endParaRPr lang="en-GB" dirty="0"/>
          </a:p>
          <a:p>
            <a:endParaRPr lang="en-GB" dirty="0"/>
          </a:p>
        </p:txBody>
      </p:sp>
      <p:cxnSp>
        <p:nvCxnSpPr>
          <p:cNvPr id="5" name="Straight Arrow Connector 4"/>
          <p:cNvCxnSpPr/>
          <p:nvPr/>
        </p:nvCxnSpPr>
        <p:spPr>
          <a:xfrm flipV="1">
            <a:off x="1435100" y="3721100"/>
            <a:ext cx="419100" cy="5588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9750" y="4279900"/>
            <a:ext cx="1581150" cy="707886"/>
          </a:xfrm>
          <a:prstGeom prst="rect">
            <a:avLst/>
          </a:prstGeom>
          <a:noFill/>
        </p:spPr>
        <p:txBody>
          <a:bodyPr wrap="square" rtlCol="0">
            <a:spAutoFit/>
          </a:bodyPr>
          <a:lstStyle/>
          <a:p>
            <a:r>
              <a:rPr lang="en-GB" sz="2000" dirty="0" smtClean="0"/>
              <a:t>Meaningful </a:t>
            </a:r>
          </a:p>
          <a:p>
            <a:r>
              <a:rPr lang="en-GB" sz="2000" dirty="0" smtClean="0"/>
              <a:t>Name</a:t>
            </a:r>
            <a:endParaRPr lang="en-GB" sz="2000" dirty="0"/>
          </a:p>
        </p:txBody>
      </p:sp>
      <p:cxnSp>
        <p:nvCxnSpPr>
          <p:cNvPr id="8" name="Straight Arrow Connector 7"/>
          <p:cNvCxnSpPr/>
          <p:nvPr/>
        </p:nvCxnSpPr>
        <p:spPr>
          <a:xfrm flipV="1">
            <a:off x="3136900" y="3721100"/>
            <a:ext cx="0" cy="7493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86050" y="4470400"/>
            <a:ext cx="1314450" cy="1015663"/>
          </a:xfrm>
          <a:prstGeom prst="rect">
            <a:avLst/>
          </a:prstGeom>
          <a:noFill/>
        </p:spPr>
        <p:txBody>
          <a:bodyPr wrap="square" rtlCol="0">
            <a:spAutoFit/>
          </a:bodyPr>
          <a:lstStyle/>
          <a:p>
            <a:r>
              <a:rPr lang="en-GB" sz="2000" dirty="0" smtClean="0"/>
              <a:t>Date in searchable</a:t>
            </a:r>
          </a:p>
          <a:p>
            <a:r>
              <a:rPr lang="en-GB" sz="2000" dirty="0" smtClean="0"/>
              <a:t>format</a:t>
            </a:r>
            <a:endParaRPr lang="en-GB" sz="2000" dirty="0"/>
          </a:p>
        </p:txBody>
      </p:sp>
      <p:sp>
        <p:nvSpPr>
          <p:cNvPr id="12" name="TextBox 11"/>
          <p:cNvSpPr txBox="1"/>
          <p:nvPr/>
        </p:nvSpPr>
        <p:spPr>
          <a:xfrm>
            <a:off x="6238874" y="3085406"/>
            <a:ext cx="4429125" cy="1569660"/>
          </a:xfrm>
          <a:prstGeom prst="rect">
            <a:avLst/>
          </a:prstGeom>
          <a:noFill/>
        </p:spPr>
        <p:txBody>
          <a:bodyPr wrap="square" rtlCol="0">
            <a:spAutoFit/>
          </a:bodyPr>
          <a:lstStyle/>
          <a:p>
            <a:r>
              <a:rPr lang="en-GB" sz="2400" dirty="0" err="1" smtClean="0"/>
              <a:t>kr</a:t>
            </a:r>
            <a:r>
              <a:rPr lang="en-GB" sz="2400" dirty="0" smtClean="0"/>
              <a:t>: Kevin Ralston</a:t>
            </a:r>
          </a:p>
          <a:p>
            <a:r>
              <a:rPr lang="en-GB" sz="2400" dirty="0" smtClean="0"/>
              <a:t>v1: version 1</a:t>
            </a:r>
          </a:p>
          <a:p>
            <a:r>
              <a:rPr lang="en-GB" sz="2400" dirty="0" smtClean="0"/>
              <a:t>.</a:t>
            </a:r>
            <a:r>
              <a:rPr lang="en-GB" sz="2400" dirty="0" err="1" smtClean="0"/>
              <a:t>sav</a:t>
            </a:r>
            <a:r>
              <a:rPr lang="en-GB" sz="2400" dirty="0" smtClean="0"/>
              <a:t>: SPSS data format</a:t>
            </a:r>
          </a:p>
          <a:p>
            <a:r>
              <a:rPr lang="en-GB" sz="2400" dirty="0" smtClean="0"/>
              <a:t>.</a:t>
            </a:r>
            <a:r>
              <a:rPr lang="en-GB" sz="2400" dirty="0" err="1" smtClean="0"/>
              <a:t>sps</a:t>
            </a:r>
            <a:r>
              <a:rPr lang="en-GB" sz="2400" dirty="0" smtClean="0"/>
              <a:t>: SPSS syntax format</a:t>
            </a:r>
            <a:endParaRPr lang="en-GB" sz="2400" dirty="0"/>
          </a:p>
        </p:txBody>
      </p:sp>
    </p:spTree>
    <p:extLst>
      <p:ext uri="{BB962C8B-B14F-4D97-AF65-F5344CB8AC3E}">
        <p14:creationId xmlns:p14="http://schemas.microsoft.com/office/powerpoint/2010/main" val="288777568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0"/>
            <a:ext cx="10515600" cy="1325563"/>
          </a:xfrm>
        </p:spPr>
        <p:txBody>
          <a:bodyPr/>
          <a:lstStyle/>
          <a:p>
            <a:r>
              <a:rPr lang="en-GB" dirty="0"/>
              <a:t>Example: Stratified sampling</a:t>
            </a:r>
          </a:p>
        </p:txBody>
      </p:sp>
      <p:sp>
        <p:nvSpPr>
          <p:cNvPr id="3" name="Content Placeholder 2"/>
          <p:cNvSpPr>
            <a:spLocks noGrp="1"/>
          </p:cNvSpPr>
          <p:nvPr>
            <p:ph idx="1"/>
          </p:nvPr>
        </p:nvSpPr>
        <p:spPr>
          <a:xfrm>
            <a:off x="292100" y="1451768"/>
            <a:ext cx="4318000" cy="4351338"/>
          </a:xfrm>
        </p:spPr>
        <p:txBody>
          <a:bodyPr/>
          <a:lstStyle/>
          <a:p>
            <a:r>
              <a:rPr lang="en-GB" dirty="0"/>
              <a:t>Foot measurement study of the population of Taiwan</a:t>
            </a:r>
          </a:p>
          <a:p>
            <a:r>
              <a:rPr lang="en-GB" dirty="0" smtClean="0"/>
              <a:t> </a:t>
            </a:r>
            <a:r>
              <a:rPr lang="en-GB" dirty="0"/>
              <a:t>Total sample size of 1,000</a:t>
            </a:r>
          </a:p>
          <a:p>
            <a:r>
              <a:rPr lang="en-GB" dirty="0" smtClean="0"/>
              <a:t> </a:t>
            </a:r>
            <a:r>
              <a:rPr lang="en-GB" dirty="0"/>
              <a:t>Sample for each category selected randomly from </a:t>
            </a:r>
            <a:r>
              <a:rPr lang="en-GB" dirty="0" smtClean="0"/>
              <a:t>the population</a:t>
            </a:r>
            <a:endParaRPr lang="en-GB" dirty="0"/>
          </a:p>
        </p:txBody>
      </p:sp>
      <p:pic>
        <p:nvPicPr>
          <p:cNvPr id="4" name="Picture 3"/>
          <p:cNvPicPr>
            <a:picLocks noChangeAspect="1"/>
          </p:cNvPicPr>
          <p:nvPr/>
        </p:nvPicPr>
        <p:blipFill>
          <a:blip r:embed="rId2"/>
          <a:stretch>
            <a:fillRect/>
          </a:stretch>
        </p:blipFill>
        <p:spPr>
          <a:xfrm>
            <a:off x="4400550" y="1343025"/>
            <a:ext cx="7639616" cy="4351338"/>
          </a:xfrm>
          <a:prstGeom prst="rect">
            <a:avLst/>
          </a:prstGeom>
        </p:spPr>
      </p:pic>
    </p:spTree>
    <p:extLst>
      <p:ext uri="{BB962C8B-B14F-4D97-AF65-F5344CB8AC3E}">
        <p14:creationId xmlns:p14="http://schemas.microsoft.com/office/powerpoint/2010/main" val="243802168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25"/>
            <a:ext cx="10515600" cy="1325563"/>
          </a:xfrm>
        </p:spPr>
        <p:txBody>
          <a:bodyPr/>
          <a:lstStyle/>
          <a:p>
            <a:r>
              <a:rPr lang="en-GB" dirty="0"/>
              <a:t>Example: cluster sampling</a:t>
            </a:r>
          </a:p>
        </p:txBody>
      </p:sp>
      <p:sp>
        <p:nvSpPr>
          <p:cNvPr id="3" name="Content Placeholder 2"/>
          <p:cNvSpPr>
            <a:spLocks noGrp="1"/>
          </p:cNvSpPr>
          <p:nvPr>
            <p:ph idx="1"/>
          </p:nvPr>
        </p:nvSpPr>
        <p:spPr>
          <a:xfrm>
            <a:off x="584200" y="1578769"/>
            <a:ext cx="5118100" cy="4351338"/>
          </a:xfrm>
        </p:spPr>
        <p:txBody>
          <a:bodyPr>
            <a:normAutofit/>
          </a:bodyPr>
          <a:lstStyle/>
          <a:p>
            <a:r>
              <a:rPr lang="en-GB" dirty="0"/>
              <a:t>Survey </a:t>
            </a:r>
            <a:r>
              <a:rPr lang="en-GB" dirty="0" smtClean="0"/>
              <a:t>of insect</a:t>
            </a:r>
            <a:r>
              <a:rPr lang="en-GB" dirty="0"/>
              <a:t> </a:t>
            </a:r>
            <a:r>
              <a:rPr lang="en-GB" dirty="0" smtClean="0"/>
              <a:t>population</a:t>
            </a:r>
            <a:r>
              <a:rPr lang="en-GB" dirty="0"/>
              <a:t> </a:t>
            </a:r>
            <a:r>
              <a:rPr lang="en-GB" dirty="0" smtClean="0"/>
              <a:t>living in woodland</a:t>
            </a:r>
          </a:p>
          <a:p>
            <a:r>
              <a:rPr lang="en-GB" dirty="0" smtClean="0"/>
              <a:t>Squares chosen at random </a:t>
            </a:r>
            <a:r>
              <a:rPr lang="en-GB" dirty="0"/>
              <a:t>on </a:t>
            </a:r>
            <a:r>
              <a:rPr lang="en-GB" dirty="0" smtClean="0"/>
              <a:t>the grid</a:t>
            </a:r>
          </a:p>
          <a:p>
            <a:r>
              <a:rPr lang="en-GB" dirty="0"/>
              <a:t>Trees </a:t>
            </a:r>
            <a:r>
              <a:rPr lang="en-GB" dirty="0" smtClean="0"/>
              <a:t>lying within the squares</a:t>
            </a:r>
            <a:r>
              <a:rPr lang="en-GB" dirty="0"/>
              <a:t> </a:t>
            </a:r>
            <a:r>
              <a:rPr lang="en-GB" dirty="0" smtClean="0"/>
              <a:t>chosen until 10 </a:t>
            </a:r>
            <a:r>
              <a:rPr lang="en-GB" dirty="0"/>
              <a:t>chosen</a:t>
            </a:r>
          </a:p>
        </p:txBody>
      </p:sp>
      <p:pic>
        <p:nvPicPr>
          <p:cNvPr id="4" name="Picture 3"/>
          <p:cNvPicPr>
            <a:picLocks noChangeAspect="1"/>
          </p:cNvPicPr>
          <p:nvPr/>
        </p:nvPicPr>
        <p:blipFill>
          <a:blip r:embed="rId2"/>
          <a:stretch>
            <a:fillRect/>
          </a:stretch>
        </p:blipFill>
        <p:spPr>
          <a:xfrm>
            <a:off x="6072188" y="352014"/>
            <a:ext cx="6119812" cy="5809074"/>
          </a:xfrm>
          <a:prstGeom prst="rect">
            <a:avLst/>
          </a:prstGeom>
        </p:spPr>
      </p:pic>
    </p:spTree>
    <p:extLst>
      <p:ext uri="{BB962C8B-B14F-4D97-AF65-F5344CB8AC3E}">
        <p14:creationId xmlns:p14="http://schemas.microsoft.com/office/powerpoint/2010/main" val="123682013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 sampling v. </a:t>
            </a:r>
            <a:r>
              <a:rPr lang="en-GB" dirty="0" smtClean="0"/>
              <a:t>stratified sampling</a:t>
            </a:r>
            <a:endParaRPr lang="en-GB" dirty="0"/>
          </a:p>
        </p:txBody>
      </p:sp>
      <p:sp>
        <p:nvSpPr>
          <p:cNvPr id="3" name="Content Placeholder 2"/>
          <p:cNvSpPr>
            <a:spLocks noGrp="1"/>
          </p:cNvSpPr>
          <p:nvPr>
            <p:ph idx="1"/>
          </p:nvPr>
        </p:nvSpPr>
        <p:spPr/>
        <p:txBody>
          <a:bodyPr/>
          <a:lstStyle/>
          <a:p>
            <a:r>
              <a:rPr lang="en-GB" dirty="0"/>
              <a:t>Cluster sampling:</a:t>
            </a:r>
          </a:p>
          <a:p>
            <a:pPr lvl="1"/>
            <a:r>
              <a:rPr lang="en-GB" dirty="0" smtClean="0"/>
              <a:t>Cheaper</a:t>
            </a:r>
            <a:endParaRPr lang="en-GB" dirty="0"/>
          </a:p>
          <a:p>
            <a:pPr lvl="1"/>
            <a:r>
              <a:rPr lang="en-GB" dirty="0" smtClean="0"/>
              <a:t>Usually </a:t>
            </a:r>
            <a:r>
              <a:rPr lang="en-GB" dirty="0"/>
              <a:t>not representative of whole population</a:t>
            </a:r>
          </a:p>
          <a:p>
            <a:r>
              <a:rPr lang="en-GB" dirty="0" smtClean="0"/>
              <a:t>Stratified </a:t>
            </a:r>
            <a:r>
              <a:rPr lang="en-GB" dirty="0"/>
              <a:t>sampling:</a:t>
            </a:r>
          </a:p>
          <a:p>
            <a:pPr lvl="1"/>
            <a:r>
              <a:rPr lang="en-GB" dirty="0" smtClean="0"/>
              <a:t> Sample </a:t>
            </a:r>
            <a:r>
              <a:rPr lang="en-GB" dirty="0"/>
              <a:t>more representative</a:t>
            </a:r>
          </a:p>
          <a:p>
            <a:pPr lvl="1"/>
            <a:r>
              <a:rPr lang="en-GB" dirty="0" smtClean="0"/>
              <a:t> </a:t>
            </a:r>
            <a:r>
              <a:rPr lang="en-GB" dirty="0"/>
              <a:t>Good information on subgroups</a:t>
            </a:r>
          </a:p>
        </p:txBody>
      </p:sp>
    </p:spTree>
    <p:extLst>
      <p:ext uri="{BB962C8B-B14F-4D97-AF65-F5344CB8AC3E}">
        <p14:creationId xmlns:p14="http://schemas.microsoft.com/office/powerpoint/2010/main" val="16894861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Sampling Recap</a:t>
            </a:r>
            <a:endParaRPr lang="en-GB" dirty="0"/>
          </a:p>
        </p:txBody>
      </p:sp>
      <p:sp>
        <p:nvSpPr>
          <p:cNvPr id="3" name="Content Placeholder 2"/>
          <p:cNvSpPr>
            <a:spLocks noGrp="1"/>
          </p:cNvSpPr>
          <p:nvPr>
            <p:ph idx="1"/>
          </p:nvPr>
        </p:nvSpPr>
        <p:spPr/>
        <p:txBody>
          <a:bodyPr/>
          <a:lstStyle/>
          <a:p>
            <a:r>
              <a:rPr lang="en-GB" dirty="0"/>
              <a:t>Random sampling reduces bias</a:t>
            </a:r>
          </a:p>
          <a:p>
            <a:r>
              <a:rPr lang="en-GB" dirty="0" smtClean="0"/>
              <a:t>Random </a:t>
            </a:r>
            <a:r>
              <a:rPr lang="en-GB" dirty="0"/>
              <a:t>sampling requires:</a:t>
            </a:r>
          </a:p>
          <a:p>
            <a:pPr lvl="1"/>
            <a:r>
              <a:rPr lang="en-GB" dirty="0" smtClean="0"/>
              <a:t> </a:t>
            </a:r>
            <a:r>
              <a:rPr lang="en-GB" dirty="0"/>
              <a:t>A random sampling method</a:t>
            </a:r>
          </a:p>
          <a:p>
            <a:pPr lvl="1"/>
            <a:r>
              <a:rPr lang="en-GB" dirty="0" smtClean="0"/>
              <a:t>Random </a:t>
            </a:r>
            <a:r>
              <a:rPr lang="en-GB" dirty="0"/>
              <a:t>number generation</a:t>
            </a:r>
          </a:p>
          <a:p>
            <a:pPr lvl="1"/>
            <a:r>
              <a:rPr lang="en-GB" dirty="0" smtClean="0"/>
              <a:t>A </a:t>
            </a:r>
            <a:r>
              <a:rPr lang="en-GB" dirty="0"/>
              <a:t>sampling frame</a:t>
            </a:r>
          </a:p>
        </p:txBody>
      </p:sp>
    </p:spTree>
    <p:extLst>
      <p:ext uri="{BB962C8B-B14F-4D97-AF65-F5344CB8AC3E}">
        <p14:creationId xmlns:p14="http://schemas.microsoft.com/office/powerpoint/2010/main" val="14010888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Lecture 6</a:t>
            </a:r>
            <a:br>
              <a:rPr lang="en-GB" dirty="0" smtClean="0"/>
            </a:br>
            <a:r>
              <a:rPr lang="en-GB" dirty="0" smtClean="0"/>
              <a:t>Distributions:</a:t>
            </a:r>
            <a:br>
              <a:rPr lang="en-GB" dirty="0" smtClean="0"/>
            </a:br>
            <a:r>
              <a:rPr lang="en-GB" dirty="0" smtClean="0"/>
              <a:t>*Normal Distribution*</a:t>
            </a:r>
            <a:endParaRPr lang="en-GB" dirty="0"/>
          </a:p>
        </p:txBody>
      </p:sp>
      <p:sp>
        <p:nvSpPr>
          <p:cNvPr id="3" name="Subtitle 2"/>
          <p:cNvSpPr>
            <a:spLocks noGrp="1"/>
          </p:cNvSpPr>
          <p:nvPr>
            <p:ph type="subTitle" idx="1"/>
          </p:nvPr>
        </p:nvSpPr>
        <p:spPr>
          <a:xfrm>
            <a:off x="972065" y="3602037"/>
            <a:ext cx="9695935" cy="2461011"/>
          </a:xfrm>
        </p:spPr>
        <p:txBody>
          <a:bodyPr>
            <a:normAutofit/>
          </a:bodyPr>
          <a:lstStyle/>
          <a:p>
            <a:r>
              <a:rPr lang="en-GB" dirty="0" smtClean="0"/>
              <a:t>Acknowledge Penn State online course on probability: </a:t>
            </a:r>
          </a:p>
          <a:p>
            <a:r>
              <a:rPr lang="en-GB" dirty="0">
                <a:hlinkClick r:id="rId2"/>
              </a:rPr>
              <a:t>https://</a:t>
            </a:r>
            <a:r>
              <a:rPr lang="en-GB" dirty="0" smtClean="0">
                <a:hlinkClick r:id="rId2"/>
              </a:rPr>
              <a:t>onlinecourses.science.psu.edu/stat414/node/287</a:t>
            </a:r>
            <a:endParaRPr lang="en-GB" dirty="0" smtClean="0"/>
          </a:p>
          <a:p>
            <a:r>
              <a:rPr lang="en-GB" dirty="0" smtClean="0"/>
              <a:t>Check it out if you’re interested</a:t>
            </a:r>
          </a:p>
          <a:p>
            <a:r>
              <a:rPr lang="en-GB" dirty="0" smtClean="0"/>
              <a:t>Acknowledge: Prof Vernon Gayle, some of the slides are his</a:t>
            </a:r>
          </a:p>
          <a:p>
            <a:r>
              <a:rPr lang="en-GB" dirty="0" smtClean="0"/>
              <a:t> </a:t>
            </a:r>
            <a:endParaRPr lang="en-GB" dirty="0"/>
          </a:p>
        </p:txBody>
      </p:sp>
    </p:spTree>
    <p:extLst>
      <p:ext uri="{BB962C8B-B14F-4D97-AF65-F5344CB8AC3E}">
        <p14:creationId xmlns:p14="http://schemas.microsoft.com/office/powerpoint/2010/main" val="316900938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Probability distributions</a:t>
            </a:r>
            <a:endParaRPr lang="en-GB" dirty="0"/>
          </a:p>
        </p:txBody>
      </p:sp>
      <p:sp>
        <p:nvSpPr>
          <p:cNvPr id="4" name="Title 1"/>
          <p:cNvSpPr>
            <a:spLocks noGrp="1"/>
          </p:cNvSpPr>
          <p:nvPr>
            <p:ph idx="1"/>
          </p:nvPr>
        </p:nvSpPr>
        <p:spPr/>
        <p:txBody>
          <a:bodyPr/>
          <a:lstStyle/>
          <a:p>
            <a:r>
              <a:rPr lang="en-GB" dirty="0" smtClean="0"/>
              <a:t>Guess the Probability?</a:t>
            </a:r>
          </a:p>
          <a:p>
            <a:endParaRPr lang="en-GB" dirty="0"/>
          </a:p>
          <a:p>
            <a:pPr marL="914400" lvl="1" indent="-457200">
              <a:buFont typeface="+mj-lt"/>
              <a:buAutoNum type="arabicPeriod"/>
            </a:pPr>
            <a:r>
              <a:rPr lang="en-GB" dirty="0" smtClean="0"/>
              <a:t>Drawing an ace from a single standard pack?</a:t>
            </a:r>
          </a:p>
          <a:p>
            <a:pPr marL="914400" lvl="1" indent="-457200">
              <a:buFont typeface="+mj-lt"/>
              <a:buAutoNum type="arabicPeriod"/>
            </a:pPr>
            <a:r>
              <a:rPr lang="en-GB" dirty="0" smtClean="0"/>
              <a:t>Rolling a three with a (fair) single die?</a:t>
            </a:r>
          </a:p>
          <a:p>
            <a:pPr marL="914400" lvl="1" indent="-457200">
              <a:buFont typeface="+mj-lt"/>
              <a:buAutoNum type="arabicPeriod"/>
            </a:pPr>
            <a:r>
              <a:rPr lang="en-GB" dirty="0" smtClean="0"/>
              <a:t>Probability of tossing two heads in a row with a 50p coin?</a:t>
            </a:r>
          </a:p>
          <a:p>
            <a:endParaRPr lang="en-GB" dirty="0"/>
          </a:p>
        </p:txBody>
      </p:sp>
    </p:spTree>
    <p:extLst>
      <p:ext uri="{BB962C8B-B14F-4D97-AF65-F5344CB8AC3E}">
        <p14:creationId xmlns:p14="http://schemas.microsoft.com/office/powerpoint/2010/main" val="42560446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look a probability for a bit</a:t>
            </a:r>
            <a:endParaRPr lang="en-GB" dirty="0"/>
          </a:p>
        </p:txBody>
      </p:sp>
      <p:pic>
        <p:nvPicPr>
          <p:cNvPr id="4" name="Content Placeholder 3"/>
          <p:cNvPicPr>
            <a:picLocks noGrp="1" noChangeAspect="1"/>
          </p:cNvPicPr>
          <p:nvPr>
            <p:ph idx="1"/>
          </p:nvPr>
        </p:nvPicPr>
        <p:blipFill>
          <a:blip r:embed="rId2"/>
          <a:stretch>
            <a:fillRect/>
          </a:stretch>
        </p:blipFill>
        <p:spPr>
          <a:xfrm>
            <a:off x="3081691" y="1600201"/>
            <a:ext cx="6028618" cy="4525963"/>
          </a:xfrm>
          <a:prstGeom prst="rect">
            <a:avLst/>
          </a:prstGeom>
        </p:spPr>
      </p:pic>
    </p:spTree>
    <p:extLst>
      <p:ext uri="{BB962C8B-B14F-4D97-AF65-F5344CB8AC3E}">
        <p14:creationId xmlns:p14="http://schemas.microsoft.com/office/powerpoint/2010/main" val="373026837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351584" y="851580"/>
            <a:ext cx="0" cy="54577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51584" y="868750"/>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358045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flipH="1">
            <a:off x="2999657" y="6124654"/>
            <a:ext cx="242313" cy="369332"/>
          </a:xfrm>
          <a:prstGeom prst="rect">
            <a:avLst/>
          </a:prstGeom>
          <a:noFill/>
        </p:spPr>
        <p:txBody>
          <a:bodyPr wrap="square" rtlCol="0">
            <a:spAutoFit/>
          </a:bodyPr>
          <a:lstStyle/>
          <a:p>
            <a:r>
              <a:rPr lang="en-GB" dirty="0"/>
              <a:t>0</a:t>
            </a:r>
          </a:p>
        </p:txBody>
      </p:sp>
      <p:sp>
        <p:nvSpPr>
          <p:cNvPr id="16" name="TextBox 15"/>
          <p:cNvSpPr txBox="1"/>
          <p:nvPr/>
        </p:nvSpPr>
        <p:spPr>
          <a:xfrm flipH="1">
            <a:off x="3043301" y="3395784"/>
            <a:ext cx="397336" cy="369332"/>
          </a:xfrm>
          <a:prstGeom prst="rect">
            <a:avLst/>
          </a:prstGeom>
          <a:noFill/>
        </p:spPr>
        <p:txBody>
          <a:bodyPr wrap="square" rtlCol="0">
            <a:spAutoFit/>
          </a:bodyPr>
          <a:lstStyle/>
          <a:p>
            <a:r>
              <a:rPr lang="en-GB" dirty="0"/>
              <a:t>.5</a:t>
            </a:r>
          </a:p>
        </p:txBody>
      </p:sp>
      <p:sp>
        <p:nvSpPr>
          <p:cNvPr id="17" name="TextBox 16"/>
          <p:cNvSpPr txBox="1"/>
          <p:nvPr/>
        </p:nvSpPr>
        <p:spPr>
          <a:xfrm flipH="1">
            <a:off x="3051762" y="684084"/>
            <a:ext cx="563792" cy="369332"/>
          </a:xfrm>
          <a:prstGeom prst="rect">
            <a:avLst/>
          </a:prstGeom>
          <a:noFill/>
        </p:spPr>
        <p:txBody>
          <a:bodyPr wrap="square" rtlCol="0">
            <a:spAutoFit/>
          </a:bodyPr>
          <a:lstStyle/>
          <a:p>
            <a:r>
              <a:rPr lang="en-GB" dirty="0"/>
              <a:t>1.0</a:t>
            </a:r>
          </a:p>
        </p:txBody>
      </p:sp>
      <p:cxnSp>
        <p:nvCxnSpPr>
          <p:cNvPr id="19" name="Straight Connector 18"/>
          <p:cNvCxnSpPr/>
          <p:nvPr/>
        </p:nvCxnSpPr>
        <p:spPr>
          <a:xfrm>
            <a:off x="2351584" y="86875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351584" y="630932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007768" y="2420888"/>
            <a:ext cx="6264696" cy="3046988"/>
          </a:xfrm>
          <a:prstGeom prst="rect">
            <a:avLst/>
          </a:prstGeom>
          <a:noFill/>
        </p:spPr>
        <p:txBody>
          <a:bodyPr wrap="square" rtlCol="0">
            <a:spAutoFit/>
          </a:bodyPr>
          <a:lstStyle/>
          <a:p>
            <a:r>
              <a:rPr lang="en-GB" sz="4800" dirty="0"/>
              <a:t>Probabilities take on values between 0 and 1</a:t>
            </a:r>
          </a:p>
          <a:p>
            <a:endParaRPr lang="en-GB" sz="4800" dirty="0"/>
          </a:p>
          <a:p>
            <a:pPr algn="ctr"/>
            <a:r>
              <a:rPr lang="en-GB" sz="4800" dirty="0"/>
              <a:t>Denoted a “p”</a:t>
            </a:r>
          </a:p>
        </p:txBody>
      </p:sp>
      <p:sp>
        <p:nvSpPr>
          <p:cNvPr id="4" name="Slide Number Placeholder 3"/>
          <p:cNvSpPr>
            <a:spLocks noGrp="1"/>
          </p:cNvSpPr>
          <p:nvPr>
            <p:ph type="sldNum" sz="quarter" idx="12"/>
          </p:nvPr>
        </p:nvSpPr>
        <p:spPr/>
        <p:txBody>
          <a:bodyPr/>
          <a:lstStyle/>
          <a:p>
            <a:fld id="{B3FA22D4-DB22-488E-98D8-14F24873D8F6}" type="slidenum">
              <a:rPr lang="en-GB" smtClean="0"/>
              <a:t>167</a:t>
            </a:fld>
            <a:endParaRPr lang="en-GB"/>
          </a:p>
        </p:txBody>
      </p:sp>
    </p:spTree>
    <p:extLst>
      <p:ext uri="{BB962C8B-B14F-4D97-AF65-F5344CB8AC3E}">
        <p14:creationId xmlns:p14="http://schemas.microsoft.com/office/powerpoint/2010/main" val="188798224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351584" y="851580"/>
            <a:ext cx="0" cy="54577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51584" y="868750"/>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358045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flipH="1">
            <a:off x="2999657" y="6124654"/>
            <a:ext cx="242313" cy="369332"/>
          </a:xfrm>
          <a:prstGeom prst="rect">
            <a:avLst/>
          </a:prstGeom>
          <a:noFill/>
        </p:spPr>
        <p:txBody>
          <a:bodyPr wrap="square" rtlCol="0">
            <a:spAutoFit/>
          </a:bodyPr>
          <a:lstStyle/>
          <a:p>
            <a:r>
              <a:rPr lang="en-GB" dirty="0"/>
              <a:t>0</a:t>
            </a:r>
          </a:p>
        </p:txBody>
      </p:sp>
      <p:sp>
        <p:nvSpPr>
          <p:cNvPr id="16" name="TextBox 15"/>
          <p:cNvSpPr txBox="1"/>
          <p:nvPr/>
        </p:nvSpPr>
        <p:spPr>
          <a:xfrm flipH="1">
            <a:off x="3043301" y="3395784"/>
            <a:ext cx="397336" cy="369332"/>
          </a:xfrm>
          <a:prstGeom prst="rect">
            <a:avLst/>
          </a:prstGeom>
          <a:noFill/>
        </p:spPr>
        <p:txBody>
          <a:bodyPr wrap="square" rtlCol="0">
            <a:spAutoFit/>
          </a:bodyPr>
          <a:lstStyle/>
          <a:p>
            <a:r>
              <a:rPr lang="en-GB" dirty="0"/>
              <a:t>.5</a:t>
            </a:r>
          </a:p>
        </p:txBody>
      </p:sp>
      <p:sp>
        <p:nvSpPr>
          <p:cNvPr id="17" name="TextBox 16"/>
          <p:cNvSpPr txBox="1"/>
          <p:nvPr/>
        </p:nvSpPr>
        <p:spPr>
          <a:xfrm flipH="1">
            <a:off x="3051762" y="684084"/>
            <a:ext cx="563792" cy="369332"/>
          </a:xfrm>
          <a:prstGeom prst="rect">
            <a:avLst/>
          </a:prstGeom>
          <a:noFill/>
        </p:spPr>
        <p:txBody>
          <a:bodyPr wrap="square" rtlCol="0">
            <a:spAutoFit/>
          </a:bodyPr>
          <a:lstStyle/>
          <a:p>
            <a:r>
              <a:rPr lang="en-GB" dirty="0"/>
              <a:t>1.0</a:t>
            </a:r>
          </a:p>
        </p:txBody>
      </p:sp>
      <p:cxnSp>
        <p:nvCxnSpPr>
          <p:cNvPr id="19" name="Straight Connector 18"/>
          <p:cNvCxnSpPr/>
          <p:nvPr/>
        </p:nvCxnSpPr>
        <p:spPr>
          <a:xfrm>
            <a:off x="2351584" y="86875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351584" y="630932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644154" y="484029"/>
            <a:ext cx="6480720" cy="1446550"/>
          </a:xfrm>
          <a:prstGeom prst="rect">
            <a:avLst/>
          </a:prstGeom>
          <a:noFill/>
        </p:spPr>
        <p:txBody>
          <a:bodyPr wrap="square" rtlCol="0">
            <a:spAutoFit/>
          </a:bodyPr>
          <a:lstStyle/>
          <a:p>
            <a:r>
              <a:rPr lang="en-GB" sz="4400" dirty="0"/>
              <a:t>Event will </a:t>
            </a:r>
          </a:p>
          <a:p>
            <a:r>
              <a:rPr lang="en-GB" sz="4400" dirty="0"/>
              <a:t>definitely occur</a:t>
            </a:r>
          </a:p>
        </p:txBody>
      </p:sp>
      <p:sp>
        <p:nvSpPr>
          <p:cNvPr id="13" name="TextBox 12"/>
          <p:cNvSpPr txBox="1"/>
          <p:nvPr/>
        </p:nvSpPr>
        <p:spPr>
          <a:xfrm>
            <a:off x="3455525" y="5739934"/>
            <a:ext cx="7082822" cy="769441"/>
          </a:xfrm>
          <a:prstGeom prst="rect">
            <a:avLst/>
          </a:prstGeom>
          <a:noFill/>
        </p:spPr>
        <p:txBody>
          <a:bodyPr wrap="square" rtlCol="0">
            <a:spAutoFit/>
          </a:bodyPr>
          <a:lstStyle/>
          <a:p>
            <a:r>
              <a:rPr lang="en-GB" sz="4400" dirty="0"/>
              <a:t>Event will definitely </a:t>
            </a:r>
            <a:r>
              <a:rPr lang="en-GB" sz="4400" b="1" dirty="0"/>
              <a:t>not </a:t>
            </a:r>
            <a:r>
              <a:rPr lang="en-GB" sz="4400" dirty="0"/>
              <a:t>occur</a:t>
            </a:r>
          </a:p>
        </p:txBody>
      </p:sp>
      <p:sp>
        <p:nvSpPr>
          <p:cNvPr id="4" name="Slide Number Placeholder 3"/>
          <p:cNvSpPr>
            <a:spLocks noGrp="1"/>
          </p:cNvSpPr>
          <p:nvPr>
            <p:ph type="sldNum" sz="quarter" idx="12"/>
          </p:nvPr>
        </p:nvSpPr>
        <p:spPr/>
        <p:txBody>
          <a:bodyPr/>
          <a:lstStyle/>
          <a:p>
            <a:fld id="{B3FA22D4-DB22-488E-98D8-14F24873D8F6}" type="slidenum">
              <a:rPr lang="en-GB" smtClean="0"/>
              <a:t>168</a:t>
            </a:fld>
            <a:endParaRPr lang="en-GB"/>
          </a:p>
        </p:txBody>
      </p:sp>
    </p:spTree>
    <p:extLst>
      <p:ext uri="{BB962C8B-B14F-4D97-AF65-F5344CB8AC3E}">
        <p14:creationId xmlns:p14="http://schemas.microsoft.com/office/powerpoint/2010/main" val="98567186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351584" y="851580"/>
            <a:ext cx="0" cy="54577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51584" y="868750"/>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358045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flipH="1">
            <a:off x="2999657" y="6124654"/>
            <a:ext cx="242313" cy="369332"/>
          </a:xfrm>
          <a:prstGeom prst="rect">
            <a:avLst/>
          </a:prstGeom>
          <a:noFill/>
        </p:spPr>
        <p:txBody>
          <a:bodyPr wrap="square" rtlCol="0">
            <a:spAutoFit/>
          </a:bodyPr>
          <a:lstStyle/>
          <a:p>
            <a:r>
              <a:rPr lang="en-GB" dirty="0"/>
              <a:t>0</a:t>
            </a:r>
          </a:p>
        </p:txBody>
      </p:sp>
      <p:sp>
        <p:nvSpPr>
          <p:cNvPr id="16" name="TextBox 15"/>
          <p:cNvSpPr txBox="1"/>
          <p:nvPr/>
        </p:nvSpPr>
        <p:spPr>
          <a:xfrm flipH="1">
            <a:off x="3043301" y="3395784"/>
            <a:ext cx="397336" cy="369332"/>
          </a:xfrm>
          <a:prstGeom prst="rect">
            <a:avLst/>
          </a:prstGeom>
          <a:noFill/>
        </p:spPr>
        <p:txBody>
          <a:bodyPr wrap="square" rtlCol="0">
            <a:spAutoFit/>
          </a:bodyPr>
          <a:lstStyle/>
          <a:p>
            <a:r>
              <a:rPr lang="en-GB" dirty="0"/>
              <a:t>.5</a:t>
            </a:r>
          </a:p>
        </p:txBody>
      </p:sp>
      <p:sp>
        <p:nvSpPr>
          <p:cNvPr id="17" name="TextBox 16"/>
          <p:cNvSpPr txBox="1"/>
          <p:nvPr/>
        </p:nvSpPr>
        <p:spPr>
          <a:xfrm flipH="1">
            <a:off x="3051762" y="684084"/>
            <a:ext cx="563792" cy="369332"/>
          </a:xfrm>
          <a:prstGeom prst="rect">
            <a:avLst/>
          </a:prstGeom>
          <a:noFill/>
        </p:spPr>
        <p:txBody>
          <a:bodyPr wrap="square" rtlCol="0">
            <a:spAutoFit/>
          </a:bodyPr>
          <a:lstStyle/>
          <a:p>
            <a:r>
              <a:rPr lang="en-GB" dirty="0"/>
              <a:t>1.0</a:t>
            </a:r>
          </a:p>
        </p:txBody>
      </p:sp>
      <p:cxnSp>
        <p:nvCxnSpPr>
          <p:cNvPr id="19" name="Straight Connector 18"/>
          <p:cNvCxnSpPr/>
          <p:nvPr/>
        </p:nvCxnSpPr>
        <p:spPr>
          <a:xfrm>
            <a:off x="2351584" y="86875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351584" y="630932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051762" y="1549762"/>
            <a:ext cx="6480720" cy="769441"/>
          </a:xfrm>
          <a:prstGeom prst="rect">
            <a:avLst/>
          </a:prstGeom>
          <a:noFill/>
        </p:spPr>
        <p:txBody>
          <a:bodyPr wrap="square" rtlCol="0">
            <a:spAutoFit/>
          </a:bodyPr>
          <a:lstStyle/>
          <a:p>
            <a:r>
              <a:rPr lang="en-GB" sz="4400" dirty="0"/>
              <a:t>High chance</a:t>
            </a:r>
          </a:p>
        </p:txBody>
      </p:sp>
      <p:sp>
        <p:nvSpPr>
          <p:cNvPr id="13" name="TextBox 12"/>
          <p:cNvSpPr txBox="1"/>
          <p:nvPr/>
        </p:nvSpPr>
        <p:spPr>
          <a:xfrm>
            <a:off x="3033362" y="4970493"/>
            <a:ext cx="7082822" cy="769441"/>
          </a:xfrm>
          <a:prstGeom prst="rect">
            <a:avLst/>
          </a:prstGeom>
          <a:noFill/>
        </p:spPr>
        <p:txBody>
          <a:bodyPr wrap="square" rtlCol="0">
            <a:spAutoFit/>
          </a:bodyPr>
          <a:lstStyle/>
          <a:p>
            <a:r>
              <a:rPr lang="en-GB" sz="4400" dirty="0"/>
              <a:t>Low chance</a:t>
            </a:r>
          </a:p>
        </p:txBody>
      </p:sp>
      <p:sp>
        <p:nvSpPr>
          <p:cNvPr id="4" name="Slide Number Placeholder 3"/>
          <p:cNvSpPr>
            <a:spLocks noGrp="1"/>
          </p:cNvSpPr>
          <p:nvPr>
            <p:ph type="sldNum" sz="quarter" idx="12"/>
          </p:nvPr>
        </p:nvSpPr>
        <p:spPr/>
        <p:txBody>
          <a:bodyPr/>
          <a:lstStyle/>
          <a:p>
            <a:fld id="{B3FA22D4-DB22-488E-98D8-14F24873D8F6}" type="slidenum">
              <a:rPr lang="en-GB" smtClean="0"/>
              <a:t>169</a:t>
            </a:fld>
            <a:endParaRPr lang="en-GB"/>
          </a:p>
        </p:txBody>
      </p:sp>
    </p:spTree>
    <p:extLst>
      <p:ext uri="{BB962C8B-B14F-4D97-AF65-F5344CB8AC3E}">
        <p14:creationId xmlns:p14="http://schemas.microsoft.com/office/powerpoint/2010/main" val="2380855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Syntax files</a:t>
            </a:r>
            <a:endParaRPr lang="en-GB" dirty="0"/>
          </a:p>
        </p:txBody>
      </p:sp>
      <p:sp>
        <p:nvSpPr>
          <p:cNvPr id="3" name="Content Placeholder 2"/>
          <p:cNvSpPr>
            <a:spLocks noGrp="1"/>
          </p:cNvSpPr>
          <p:nvPr>
            <p:ph idx="1"/>
          </p:nvPr>
        </p:nvSpPr>
        <p:spPr/>
        <p:txBody>
          <a:bodyPr>
            <a:normAutofit/>
          </a:bodyPr>
          <a:lstStyle/>
          <a:p>
            <a:r>
              <a:rPr lang="en-GB" dirty="0" smtClean="0"/>
              <a:t>Don’t use interactive GUI’s for analysis</a:t>
            </a:r>
          </a:p>
          <a:p>
            <a:endParaRPr lang="en-GB" dirty="0"/>
          </a:p>
          <a:p>
            <a:endParaRPr lang="en-GB" dirty="0"/>
          </a:p>
          <a:p>
            <a:r>
              <a:rPr lang="en-GB" dirty="0" smtClean="0"/>
              <a:t>Clear </a:t>
            </a:r>
            <a:r>
              <a:rPr lang="en-GB" dirty="0"/>
              <a:t>and consistently well organised and annotated </a:t>
            </a:r>
            <a:r>
              <a:rPr lang="en-GB" dirty="0" smtClean="0"/>
              <a:t>syntax</a:t>
            </a:r>
            <a:r>
              <a:rPr lang="en-GB" dirty="0"/>
              <a:t> </a:t>
            </a:r>
            <a:r>
              <a:rPr lang="en-GB" dirty="0" smtClean="0"/>
              <a:t>files are central </a:t>
            </a:r>
            <a:r>
              <a:rPr lang="en-GB" dirty="0"/>
              <a:t>to accurate, efficient, reproducible, and </a:t>
            </a:r>
            <a:r>
              <a:rPr lang="en-GB" dirty="0" smtClean="0"/>
              <a:t>transparent survey data analysis</a:t>
            </a:r>
          </a:p>
          <a:p>
            <a:endParaRPr lang="en-GB" dirty="0"/>
          </a:p>
          <a:p>
            <a:r>
              <a:rPr lang="en-GB" dirty="0" smtClean="0"/>
              <a:t>Syntax programming files in SPSS have the .</a:t>
            </a:r>
            <a:r>
              <a:rPr lang="en-GB" dirty="0" err="1" smtClean="0"/>
              <a:t>sps</a:t>
            </a:r>
            <a:r>
              <a:rPr lang="en-GB" dirty="0" smtClean="0"/>
              <a:t> </a:t>
            </a:r>
            <a:r>
              <a:rPr lang="en-GB" dirty="0" err="1" smtClean="0"/>
              <a:t>extention</a:t>
            </a:r>
            <a:endParaRPr lang="en-GB" dirty="0"/>
          </a:p>
          <a:p>
            <a:endParaRPr lang="en-GB" dirty="0"/>
          </a:p>
        </p:txBody>
      </p:sp>
    </p:spTree>
    <p:extLst>
      <p:ext uri="{BB962C8B-B14F-4D97-AF65-F5344CB8AC3E}">
        <p14:creationId xmlns:p14="http://schemas.microsoft.com/office/powerpoint/2010/main" val="379382477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351584" y="851580"/>
            <a:ext cx="0" cy="54577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51584" y="868750"/>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358045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flipH="1">
            <a:off x="2999657" y="6124654"/>
            <a:ext cx="242313" cy="369332"/>
          </a:xfrm>
          <a:prstGeom prst="rect">
            <a:avLst/>
          </a:prstGeom>
          <a:noFill/>
        </p:spPr>
        <p:txBody>
          <a:bodyPr wrap="square" rtlCol="0">
            <a:spAutoFit/>
          </a:bodyPr>
          <a:lstStyle/>
          <a:p>
            <a:r>
              <a:rPr lang="en-GB" dirty="0"/>
              <a:t>0</a:t>
            </a:r>
          </a:p>
        </p:txBody>
      </p:sp>
      <p:sp>
        <p:nvSpPr>
          <p:cNvPr id="16" name="TextBox 15"/>
          <p:cNvSpPr txBox="1"/>
          <p:nvPr/>
        </p:nvSpPr>
        <p:spPr>
          <a:xfrm flipH="1">
            <a:off x="3043301" y="3395784"/>
            <a:ext cx="397336" cy="369332"/>
          </a:xfrm>
          <a:prstGeom prst="rect">
            <a:avLst/>
          </a:prstGeom>
          <a:noFill/>
        </p:spPr>
        <p:txBody>
          <a:bodyPr wrap="square" rtlCol="0">
            <a:spAutoFit/>
          </a:bodyPr>
          <a:lstStyle/>
          <a:p>
            <a:r>
              <a:rPr lang="en-GB" dirty="0"/>
              <a:t>.5</a:t>
            </a:r>
          </a:p>
        </p:txBody>
      </p:sp>
      <p:sp>
        <p:nvSpPr>
          <p:cNvPr id="17" name="TextBox 16"/>
          <p:cNvSpPr txBox="1"/>
          <p:nvPr/>
        </p:nvSpPr>
        <p:spPr>
          <a:xfrm flipH="1">
            <a:off x="3051762" y="684084"/>
            <a:ext cx="563792" cy="369332"/>
          </a:xfrm>
          <a:prstGeom prst="rect">
            <a:avLst/>
          </a:prstGeom>
          <a:noFill/>
        </p:spPr>
        <p:txBody>
          <a:bodyPr wrap="square" rtlCol="0">
            <a:spAutoFit/>
          </a:bodyPr>
          <a:lstStyle/>
          <a:p>
            <a:r>
              <a:rPr lang="en-GB" dirty="0"/>
              <a:t>1.0</a:t>
            </a:r>
          </a:p>
        </p:txBody>
      </p:sp>
      <p:cxnSp>
        <p:nvCxnSpPr>
          <p:cNvPr id="19" name="Straight Connector 18"/>
          <p:cNvCxnSpPr/>
          <p:nvPr/>
        </p:nvCxnSpPr>
        <p:spPr>
          <a:xfrm>
            <a:off x="2351584" y="86875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351584" y="6309320"/>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9138" y="1049978"/>
            <a:ext cx="2162998" cy="216299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801" y="3968819"/>
            <a:ext cx="2143125" cy="2143125"/>
          </a:xfrm>
          <a:prstGeom prst="rect">
            <a:avLst/>
          </a:prstGeom>
        </p:spPr>
      </p:pic>
      <p:sp>
        <p:nvSpPr>
          <p:cNvPr id="15" name="TextBox 14"/>
          <p:cNvSpPr txBox="1"/>
          <p:nvPr/>
        </p:nvSpPr>
        <p:spPr>
          <a:xfrm>
            <a:off x="5519936" y="3232311"/>
            <a:ext cx="4824536" cy="769441"/>
          </a:xfrm>
          <a:prstGeom prst="rect">
            <a:avLst/>
          </a:prstGeom>
          <a:noFill/>
        </p:spPr>
        <p:txBody>
          <a:bodyPr wrap="square" rtlCol="0">
            <a:spAutoFit/>
          </a:bodyPr>
          <a:lstStyle/>
          <a:p>
            <a:r>
              <a:rPr lang="en-GB" sz="4400" dirty="0"/>
              <a:t>p=.50 even chance</a:t>
            </a:r>
          </a:p>
        </p:txBody>
      </p:sp>
      <p:sp>
        <p:nvSpPr>
          <p:cNvPr id="6" name="Slide Number Placeholder 5"/>
          <p:cNvSpPr>
            <a:spLocks noGrp="1"/>
          </p:cNvSpPr>
          <p:nvPr>
            <p:ph type="sldNum" sz="quarter" idx="12"/>
          </p:nvPr>
        </p:nvSpPr>
        <p:spPr/>
        <p:txBody>
          <a:bodyPr/>
          <a:lstStyle/>
          <a:p>
            <a:fld id="{B3FA22D4-DB22-488E-98D8-14F24873D8F6}" type="slidenum">
              <a:rPr lang="en-GB" smtClean="0"/>
              <a:t>170</a:t>
            </a:fld>
            <a:endParaRPr lang="en-GB"/>
          </a:p>
        </p:txBody>
      </p:sp>
    </p:spTree>
    <p:extLst>
      <p:ext uri="{BB962C8B-B14F-4D97-AF65-F5344CB8AC3E}">
        <p14:creationId xmlns:p14="http://schemas.microsoft.com/office/powerpoint/2010/main" val="294957187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44624"/>
            <a:ext cx="8229600" cy="1143000"/>
          </a:xfrm>
        </p:spPr>
        <p:txBody>
          <a:bodyPr/>
          <a:lstStyle/>
          <a:p>
            <a:r>
              <a:rPr lang="en-GB" dirty="0" smtClean="0"/>
              <a:t>Guess the Probability?</a:t>
            </a:r>
            <a:endParaRPr lang="en-GB" dirty="0"/>
          </a:p>
        </p:txBody>
      </p:sp>
      <p:sp>
        <p:nvSpPr>
          <p:cNvPr id="3" name="Content Placeholder 2"/>
          <p:cNvSpPr>
            <a:spLocks noGrp="1"/>
          </p:cNvSpPr>
          <p:nvPr>
            <p:ph idx="1"/>
          </p:nvPr>
        </p:nvSpPr>
        <p:spPr>
          <a:xfrm>
            <a:off x="1847528" y="1556793"/>
            <a:ext cx="8507288" cy="4525963"/>
          </a:xfrm>
        </p:spPr>
        <p:txBody>
          <a:bodyPr>
            <a:normAutofit/>
          </a:bodyPr>
          <a:lstStyle/>
          <a:p>
            <a:pPr marL="514350" indent="-514350">
              <a:buFont typeface="+mj-lt"/>
              <a:buAutoNum type="arabicPeriod"/>
            </a:pPr>
            <a:r>
              <a:rPr lang="en-GB" dirty="0" smtClean="0"/>
              <a:t>Drawing an ace from a single standard pack?</a:t>
            </a:r>
          </a:p>
          <a:p>
            <a:pPr marL="514350" indent="-514350">
              <a:buFont typeface="+mj-lt"/>
              <a:buAutoNum type="arabicPeriod"/>
            </a:pPr>
            <a:endParaRPr lang="en-GB" dirty="0" smtClean="0"/>
          </a:p>
          <a:p>
            <a:pPr marL="514350" indent="-514350">
              <a:buFont typeface="+mj-lt"/>
              <a:buAutoNum type="arabicPeriod"/>
            </a:pPr>
            <a:r>
              <a:rPr lang="en-GB" dirty="0" smtClean="0"/>
              <a:t>Rolling a three with a (fair) single die?</a:t>
            </a:r>
          </a:p>
          <a:p>
            <a:pPr marL="514350" indent="-514350">
              <a:buFont typeface="+mj-lt"/>
              <a:buAutoNum type="arabicPeriod"/>
            </a:pPr>
            <a:endParaRPr lang="en-GB" dirty="0" smtClean="0"/>
          </a:p>
          <a:p>
            <a:pPr marL="514350" indent="-514350">
              <a:buFont typeface="+mj-lt"/>
              <a:buAutoNum type="arabicPeriod"/>
            </a:pPr>
            <a:r>
              <a:rPr lang="en-GB" dirty="0" smtClean="0"/>
              <a:t>Probability of tossing two heads in a row with a 50p coin?</a:t>
            </a:r>
          </a:p>
        </p:txBody>
      </p:sp>
      <p:sp>
        <p:nvSpPr>
          <p:cNvPr id="5" name="Slide Number Placeholder 4"/>
          <p:cNvSpPr>
            <a:spLocks noGrp="1"/>
          </p:cNvSpPr>
          <p:nvPr>
            <p:ph type="sldNum" sz="quarter" idx="12"/>
          </p:nvPr>
        </p:nvSpPr>
        <p:spPr/>
        <p:txBody>
          <a:bodyPr/>
          <a:lstStyle/>
          <a:p>
            <a:fld id="{B3FA22D4-DB22-488E-98D8-14F24873D8F6}" type="slidenum">
              <a:rPr lang="en-GB" smtClean="0"/>
              <a:t>171</a:t>
            </a:fld>
            <a:endParaRPr lang="en-GB"/>
          </a:p>
        </p:txBody>
      </p:sp>
    </p:spTree>
    <p:extLst>
      <p:ext uri="{BB962C8B-B14F-4D97-AF65-F5344CB8AC3E}">
        <p14:creationId xmlns:p14="http://schemas.microsoft.com/office/powerpoint/2010/main" val="226549305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44624"/>
            <a:ext cx="8229600" cy="1143000"/>
          </a:xfrm>
        </p:spPr>
        <p:txBody>
          <a:bodyPr/>
          <a:lstStyle/>
          <a:p>
            <a:r>
              <a:rPr lang="en-GB" dirty="0" smtClean="0"/>
              <a:t>Guess the Probability?</a:t>
            </a:r>
            <a:endParaRPr lang="en-GB" dirty="0"/>
          </a:p>
        </p:txBody>
      </p:sp>
      <p:sp>
        <p:nvSpPr>
          <p:cNvPr id="3" name="Content Placeholder 2"/>
          <p:cNvSpPr>
            <a:spLocks noGrp="1"/>
          </p:cNvSpPr>
          <p:nvPr>
            <p:ph idx="1"/>
          </p:nvPr>
        </p:nvSpPr>
        <p:spPr>
          <a:xfrm>
            <a:off x="1524000" y="1412776"/>
            <a:ext cx="9144000" cy="5445224"/>
          </a:xfrm>
        </p:spPr>
        <p:txBody>
          <a:bodyPr>
            <a:normAutofit/>
          </a:bodyPr>
          <a:lstStyle/>
          <a:p>
            <a:pPr marL="514350" indent="-514350">
              <a:buFont typeface="+mj-lt"/>
              <a:buAutoNum type="arabicPeriod"/>
            </a:pPr>
            <a:r>
              <a:rPr lang="en-GB" dirty="0" smtClean="0"/>
              <a:t>Drawing an ace from a single standard pack</a:t>
            </a:r>
          </a:p>
          <a:p>
            <a:pPr marL="457200" lvl="1" indent="0">
              <a:buNone/>
            </a:pPr>
            <a:r>
              <a:rPr lang="en-GB" sz="3200" dirty="0"/>
              <a:t>p=.08 (4/52) or (1/13)</a:t>
            </a:r>
          </a:p>
          <a:p>
            <a:pPr marL="514350" indent="-514350">
              <a:buFont typeface="+mj-lt"/>
              <a:buAutoNum type="arabicPeriod"/>
            </a:pPr>
            <a:endParaRPr lang="en-GB" dirty="0" smtClean="0"/>
          </a:p>
          <a:p>
            <a:pPr marL="514350" indent="-514350">
              <a:buFont typeface="+mj-lt"/>
              <a:buAutoNum type="arabicPeriod"/>
            </a:pPr>
            <a:r>
              <a:rPr lang="en-GB" dirty="0" smtClean="0"/>
              <a:t>Rolling a three with a (fair) single die?</a:t>
            </a:r>
          </a:p>
          <a:p>
            <a:pPr marL="457200" lvl="1" indent="0">
              <a:buNone/>
            </a:pPr>
            <a:r>
              <a:rPr lang="en-GB" sz="3200" dirty="0"/>
              <a:t>p=.17 (1/6)</a:t>
            </a:r>
          </a:p>
          <a:p>
            <a:pPr marL="514350" indent="-514350">
              <a:buFont typeface="+mj-lt"/>
              <a:buAutoNum type="arabicPeriod"/>
            </a:pPr>
            <a:endParaRPr lang="en-GB" dirty="0" smtClean="0"/>
          </a:p>
          <a:p>
            <a:pPr marL="514350" indent="-514350">
              <a:buFont typeface="+mj-lt"/>
              <a:buAutoNum type="arabicPeriod"/>
            </a:pPr>
            <a:r>
              <a:rPr lang="en-GB" dirty="0" smtClean="0"/>
              <a:t>Probability of tossing two heads in a row with a 50p coin?</a:t>
            </a:r>
          </a:p>
          <a:p>
            <a:pPr marL="457200" lvl="1" indent="0">
              <a:buNone/>
            </a:pPr>
            <a:r>
              <a:rPr lang="en-GB" sz="3200" dirty="0"/>
              <a:t>p=.25 (HH; HT; TT; TH = ¼  or ½ * ½)</a:t>
            </a:r>
          </a:p>
        </p:txBody>
      </p:sp>
      <p:sp>
        <p:nvSpPr>
          <p:cNvPr id="5" name="Slide Number Placeholder 4"/>
          <p:cNvSpPr>
            <a:spLocks noGrp="1"/>
          </p:cNvSpPr>
          <p:nvPr>
            <p:ph type="sldNum" sz="quarter" idx="12"/>
          </p:nvPr>
        </p:nvSpPr>
        <p:spPr/>
        <p:txBody>
          <a:bodyPr/>
          <a:lstStyle/>
          <a:p>
            <a:fld id="{B3FA22D4-DB22-488E-98D8-14F24873D8F6}" type="slidenum">
              <a:rPr lang="en-GB" smtClean="0"/>
              <a:t>172</a:t>
            </a:fld>
            <a:endParaRPr lang="en-GB"/>
          </a:p>
        </p:txBody>
      </p:sp>
    </p:spTree>
    <p:extLst>
      <p:ext uri="{BB962C8B-B14F-4D97-AF65-F5344CB8AC3E}">
        <p14:creationId xmlns:p14="http://schemas.microsoft.com/office/powerpoint/2010/main" val="34825755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Probability distributions</a:t>
            </a:r>
            <a:endParaRPr lang="en-GB" dirty="0"/>
          </a:p>
        </p:txBody>
      </p:sp>
      <p:sp>
        <p:nvSpPr>
          <p:cNvPr id="3" name="Content Placeholder 2"/>
          <p:cNvSpPr>
            <a:spLocks noGrp="1"/>
          </p:cNvSpPr>
          <p:nvPr>
            <p:ph idx="1"/>
          </p:nvPr>
        </p:nvSpPr>
        <p:spPr/>
        <p:txBody>
          <a:bodyPr/>
          <a:lstStyle/>
          <a:p>
            <a:r>
              <a:rPr lang="en-GB" dirty="0" smtClean="0"/>
              <a:t>Why probability?</a:t>
            </a:r>
          </a:p>
          <a:p>
            <a:pPr lvl="1"/>
            <a:r>
              <a:rPr lang="en-GB" dirty="0" smtClean="0"/>
              <a:t>Suppose that the Penn State Committee for the Fun of Students claims that the average number of concerts attended yearly by Penn State students is 2.</a:t>
            </a:r>
          </a:p>
          <a:p>
            <a:pPr lvl="1"/>
            <a:endParaRPr lang="en-GB" dirty="0"/>
          </a:p>
          <a:p>
            <a:pPr lvl="1"/>
            <a:r>
              <a:rPr lang="en-GB" dirty="0" smtClean="0"/>
              <a:t>suppose that we take a random sample of 50 Penn State students and determine that the average number of concerts attended by the 50 students is:</a:t>
            </a:r>
          </a:p>
          <a:p>
            <a:pPr lvl="3"/>
            <a:r>
              <a:rPr lang="en-GB" dirty="0"/>
              <a:t>1+4+3+…+</a:t>
            </a:r>
            <a:r>
              <a:rPr lang="en-GB" dirty="0" smtClean="0"/>
              <a:t>2/50= 3.2</a:t>
            </a:r>
          </a:p>
          <a:p>
            <a:pPr lvl="3"/>
            <a:endParaRPr lang="en-GB" dirty="0"/>
          </a:p>
          <a:p>
            <a:pPr lvl="1"/>
            <a:r>
              <a:rPr lang="en-GB" dirty="0" smtClean="0"/>
              <a:t>if the actual population average is 2, </a:t>
            </a:r>
            <a:r>
              <a:rPr lang="en-GB" b="1" dirty="0" smtClean="0"/>
              <a:t>how likely</a:t>
            </a:r>
            <a:r>
              <a:rPr lang="en-GB" dirty="0" smtClean="0"/>
              <a:t> is it that we'd get a sample average as large as 3.2?</a:t>
            </a:r>
            <a:endParaRPr lang="en-GB" dirty="0"/>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MathJax_Main"/>
              </a:rPr>
              <a:t>1+4+3+…+250=3.2</a:t>
            </a:r>
            <a:r>
              <a:rPr kumimoji="0" lang="en-US" altLang="en-US" sz="12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361893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probability?</a:t>
            </a:r>
            <a:endParaRPr lang="en-GB" dirty="0"/>
          </a:p>
        </p:txBody>
      </p:sp>
      <p:sp>
        <p:nvSpPr>
          <p:cNvPr id="3" name="Content Placeholder 2"/>
          <p:cNvSpPr>
            <a:spLocks noGrp="1"/>
          </p:cNvSpPr>
          <p:nvPr>
            <p:ph idx="1"/>
          </p:nvPr>
        </p:nvSpPr>
        <p:spPr/>
        <p:txBody>
          <a:bodyPr/>
          <a:lstStyle/>
          <a:p>
            <a:r>
              <a:rPr lang="en-GB" dirty="0"/>
              <a:t>What do you think? Is it likely or not likely? If the answer to the question is ultimately "not likely", then we have two possible conclusions: </a:t>
            </a:r>
          </a:p>
          <a:p>
            <a:r>
              <a:rPr lang="en-GB" b="1" dirty="0" smtClean="0">
                <a:effectLst/>
              </a:rPr>
              <a:t>Either: </a:t>
            </a:r>
            <a:r>
              <a:rPr lang="en-GB" dirty="0" smtClean="0">
                <a:effectLst/>
              </a:rPr>
              <a:t>The true population average is indeed 2.  We just happened to select a strange and unusual sample.</a:t>
            </a:r>
          </a:p>
          <a:p>
            <a:r>
              <a:rPr lang="en-GB" b="1" dirty="0" smtClean="0">
                <a:effectLst/>
              </a:rPr>
              <a:t>Or:</a:t>
            </a:r>
            <a:r>
              <a:rPr lang="en-GB" dirty="0" smtClean="0">
                <a:effectLst/>
              </a:rPr>
              <a:t> Our original claim of 2 is wrong.  Reject the claim, and conclude that the true population average is more than 2.</a:t>
            </a:r>
          </a:p>
          <a:p>
            <a:endParaRPr lang="en-GB" dirty="0"/>
          </a:p>
        </p:txBody>
      </p:sp>
    </p:spTree>
    <p:extLst>
      <p:ext uri="{BB962C8B-B14F-4D97-AF65-F5344CB8AC3E}">
        <p14:creationId xmlns:p14="http://schemas.microsoft.com/office/powerpoint/2010/main" val="232111716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probability?</a:t>
            </a:r>
            <a:endParaRPr lang="en-GB" dirty="0"/>
          </a:p>
        </p:txBody>
      </p:sp>
      <p:sp>
        <p:nvSpPr>
          <p:cNvPr id="3" name="Content Placeholder 2"/>
          <p:cNvSpPr>
            <a:spLocks noGrp="1"/>
          </p:cNvSpPr>
          <p:nvPr>
            <p:ph idx="1"/>
          </p:nvPr>
        </p:nvSpPr>
        <p:spPr/>
        <p:txBody>
          <a:bodyPr>
            <a:normAutofit lnSpcReduction="10000"/>
          </a:bodyPr>
          <a:lstStyle/>
          <a:p>
            <a:r>
              <a:rPr lang="en-GB" dirty="0" smtClean="0"/>
              <a:t>Suppose that the Penn State Parking Office claims that two-thirds (67%) of Penn State students maintain a car in State College. </a:t>
            </a:r>
          </a:p>
          <a:p>
            <a:endParaRPr lang="en-GB" dirty="0"/>
          </a:p>
          <a:p>
            <a:r>
              <a:rPr lang="en-GB" dirty="0" smtClean="0"/>
              <a:t>Then, suppose we take a random sample of 100 Penn State students and determine that the proportion of students in the sample who maintain a car in State College is: </a:t>
            </a:r>
          </a:p>
          <a:p>
            <a:pPr lvl="1"/>
            <a:r>
              <a:rPr lang="en-GB" dirty="0" smtClean="0"/>
              <a:t>69/100= 0.69</a:t>
            </a:r>
          </a:p>
          <a:p>
            <a:pPr lvl="1"/>
            <a:endParaRPr lang="en-GB" dirty="0"/>
          </a:p>
          <a:p>
            <a:r>
              <a:rPr lang="en-GB" dirty="0" smtClean="0"/>
              <a:t>that is, 69%.  Now we need to ask the question: if the actual population proportion is 0.67, </a:t>
            </a:r>
            <a:r>
              <a:rPr lang="en-GB" b="1" dirty="0" smtClean="0"/>
              <a:t>how likely</a:t>
            </a:r>
            <a:r>
              <a:rPr lang="en-GB" dirty="0" smtClean="0"/>
              <a:t> is it that we'd get a sample proportion of 0.69?</a:t>
            </a:r>
          </a:p>
          <a:p>
            <a:endParaRPr lang="en-GB" dirty="0"/>
          </a:p>
          <a:p>
            <a:endParaRPr lang="en-GB" dirty="0"/>
          </a:p>
        </p:txBody>
      </p:sp>
    </p:spTree>
    <p:extLst>
      <p:ext uri="{BB962C8B-B14F-4D97-AF65-F5344CB8AC3E}">
        <p14:creationId xmlns:p14="http://schemas.microsoft.com/office/powerpoint/2010/main" val="168629763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probability?</a:t>
            </a:r>
            <a:endParaRPr lang="en-GB" dirty="0"/>
          </a:p>
        </p:txBody>
      </p:sp>
      <p:sp>
        <p:nvSpPr>
          <p:cNvPr id="3" name="Content Placeholder 2"/>
          <p:cNvSpPr>
            <a:spLocks noGrp="1"/>
          </p:cNvSpPr>
          <p:nvPr>
            <p:ph idx="1"/>
          </p:nvPr>
        </p:nvSpPr>
        <p:spPr/>
        <p:txBody>
          <a:bodyPr/>
          <a:lstStyle/>
          <a:p>
            <a:r>
              <a:rPr lang="en-GB" dirty="0" smtClean="0"/>
              <a:t>What do you think?  Is it likely or not likely?  If the answer to the question is ultimately "likely," then we have just one possible conclusion: The Parking Office's claim is reasonable.  Do not reject their claim. </a:t>
            </a:r>
          </a:p>
          <a:p>
            <a:endParaRPr lang="en-GB" dirty="0"/>
          </a:p>
          <a:p>
            <a:r>
              <a:rPr lang="en-GB" dirty="0" smtClean="0"/>
              <a:t>in order to use a random sample to draw a conclusion about a population, we need to be able to answer the question "how likely...?", that is "what is the probability...?". </a:t>
            </a:r>
            <a:endParaRPr lang="en-GB" dirty="0"/>
          </a:p>
        </p:txBody>
      </p:sp>
    </p:spTree>
    <p:extLst>
      <p:ext uri="{BB962C8B-B14F-4D97-AF65-F5344CB8AC3E}">
        <p14:creationId xmlns:p14="http://schemas.microsoft.com/office/powerpoint/2010/main" val="38182430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probability?</a:t>
            </a:r>
            <a:endParaRPr lang="en-GB" dirty="0"/>
          </a:p>
        </p:txBody>
      </p:sp>
      <p:sp>
        <p:nvSpPr>
          <p:cNvPr id="3" name="Content Placeholder 2"/>
          <p:cNvSpPr>
            <a:spLocks noGrp="1"/>
          </p:cNvSpPr>
          <p:nvPr>
            <p:ph idx="1"/>
          </p:nvPr>
        </p:nvSpPr>
        <p:spPr/>
        <p:txBody>
          <a:bodyPr/>
          <a:lstStyle/>
          <a:p>
            <a:r>
              <a:rPr lang="en-GB" dirty="0" smtClean="0"/>
              <a:t>Any time we want to answer a research question that involves using a sample to draw a conclusion about some larger population, we need to answer the question</a:t>
            </a:r>
          </a:p>
          <a:p>
            <a:endParaRPr lang="en-GB" dirty="0" smtClean="0"/>
          </a:p>
          <a:p>
            <a:pPr lvl="1"/>
            <a:r>
              <a:rPr lang="en-GB" dirty="0" smtClean="0"/>
              <a:t>"how likely is it...?“</a:t>
            </a:r>
          </a:p>
          <a:p>
            <a:pPr lvl="1"/>
            <a:r>
              <a:rPr lang="en-GB" dirty="0" smtClean="0"/>
              <a:t>"what is the probability...?“</a:t>
            </a:r>
          </a:p>
          <a:p>
            <a:pPr lvl="1"/>
            <a:endParaRPr lang="en-GB" dirty="0"/>
          </a:p>
          <a:p>
            <a:r>
              <a:rPr lang="en-GB" dirty="0" smtClean="0"/>
              <a:t>To answer such a question, we need to understand </a:t>
            </a:r>
            <a:r>
              <a:rPr lang="en-GB" b="1" dirty="0" smtClean="0"/>
              <a:t>probability</a:t>
            </a:r>
            <a:r>
              <a:rPr lang="en-GB" dirty="0" smtClean="0"/>
              <a:t>, </a:t>
            </a:r>
            <a:r>
              <a:rPr lang="en-GB" b="1" dirty="0" smtClean="0"/>
              <a:t>probability rules</a:t>
            </a:r>
            <a:r>
              <a:rPr lang="en-GB" dirty="0" smtClean="0"/>
              <a:t>, and </a:t>
            </a:r>
            <a:r>
              <a:rPr lang="en-GB" b="1" dirty="0" smtClean="0"/>
              <a:t>probability models</a:t>
            </a:r>
            <a:r>
              <a:rPr lang="en-GB" dirty="0" smtClean="0"/>
              <a:t>.</a:t>
            </a:r>
          </a:p>
          <a:p>
            <a:r>
              <a:rPr lang="en-GB" dirty="0" smtClean="0"/>
              <a:t>These issues underlie this course</a:t>
            </a:r>
          </a:p>
        </p:txBody>
      </p:sp>
    </p:spTree>
    <p:extLst>
      <p:ext uri="{BB962C8B-B14F-4D97-AF65-F5344CB8AC3E}">
        <p14:creationId xmlns:p14="http://schemas.microsoft.com/office/powerpoint/2010/main" val="2535063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Normal Distribution</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444" y="1330325"/>
            <a:ext cx="9227256" cy="5190332"/>
          </a:xfrm>
        </p:spPr>
      </p:pic>
    </p:spTree>
    <p:extLst>
      <p:ext uri="{BB962C8B-B14F-4D97-AF65-F5344CB8AC3E}">
        <p14:creationId xmlns:p14="http://schemas.microsoft.com/office/powerpoint/2010/main" val="402709180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Normal distribution </a:t>
            </a:r>
            <a:endParaRPr lang="en-GB" dirty="0"/>
          </a:p>
        </p:txBody>
      </p:sp>
      <p:sp>
        <p:nvSpPr>
          <p:cNvPr id="3" name="Content Placeholder 2"/>
          <p:cNvSpPr>
            <a:spLocks noGrp="1"/>
          </p:cNvSpPr>
          <p:nvPr>
            <p:ph idx="1"/>
          </p:nvPr>
        </p:nvSpPr>
        <p:spPr>
          <a:xfrm>
            <a:off x="292100" y="1325564"/>
            <a:ext cx="11595100" cy="5176836"/>
          </a:xfrm>
        </p:spPr>
        <p:txBody>
          <a:bodyPr/>
          <a:lstStyle/>
          <a:p>
            <a:r>
              <a:rPr lang="en-GB" dirty="0" smtClean="0"/>
              <a:t>A normal distribution can be characterised by its mean (</a:t>
            </a:r>
            <a:r>
              <a:rPr lang="en-GB" i="1" dirty="0" smtClean="0"/>
              <a:t>μ</a:t>
            </a:r>
            <a:r>
              <a:rPr lang="en-GB" dirty="0" smtClean="0"/>
              <a:t>)and standard deviation (</a:t>
            </a:r>
            <a:r>
              <a:rPr lang="en-GB" i="1" dirty="0" smtClean="0"/>
              <a:t>σ</a:t>
            </a:r>
            <a:r>
              <a:rPr lang="en-GB" dirty="0" smtClean="0"/>
              <a:t>)</a:t>
            </a:r>
          </a:p>
          <a:p>
            <a:pPr lvl="1"/>
            <a:r>
              <a:rPr lang="en-GB" dirty="0" smtClean="0"/>
              <a:t>68% of the data are within 1 </a:t>
            </a:r>
            <a:r>
              <a:rPr lang="en-GB" i="1" dirty="0" smtClean="0"/>
              <a:t>σ </a:t>
            </a:r>
            <a:r>
              <a:rPr lang="en-GB" dirty="0" smtClean="0"/>
              <a:t>of the </a:t>
            </a:r>
            <a:r>
              <a:rPr lang="en-GB" i="1" dirty="0" smtClean="0"/>
              <a:t>μ</a:t>
            </a:r>
            <a:br>
              <a:rPr lang="en-GB" i="1" dirty="0" smtClean="0"/>
            </a:br>
            <a:r>
              <a:rPr lang="en-GB" i="1" dirty="0" smtClean="0"/>
              <a:t>.68 </a:t>
            </a:r>
            <a:r>
              <a:rPr lang="en-GB" dirty="0" smtClean="0"/>
              <a:t>probability that a data point is 1 </a:t>
            </a:r>
            <a:r>
              <a:rPr lang="en-GB" i="1" dirty="0" smtClean="0"/>
              <a:t>σ </a:t>
            </a:r>
            <a:r>
              <a:rPr lang="en-GB" dirty="0" smtClean="0"/>
              <a:t>from the </a:t>
            </a:r>
            <a:r>
              <a:rPr lang="en-GB" i="1" dirty="0" smtClean="0"/>
              <a:t>μ</a:t>
            </a:r>
          </a:p>
          <a:p>
            <a:pPr lvl="1"/>
            <a:endParaRPr lang="en-GB" i="1" dirty="0" smtClean="0"/>
          </a:p>
          <a:p>
            <a:pPr lvl="1"/>
            <a:r>
              <a:rPr lang="en-GB" dirty="0" smtClean="0"/>
              <a:t>95% </a:t>
            </a:r>
            <a:r>
              <a:rPr lang="en-GB" dirty="0"/>
              <a:t>of the data are within </a:t>
            </a:r>
            <a:r>
              <a:rPr lang="en-GB" dirty="0" smtClean="0"/>
              <a:t>2 </a:t>
            </a:r>
            <a:r>
              <a:rPr lang="en-GB" i="1" dirty="0"/>
              <a:t>σ </a:t>
            </a:r>
            <a:r>
              <a:rPr lang="en-GB" dirty="0"/>
              <a:t>of the </a:t>
            </a:r>
            <a:r>
              <a:rPr lang="en-GB" i="1" dirty="0"/>
              <a:t>μ</a:t>
            </a:r>
            <a:br>
              <a:rPr lang="en-GB" i="1" dirty="0"/>
            </a:br>
            <a:r>
              <a:rPr lang="en-GB" i="1" dirty="0" smtClean="0"/>
              <a:t>.95 </a:t>
            </a:r>
            <a:r>
              <a:rPr lang="en-GB" dirty="0"/>
              <a:t>probability that a data point is </a:t>
            </a:r>
            <a:r>
              <a:rPr lang="en-GB" dirty="0" smtClean="0"/>
              <a:t>2 </a:t>
            </a:r>
            <a:r>
              <a:rPr lang="en-GB" i="1" dirty="0"/>
              <a:t>σ </a:t>
            </a:r>
            <a:r>
              <a:rPr lang="en-GB" dirty="0"/>
              <a:t>from the </a:t>
            </a:r>
            <a:r>
              <a:rPr lang="en-GB" i="1" dirty="0" smtClean="0"/>
              <a:t>μ</a:t>
            </a:r>
          </a:p>
          <a:p>
            <a:pPr lvl="1"/>
            <a:endParaRPr lang="en-GB" i="1" dirty="0" smtClean="0"/>
          </a:p>
          <a:p>
            <a:pPr lvl="1"/>
            <a:r>
              <a:rPr lang="en-GB" dirty="0" smtClean="0"/>
              <a:t>99.7</a:t>
            </a:r>
            <a:r>
              <a:rPr lang="en-GB" dirty="0"/>
              <a:t>% of the data are within </a:t>
            </a:r>
            <a:r>
              <a:rPr lang="en-GB" dirty="0" smtClean="0"/>
              <a:t>3 </a:t>
            </a:r>
            <a:r>
              <a:rPr lang="en-GB" i="1" dirty="0"/>
              <a:t>σ </a:t>
            </a:r>
            <a:r>
              <a:rPr lang="en-GB" dirty="0"/>
              <a:t>of the </a:t>
            </a:r>
            <a:r>
              <a:rPr lang="en-GB" i="1" dirty="0"/>
              <a:t>μ</a:t>
            </a:r>
            <a:br>
              <a:rPr lang="en-GB" i="1" dirty="0"/>
            </a:br>
            <a:r>
              <a:rPr lang="en-GB" i="1" dirty="0"/>
              <a:t>.</a:t>
            </a:r>
            <a:r>
              <a:rPr lang="en-GB" i="1" dirty="0" smtClean="0"/>
              <a:t>997 </a:t>
            </a:r>
            <a:r>
              <a:rPr lang="en-GB" dirty="0"/>
              <a:t>probability that a data point is </a:t>
            </a:r>
            <a:r>
              <a:rPr lang="en-GB" dirty="0" smtClean="0"/>
              <a:t>3 </a:t>
            </a:r>
            <a:r>
              <a:rPr lang="en-GB" i="1" dirty="0"/>
              <a:t>σ </a:t>
            </a:r>
            <a:r>
              <a:rPr lang="en-GB" dirty="0"/>
              <a:t>from the </a:t>
            </a:r>
            <a:r>
              <a:rPr lang="en-GB" i="1" dirty="0"/>
              <a:t>μ</a:t>
            </a:r>
          </a:p>
          <a:p>
            <a:pPr lvl="1"/>
            <a:endParaRPr lang="en-GB" dirty="0"/>
          </a:p>
          <a:p>
            <a:pPr lvl="1"/>
            <a:endParaRPr lang="en-GB" dirty="0"/>
          </a:p>
        </p:txBody>
      </p:sp>
    </p:spTree>
    <p:extLst>
      <p:ext uri="{BB962C8B-B14F-4D97-AF65-F5344CB8AC3E}">
        <p14:creationId xmlns:p14="http://schemas.microsoft.com/office/powerpoint/2010/main" val="3506868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509712" y="1138237"/>
            <a:ext cx="9172575" cy="4581525"/>
          </a:xfrm>
          <a:prstGeom prst="rect">
            <a:avLst/>
          </a:prstGeom>
        </p:spPr>
      </p:pic>
    </p:spTree>
    <p:extLst>
      <p:ext uri="{BB962C8B-B14F-4D97-AF65-F5344CB8AC3E}">
        <p14:creationId xmlns:p14="http://schemas.microsoft.com/office/powerpoint/2010/main" val="28089133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Normal distribution </a:t>
            </a:r>
          </a:p>
        </p:txBody>
      </p:sp>
      <p:sp>
        <p:nvSpPr>
          <p:cNvPr id="3" name="Content Placeholder 2"/>
          <p:cNvSpPr>
            <a:spLocks noGrp="1"/>
          </p:cNvSpPr>
          <p:nvPr>
            <p:ph idx="1"/>
          </p:nvPr>
        </p:nvSpPr>
        <p:spPr/>
        <p:txBody>
          <a:bodyPr>
            <a:normAutofit/>
          </a:bodyPr>
          <a:lstStyle/>
          <a:p>
            <a:r>
              <a:rPr lang="en-GB" sz="7200" dirty="0"/>
              <a:t>68-95-99.7 </a:t>
            </a:r>
            <a:r>
              <a:rPr lang="en-GB" sz="7200" dirty="0" smtClean="0"/>
              <a:t>rule</a:t>
            </a:r>
          </a:p>
          <a:p>
            <a:pPr lvl="1"/>
            <a:r>
              <a:rPr lang="en-GB" sz="4800" dirty="0" smtClean="0"/>
              <a:t>68, </a:t>
            </a:r>
            <a:r>
              <a:rPr lang="en-GB" sz="5400" dirty="0"/>
              <a:t>1 </a:t>
            </a:r>
            <a:r>
              <a:rPr lang="en-GB" sz="5400" i="1" dirty="0" smtClean="0"/>
              <a:t>σ</a:t>
            </a:r>
          </a:p>
          <a:p>
            <a:pPr lvl="1"/>
            <a:r>
              <a:rPr lang="en-GB" sz="4800" dirty="0" smtClean="0"/>
              <a:t>95</a:t>
            </a:r>
            <a:r>
              <a:rPr lang="en-GB" sz="4400" dirty="0"/>
              <a:t>, </a:t>
            </a:r>
            <a:r>
              <a:rPr lang="en-GB" sz="4800" dirty="0"/>
              <a:t>2</a:t>
            </a:r>
            <a:r>
              <a:rPr lang="en-GB" sz="4800" dirty="0" smtClean="0"/>
              <a:t> </a:t>
            </a:r>
            <a:r>
              <a:rPr lang="en-GB" sz="4800" i="1" dirty="0"/>
              <a:t>σ</a:t>
            </a:r>
          </a:p>
          <a:p>
            <a:pPr lvl="1"/>
            <a:r>
              <a:rPr lang="en-GB" sz="4800" dirty="0" smtClean="0"/>
              <a:t>99.7, </a:t>
            </a:r>
            <a:r>
              <a:rPr lang="en-GB" sz="5400" dirty="0"/>
              <a:t>3</a:t>
            </a:r>
            <a:r>
              <a:rPr lang="en-GB" sz="5400" dirty="0" smtClean="0"/>
              <a:t> </a:t>
            </a:r>
            <a:r>
              <a:rPr lang="en-GB" sz="5400" i="1" dirty="0"/>
              <a:t>σ</a:t>
            </a:r>
            <a:endParaRPr lang="en-GB" sz="5400" dirty="0"/>
          </a:p>
        </p:txBody>
      </p:sp>
    </p:spTree>
    <p:extLst>
      <p:ext uri="{BB962C8B-B14F-4D97-AF65-F5344CB8AC3E}">
        <p14:creationId xmlns:p14="http://schemas.microsoft.com/office/powerpoint/2010/main" val="76582577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27100" y="185737"/>
            <a:ext cx="10515600" cy="1325563"/>
          </a:xfrm>
        </p:spPr>
        <p:txBody>
          <a:bodyPr/>
          <a:lstStyle/>
          <a:p>
            <a:r>
              <a:rPr lang="en-GB" dirty="0" smtClean="0"/>
              <a:t>Normal distribution</a:t>
            </a:r>
            <a:endParaRPr lang="en-GB" dirty="0"/>
          </a:p>
        </p:txBody>
      </p:sp>
      <p:sp>
        <p:nvSpPr>
          <p:cNvPr id="5" name="Content Placeholder 2"/>
          <p:cNvSpPr>
            <a:spLocks noGrp="1"/>
          </p:cNvSpPr>
          <p:nvPr>
            <p:ph idx="1"/>
          </p:nvPr>
        </p:nvSpPr>
        <p:spPr>
          <a:xfrm>
            <a:off x="685800" y="1511300"/>
            <a:ext cx="10668000" cy="4665663"/>
          </a:xfrm>
        </p:spPr>
        <p:txBody>
          <a:bodyPr>
            <a:normAutofit lnSpcReduction="10000"/>
          </a:bodyPr>
          <a:lstStyle/>
          <a:p>
            <a:r>
              <a:rPr lang="en-GB" dirty="0" smtClean="0"/>
              <a:t>Characteristics of a</a:t>
            </a:r>
            <a:r>
              <a:rPr lang="en-GB" i="1" dirty="0" smtClean="0"/>
              <a:t> typical</a:t>
            </a:r>
            <a:r>
              <a:rPr lang="en-GB" dirty="0" smtClean="0"/>
              <a:t> normal curve:</a:t>
            </a:r>
          </a:p>
          <a:p>
            <a:endParaRPr lang="en-GB" dirty="0" smtClean="0"/>
          </a:p>
          <a:p>
            <a:pPr lvl="1"/>
            <a:r>
              <a:rPr lang="en-GB" b="1" dirty="0" smtClean="0"/>
              <a:t>bell-shaped</a:t>
            </a:r>
            <a:r>
              <a:rPr lang="en-GB" dirty="0" smtClean="0"/>
              <a:t> with points of inflection at </a:t>
            </a:r>
            <a:r>
              <a:rPr lang="en-GB" i="1" dirty="0" smtClean="0"/>
              <a:t>μ</a:t>
            </a:r>
            <a:r>
              <a:rPr lang="en-GB" dirty="0" smtClean="0"/>
              <a:t> ± </a:t>
            </a:r>
            <a:r>
              <a:rPr lang="en-GB" i="1" dirty="0" smtClean="0"/>
              <a:t>σ</a:t>
            </a:r>
          </a:p>
          <a:p>
            <a:pPr lvl="1"/>
            <a:r>
              <a:rPr lang="en-GB" dirty="0" smtClean="0"/>
              <a:t>All normal curves are </a:t>
            </a:r>
            <a:r>
              <a:rPr lang="en-GB" b="1" dirty="0" smtClean="0"/>
              <a:t>symmetric about the mean </a:t>
            </a:r>
            <a:r>
              <a:rPr lang="en-GB" b="1" i="1" dirty="0" smtClean="0"/>
              <a:t>μ</a:t>
            </a:r>
            <a:r>
              <a:rPr lang="en-GB" dirty="0" smtClean="0"/>
              <a:t>.</a:t>
            </a:r>
          </a:p>
          <a:p>
            <a:pPr lvl="1"/>
            <a:r>
              <a:rPr lang="en-GB" dirty="0" smtClean="0"/>
              <a:t>The area under an entire normal curve is 1.</a:t>
            </a:r>
          </a:p>
          <a:p>
            <a:pPr lvl="1"/>
            <a:r>
              <a:rPr lang="en-GB" dirty="0" smtClean="0"/>
              <a:t>All normal curves are positive for all </a:t>
            </a:r>
            <a:r>
              <a:rPr lang="en-GB" i="1" dirty="0" smtClean="0"/>
              <a:t>x</a:t>
            </a:r>
            <a:r>
              <a:rPr lang="en-GB" dirty="0" smtClean="0"/>
              <a:t>. That is, </a:t>
            </a:r>
            <a:r>
              <a:rPr lang="en-GB" i="1" dirty="0" smtClean="0"/>
              <a:t>f</a:t>
            </a:r>
            <a:r>
              <a:rPr lang="en-GB" dirty="0" smtClean="0"/>
              <a:t>(</a:t>
            </a:r>
            <a:r>
              <a:rPr lang="en-GB" i="1" dirty="0" smtClean="0"/>
              <a:t>x</a:t>
            </a:r>
            <a:r>
              <a:rPr lang="en-GB" dirty="0" smtClean="0"/>
              <a:t>) &gt; 0 for all </a:t>
            </a:r>
            <a:r>
              <a:rPr lang="en-GB" i="1" dirty="0" smtClean="0"/>
              <a:t>x</a:t>
            </a:r>
            <a:r>
              <a:rPr lang="en-GB" dirty="0" smtClean="0"/>
              <a:t>.</a:t>
            </a:r>
          </a:p>
          <a:p>
            <a:pPr lvl="1"/>
            <a:r>
              <a:rPr lang="en-GB" dirty="0" smtClean="0"/>
              <a:t>The height of any normal curve is maximized at </a:t>
            </a:r>
            <a:r>
              <a:rPr lang="en-GB" i="1" dirty="0" smtClean="0"/>
              <a:t>x</a:t>
            </a:r>
            <a:r>
              <a:rPr lang="en-GB" dirty="0" smtClean="0"/>
              <a:t> = µ</a:t>
            </a:r>
          </a:p>
          <a:p>
            <a:pPr lvl="1"/>
            <a:r>
              <a:rPr lang="en-GB" dirty="0" smtClean="0"/>
              <a:t>The shape of any normal curve depends on its mean </a:t>
            </a:r>
            <a:r>
              <a:rPr lang="en-GB" i="1" dirty="0" smtClean="0"/>
              <a:t>μ</a:t>
            </a:r>
            <a:r>
              <a:rPr lang="en-GB" dirty="0" smtClean="0"/>
              <a:t> and standard deviation </a:t>
            </a:r>
            <a:r>
              <a:rPr lang="en-GB" i="1" dirty="0" smtClean="0"/>
              <a:t>σ</a:t>
            </a:r>
            <a:r>
              <a:rPr lang="en-GB" dirty="0" smtClean="0"/>
              <a:t>.</a:t>
            </a:r>
          </a:p>
          <a:p>
            <a:pPr lvl="1"/>
            <a:endParaRPr lang="en-GB" dirty="0"/>
          </a:p>
          <a:p>
            <a:pPr marL="457200" lvl="1" indent="0">
              <a:buNone/>
            </a:pPr>
            <a:r>
              <a:rPr lang="en-GB" i="1" dirty="0" smtClean="0"/>
              <a:t>μ= population mean</a:t>
            </a:r>
          </a:p>
          <a:p>
            <a:pPr marL="457200" lvl="1" indent="0">
              <a:buNone/>
            </a:pPr>
            <a:r>
              <a:rPr lang="en-GB" i="1" dirty="0" smtClean="0"/>
              <a:t>σ= (population) standard deviation</a:t>
            </a:r>
          </a:p>
          <a:p>
            <a:pPr marL="457200" lvl="1" indent="0">
              <a:buNone/>
            </a:pPr>
            <a:endParaRPr lang="en-GB" dirty="0" smtClean="0"/>
          </a:p>
        </p:txBody>
      </p:sp>
    </p:spTree>
    <p:extLst>
      <p:ext uri="{BB962C8B-B14F-4D97-AF65-F5344CB8AC3E}">
        <p14:creationId xmlns:p14="http://schemas.microsoft.com/office/powerpoint/2010/main" val="294612991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Normal distribution: </a:t>
            </a:r>
            <a:br>
              <a:rPr lang="en-GB" dirty="0" smtClean="0"/>
            </a:br>
            <a:r>
              <a:rPr lang="en-GB" sz="2800" dirty="0" smtClean="0"/>
              <a:t>the height of women (in the USA)</a:t>
            </a:r>
            <a:endParaRPr lang="en-GB" dirty="0"/>
          </a:p>
        </p:txBody>
      </p:sp>
      <p:pic>
        <p:nvPicPr>
          <p:cNvPr id="4" name="Picture Placeholder 3" descr="fig-ch06_03_01.jpg"/>
          <p:cNvPicPr>
            <a:picLocks noGrp="1" noChangeAspect="1"/>
          </p:cNvPicPr>
          <p:nvPr>
            <p:ph idx="1"/>
          </p:nvPr>
        </p:nvPicPr>
        <p:blipFill>
          <a:blip r:embed="rId2">
            <a:extLst>
              <a:ext uri="{28A0092B-C50C-407E-A947-70E740481C1C}">
                <a14:useLocalDpi xmlns:a14="http://schemas.microsoft.com/office/drawing/2010/main" val="0"/>
              </a:ext>
            </a:extLst>
          </a:blip>
          <a:srcRect l="-14095" r="-14095"/>
          <a:stretch>
            <a:fillRect/>
          </a:stretch>
        </p:blipFill>
        <p:spPr>
          <a:xfrm>
            <a:off x="965200" y="2203467"/>
            <a:ext cx="9601200" cy="4167846"/>
          </a:xfrm>
        </p:spPr>
      </p:pic>
      <p:cxnSp>
        <p:nvCxnSpPr>
          <p:cNvPr id="6" name="Straight Arrow Connector 5"/>
          <p:cNvCxnSpPr/>
          <p:nvPr/>
        </p:nvCxnSpPr>
        <p:spPr>
          <a:xfrm flipH="1">
            <a:off x="5765800" y="1690688"/>
            <a:ext cx="2120900" cy="584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7861300" y="1367522"/>
            <a:ext cx="2730500" cy="646331"/>
          </a:xfrm>
          <a:prstGeom prst="rect">
            <a:avLst/>
          </a:prstGeom>
          <a:noFill/>
        </p:spPr>
        <p:txBody>
          <a:bodyPr wrap="square" rtlCol="0">
            <a:spAutoFit/>
          </a:bodyPr>
          <a:lstStyle/>
          <a:p>
            <a:r>
              <a:rPr lang="en-GB" dirty="0" smtClean="0"/>
              <a:t>Mean (</a:t>
            </a:r>
            <a:r>
              <a:rPr lang="en-GB" i="1" dirty="0" smtClean="0"/>
              <a:t>μ</a:t>
            </a:r>
            <a:r>
              <a:rPr lang="en-GB" dirty="0" smtClean="0"/>
              <a:t>) = 65inches</a:t>
            </a:r>
          </a:p>
          <a:p>
            <a:r>
              <a:rPr lang="en-GB" dirty="0" err="1" smtClean="0"/>
              <a:t>Sd</a:t>
            </a:r>
            <a:r>
              <a:rPr lang="en-GB" dirty="0" smtClean="0"/>
              <a:t> </a:t>
            </a:r>
            <a:r>
              <a:rPr lang="en-GB" dirty="0"/>
              <a:t>(</a:t>
            </a:r>
            <a:r>
              <a:rPr lang="en-GB" i="1" dirty="0"/>
              <a:t>σ</a:t>
            </a:r>
            <a:r>
              <a:rPr lang="en-GB" dirty="0"/>
              <a:t>) </a:t>
            </a:r>
            <a:r>
              <a:rPr lang="en-GB" dirty="0" smtClean="0"/>
              <a:t>= 3.5inches </a:t>
            </a:r>
            <a:endParaRPr lang="en-GB" dirty="0"/>
          </a:p>
        </p:txBody>
      </p:sp>
    </p:spTree>
    <p:extLst>
      <p:ext uri="{BB962C8B-B14F-4D97-AF65-F5344CB8AC3E}">
        <p14:creationId xmlns:p14="http://schemas.microsoft.com/office/powerpoint/2010/main" val="147932685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554" y="145020"/>
            <a:ext cx="10515600" cy="1325563"/>
          </a:xfrm>
        </p:spPr>
        <p:txBody>
          <a:bodyPr/>
          <a:lstStyle/>
          <a:p>
            <a:r>
              <a:rPr lang="en-GB" dirty="0"/>
              <a:t>Normal distribution</a:t>
            </a:r>
            <a:br>
              <a:rPr lang="en-GB" dirty="0"/>
            </a:br>
            <a:r>
              <a:rPr lang="en-GB" sz="3200" dirty="0"/>
              <a:t>the height of women (in the USA)</a:t>
            </a:r>
            <a:endParaRPr lang="en-GB" dirty="0"/>
          </a:p>
        </p:txBody>
      </p:sp>
      <p:sp>
        <p:nvSpPr>
          <p:cNvPr id="3" name="Content Placeholder 2"/>
          <p:cNvSpPr>
            <a:spLocks noGrp="1"/>
          </p:cNvSpPr>
          <p:nvPr>
            <p:ph idx="1"/>
          </p:nvPr>
        </p:nvSpPr>
        <p:spPr/>
        <p:txBody>
          <a:bodyPr/>
          <a:lstStyle/>
          <a:p>
            <a:r>
              <a:rPr lang="en-GB" i="1" dirty="0" smtClean="0"/>
              <a:t>μ – σ = 65 – 3.5 = 61.5  </a:t>
            </a:r>
          </a:p>
          <a:p>
            <a:r>
              <a:rPr lang="en-GB" i="1" dirty="0"/>
              <a:t>μ </a:t>
            </a:r>
            <a:r>
              <a:rPr lang="en-GB" i="1" dirty="0" smtClean="0"/>
              <a:t>+ </a:t>
            </a:r>
            <a:r>
              <a:rPr lang="en-GB" i="1" dirty="0"/>
              <a:t>σ = 65 </a:t>
            </a:r>
            <a:r>
              <a:rPr lang="en-GB" i="1" dirty="0" smtClean="0"/>
              <a:t>+ </a:t>
            </a:r>
            <a:r>
              <a:rPr lang="en-GB" i="1" dirty="0"/>
              <a:t>3.5 = </a:t>
            </a:r>
            <a:r>
              <a:rPr lang="en-GB" i="1" dirty="0" smtClean="0"/>
              <a:t>68.5</a:t>
            </a:r>
          </a:p>
          <a:p>
            <a:endParaRPr lang="en-GB" i="1" dirty="0"/>
          </a:p>
          <a:p>
            <a:r>
              <a:rPr lang="en-GB" i="1" dirty="0"/>
              <a:t>μ – </a:t>
            </a:r>
            <a:r>
              <a:rPr lang="en-GB" b="1" i="1" dirty="0" smtClean="0"/>
              <a:t>2σ</a:t>
            </a:r>
            <a:r>
              <a:rPr lang="en-GB" i="1" dirty="0" smtClean="0"/>
              <a:t> </a:t>
            </a:r>
            <a:r>
              <a:rPr lang="en-GB" i="1" dirty="0"/>
              <a:t>= 65 </a:t>
            </a:r>
            <a:r>
              <a:rPr lang="en-GB" i="1" dirty="0" smtClean="0"/>
              <a:t>– 7= 58</a:t>
            </a:r>
            <a:endParaRPr lang="en-GB" i="1" dirty="0"/>
          </a:p>
          <a:p>
            <a:r>
              <a:rPr lang="en-GB" i="1" dirty="0"/>
              <a:t>μ + </a:t>
            </a:r>
            <a:r>
              <a:rPr lang="en-GB" b="1" i="1" dirty="0"/>
              <a:t>2σ</a:t>
            </a:r>
            <a:r>
              <a:rPr lang="en-GB" i="1" dirty="0" smtClean="0"/>
              <a:t> </a:t>
            </a:r>
            <a:r>
              <a:rPr lang="en-GB" i="1" dirty="0"/>
              <a:t>= </a:t>
            </a:r>
            <a:r>
              <a:rPr lang="en-GB" i="1" dirty="0" smtClean="0"/>
              <a:t>65 + 7 </a:t>
            </a:r>
            <a:r>
              <a:rPr lang="en-GB" i="1" dirty="0"/>
              <a:t>= </a:t>
            </a:r>
            <a:r>
              <a:rPr lang="en-GB" i="1" dirty="0" smtClean="0"/>
              <a:t>72</a:t>
            </a:r>
            <a:endParaRPr lang="en-GB" dirty="0"/>
          </a:p>
          <a:p>
            <a:endParaRPr lang="en-GB" dirty="0" smtClean="0"/>
          </a:p>
          <a:p>
            <a:r>
              <a:rPr lang="en-GB" i="1" dirty="0"/>
              <a:t>μ – </a:t>
            </a:r>
            <a:r>
              <a:rPr lang="en-GB" b="1" i="1" dirty="0" smtClean="0"/>
              <a:t>3σ</a:t>
            </a:r>
            <a:r>
              <a:rPr lang="en-GB" i="1" dirty="0" smtClean="0"/>
              <a:t> </a:t>
            </a:r>
            <a:r>
              <a:rPr lang="en-GB" i="1" dirty="0"/>
              <a:t>= 65 </a:t>
            </a:r>
            <a:r>
              <a:rPr lang="en-GB" i="1" dirty="0" smtClean="0"/>
              <a:t>– 10.5= 75.5  </a:t>
            </a:r>
            <a:endParaRPr lang="en-GB" i="1" dirty="0"/>
          </a:p>
          <a:p>
            <a:r>
              <a:rPr lang="en-GB" i="1" dirty="0"/>
              <a:t>μ + </a:t>
            </a:r>
            <a:r>
              <a:rPr lang="en-GB" b="1" i="1" dirty="0" smtClean="0"/>
              <a:t>3σ</a:t>
            </a:r>
            <a:r>
              <a:rPr lang="en-GB" i="1" dirty="0" smtClean="0"/>
              <a:t> </a:t>
            </a:r>
            <a:r>
              <a:rPr lang="en-GB" i="1" dirty="0"/>
              <a:t>= 65 </a:t>
            </a:r>
            <a:r>
              <a:rPr lang="en-GB" i="1" dirty="0" smtClean="0"/>
              <a:t>+ 10.5 </a:t>
            </a:r>
            <a:r>
              <a:rPr lang="en-GB" i="1" dirty="0"/>
              <a:t>= </a:t>
            </a:r>
            <a:r>
              <a:rPr lang="en-GB" i="1" dirty="0" smtClean="0"/>
              <a:t>54.5</a:t>
            </a:r>
            <a:endParaRPr lang="en-GB" dirty="0"/>
          </a:p>
          <a:p>
            <a:endParaRPr lang="en-GB" dirty="0"/>
          </a:p>
        </p:txBody>
      </p:sp>
      <p:graphicFrame>
        <p:nvGraphicFramePr>
          <p:cNvPr id="4" name="Object 2"/>
          <p:cNvGraphicFramePr>
            <a:graphicFrameLocks noChangeAspect="1"/>
          </p:cNvGraphicFramePr>
          <p:nvPr>
            <p:extLst/>
          </p:nvPr>
        </p:nvGraphicFramePr>
        <p:xfrm>
          <a:off x="5001352" y="1833048"/>
          <a:ext cx="7050604" cy="4336492"/>
        </p:xfrm>
        <a:graphic>
          <a:graphicData uri="http://schemas.openxmlformats.org/presentationml/2006/ole">
            <mc:AlternateContent xmlns:mc="http://schemas.openxmlformats.org/markup-compatibility/2006">
              <mc:Choice xmlns:v="urn:schemas-microsoft-com:vml" Requires="v">
                <p:oleObj spid="_x0000_s1034" name="Bitmap Image" r:id="rId3" imgW="9304826" imgH="5723116" progId="PBrush">
                  <p:embed/>
                </p:oleObj>
              </mc:Choice>
              <mc:Fallback>
                <p:oleObj name="Bitmap Image" r:id="rId3" imgW="9304826" imgH="5723116"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352" y="1833048"/>
                        <a:ext cx="7050604" cy="4336492"/>
                      </a:xfrm>
                      <a:prstGeom prst="rect">
                        <a:avLst/>
                      </a:prstGeom>
                      <a:noFill/>
                      <a:ln>
                        <a:noFill/>
                      </a:ln>
                      <a:effectLst/>
                      <a:extLst/>
                    </p:spPr>
                  </p:pic>
                </p:oleObj>
              </mc:Fallback>
            </mc:AlternateContent>
          </a:graphicData>
        </a:graphic>
      </p:graphicFrame>
      <p:cxnSp>
        <p:nvCxnSpPr>
          <p:cNvPr id="5" name="Straight Arrow Connector 4"/>
          <p:cNvCxnSpPr/>
          <p:nvPr/>
        </p:nvCxnSpPr>
        <p:spPr>
          <a:xfrm flipH="1">
            <a:off x="8526654" y="1466057"/>
            <a:ext cx="329022" cy="8707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8526654" y="816014"/>
            <a:ext cx="2730500" cy="646331"/>
          </a:xfrm>
          <a:prstGeom prst="rect">
            <a:avLst/>
          </a:prstGeom>
          <a:noFill/>
        </p:spPr>
        <p:txBody>
          <a:bodyPr wrap="square" rtlCol="0">
            <a:spAutoFit/>
          </a:bodyPr>
          <a:lstStyle/>
          <a:p>
            <a:r>
              <a:rPr lang="en-GB" dirty="0" smtClean="0"/>
              <a:t>Mean (</a:t>
            </a:r>
            <a:r>
              <a:rPr lang="en-GB" i="1" dirty="0" smtClean="0"/>
              <a:t>μ</a:t>
            </a:r>
            <a:r>
              <a:rPr lang="en-GB" dirty="0" smtClean="0"/>
              <a:t>) = 65inches</a:t>
            </a:r>
          </a:p>
          <a:p>
            <a:r>
              <a:rPr lang="en-GB" dirty="0" err="1" smtClean="0"/>
              <a:t>Sd</a:t>
            </a:r>
            <a:r>
              <a:rPr lang="en-GB" dirty="0" smtClean="0"/>
              <a:t> </a:t>
            </a:r>
            <a:r>
              <a:rPr lang="en-GB" dirty="0"/>
              <a:t>(</a:t>
            </a:r>
            <a:r>
              <a:rPr lang="en-GB" i="1" dirty="0"/>
              <a:t>σ</a:t>
            </a:r>
            <a:r>
              <a:rPr lang="en-GB" dirty="0"/>
              <a:t>) </a:t>
            </a:r>
            <a:r>
              <a:rPr lang="en-GB" dirty="0" smtClean="0"/>
              <a:t>= 3.5inches </a:t>
            </a:r>
            <a:endParaRPr lang="en-GB" dirty="0"/>
          </a:p>
        </p:txBody>
      </p:sp>
    </p:spTree>
    <p:extLst>
      <p:ext uri="{BB962C8B-B14F-4D97-AF65-F5344CB8AC3E}">
        <p14:creationId xmlns:p14="http://schemas.microsoft.com/office/powerpoint/2010/main" val="154691979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the normal distribution?</a:t>
            </a:r>
            <a:endParaRPr lang="en-GB" dirty="0"/>
          </a:p>
        </p:txBody>
      </p:sp>
      <p:sp>
        <p:nvSpPr>
          <p:cNvPr id="3" name="Content Placeholder 2"/>
          <p:cNvSpPr>
            <a:spLocks noGrp="1"/>
          </p:cNvSpPr>
          <p:nvPr>
            <p:ph idx="1"/>
          </p:nvPr>
        </p:nvSpPr>
        <p:spPr/>
        <p:txBody>
          <a:bodyPr/>
          <a:lstStyle/>
          <a:p>
            <a:r>
              <a:rPr lang="en-GB" dirty="0" smtClean="0"/>
              <a:t>There are many distributions</a:t>
            </a:r>
          </a:p>
          <a:p>
            <a:endParaRPr lang="en-GB" dirty="0" smtClean="0"/>
          </a:p>
          <a:p>
            <a:r>
              <a:rPr lang="en-GB" dirty="0" smtClean="0"/>
              <a:t>The normal is the most important</a:t>
            </a:r>
          </a:p>
          <a:p>
            <a:pPr lvl="1"/>
            <a:r>
              <a:rPr lang="en-GB" dirty="0" smtClean="0"/>
              <a:t>Many variables are normally distributed</a:t>
            </a:r>
          </a:p>
          <a:p>
            <a:pPr lvl="2"/>
            <a:r>
              <a:rPr lang="en-GB" dirty="0" smtClean="0"/>
              <a:t>Height</a:t>
            </a:r>
          </a:p>
          <a:p>
            <a:pPr lvl="2"/>
            <a:r>
              <a:rPr lang="en-GB" dirty="0" smtClean="0"/>
              <a:t>IQ</a:t>
            </a:r>
          </a:p>
          <a:p>
            <a:pPr lvl="2"/>
            <a:r>
              <a:rPr lang="en-GB" dirty="0" smtClean="0"/>
              <a:t>Foot size</a:t>
            </a:r>
          </a:p>
          <a:p>
            <a:pPr lvl="2"/>
            <a:endParaRPr lang="en-GB" dirty="0" smtClean="0"/>
          </a:p>
          <a:p>
            <a:pPr lvl="1"/>
            <a:r>
              <a:rPr lang="en-GB" dirty="0" smtClean="0"/>
              <a:t>The main reason is that methods of analysis use the normal distribution even when the data are not a bell curve (normal distribution)</a:t>
            </a:r>
          </a:p>
          <a:p>
            <a:pPr lvl="2"/>
            <a:r>
              <a:rPr lang="en-GB" dirty="0" smtClean="0"/>
              <a:t>The reason for this is central limit theorem </a:t>
            </a:r>
          </a:p>
        </p:txBody>
      </p:sp>
    </p:spTree>
    <p:extLst>
      <p:ext uri="{BB962C8B-B14F-4D97-AF65-F5344CB8AC3E}">
        <p14:creationId xmlns:p14="http://schemas.microsoft.com/office/powerpoint/2010/main" val="85941475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p:txBody>
          <a:bodyPr/>
          <a:lstStyle/>
          <a:p>
            <a:r>
              <a:rPr lang="en-GB" dirty="0" smtClean="0"/>
              <a:t>Lets take a look at the distribution of variables in SPSS</a:t>
            </a:r>
          </a:p>
          <a:p>
            <a:pPr lvl="1"/>
            <a:endParaRPr lang="en-GB" dirty="0"/>
          </a:p>
          <a:p>
            <a:pPr lvl="2"/>
            <a:r>
              <a:rPr lang="en-GB" dirty="0" smtClean="0"/>
              <a:t>Graphing the distribution using histograms</a:t>
            </a:r>
          </a:p>
          <a:p>
            <a:pPr lvl="2"/>
            <a:r>
              <a:rPr lang="en-GB" dirty="0" smtClean="0"/>
              <a:t>SPSS gives us the standard deviation and the mean</a:t>
            </a:r>
            <a:endParaRPr lang="en-GB" dirty="0"/>
          </a:p>
        </p:txBody>
      </p:sp>
    </p:spTree>
    <p:extLst>
      <p:ext uri="{BB962C8B-B14F-4D97-AF65-F5344CB8AC3E}">
        <p14:creationId xmlns:p14="http://schemas.microsoft.com/office/powerpoint/2010/main" val="299008417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Calculating means and standard deviations</a:t>
            </a:r>
            <a:endParaRPr lang="en-GB" dirty="0"/>
          </a:p>
        </p:txBody>
      </p:sp>
      <p:sp>
        <p:nvSpPr>
          <p:cNvPr id="3" name="Content Placeholder 2"/>
          <p:cNvSpPr>
            <a:spLocks noGrp="1"/>
          </p:cNvSpPr>
          <p:nvPr>
            <p:ph idx="1"/>
          </p:nvPr>
        </p:nvSpPr>
        <p:spPr/>
        <p:txBody>
          <a:bodyPr/>
          <a:lstStyle/>
          <a:p>
            <a:r>
              <a:rPr lang="en-GB" dirty="0" smtClean="0"/>
              <a:t>Lets have a closer look at this.</a:t>
            </a:r>
            <a:endParaRPr lang="en-GB" dirty="0"/>
          </a:p>
        </p:txBody>
      </p:sp>
    </p:spTree>
    <p:extLst>
      <p:ext uri="{BB962C8B-B14F-4D97-AF65-F5344CB8AC3E}">
        <p14:creationId xmlns:p14="http://schemas.microsoft.com/office/powerpoint/2010/main" val="146810347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take our data set on distributions</a:t>
            </a:r>
            <a:endParaRPr lang="en-GB"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3403652" y="1666876"/>
            <a:ext cx="5970270" cy="4777105"/>
          </a:xfrm>
          <a:prstGeom prst="rect">
            <a:avLst/>
          </a:prstGeom>
          <a:noFill/>
          <a:ln>
            <a:noFill/>
          </a:ln>
        </p:spPr>
      </p:pic>
      <p:sp>
        <p:nvSpPr>
          <p:cNvPr id="4" name="Rectangle 3"/>
          <p:cNvSpPr/>
          <p:nvPr/>
        </p:nvSpPr>
        <p:spPr>
          <a:xfrm>
            <a:off x="7912100" y="1693864"/>
            <a:ext cx="927100" cy="620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smtClean="0"/>
              <a:t>x</a:t>
            </a:r>
            <a:r>
              <a:rPr lang="en-GB" dirty="0" smtClean="0"/>
              <a:t>=3.08</a:t>
            </a:r>
          </a:p>
          <a:p>
            <a:pPr algn="ctr"/>
            <a:r>
              <a:rPr lang="en-GB" dirty="0"/>
              <a:t>n</a:t>
            </a:r>
            <a:r>
              <a:rPr lang="en-GB" dirty="0" smtClean="0"/>
              <a:t>=108</a:t>
            </a:r>
            <a:endParaRPr lang="en-GB" dirty="0"/>
          </a:p>
        </p:txBody>
      </p:sp>
    </p:spTree>
    <p:extLst>
      <p:ext uri="{BB962C8B-B14F-4D97-AF65-F5344CB8AC3E}">
        <p14:creationId xmlns:p14="http://schemas.microsoft.com/office/powerpoint/2010/main" val="299750902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1625"/>
            <a:ext cx="10515600" cy="1325563"/>
          </a:xfrm>
        </p:spPr>
        <p:txBody>
          <a:bodyPr/>
          <a:lstStyle/>
          <a:p>
            <a:r>
              <a:rPr lang="en-GB" dirty="0" smtClean="0"/>
              <a:t>Sample standard deviation =s </a:t>
            </a:r>
            <a:br>
              <a:rPr lang="en-GB" dirty="0" smtClean="0"/>
            </a:br>
            <a:r>
              <a:rPr lang="en-GB" dirty="0" smtClean="0"/>
              <a:t>(population SD= </a:t>
            </a:r>
            <a:r>
              <a:rPr lang="en-GB" b="1" i="1" dirty="0" smtClean="0"/>
              <a:t>σ</a:t>
            </a:r>
            <a:r>
              <a:rPr lang="en-GB" dirty="0" smtClean="0"/>
              <a:t>)</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6816" y="1807777"/>
            <a:ext cx="5801784" cy="4351338"/>
          </a:xfrm>
        </p:spPr>
      </p:pic>
      <mc:AlternateContent xmlns:mc="http://schemas.openxmlformats.org/markup-compatibility/2006" xmlns:a14="http://schemas.microsoft.com/office/drawing/2010/main">
        <mc:Choice Requires="a14">
          <p:sp>
            <p:nvSpPr>
              <p:cNvPr id="3" name="TextBox 2"/>
              <p:cNvSpPr txBox="1"/>
              <p:nvPr/>
            </p:nvSpPr>
            <p:spPr>
              <a:xfrm>
                <a:off x="317500" y="2706173"/>
                <a:ext cx="4813300" cy="2554545"/>
              </a:xfrm>
              <a:prstGeom prst="rect">
                <a:avLst/>
              </a:prstGeom>
              <a:noFill/>
            </p:spPr>
            <p:txBody>
              <a:bodyPr wrap="square" rtlCol="0">
                <a:spAutoFit/>
              </a:bodyPr>
              <a:lstStyle/>
              <a:p>
                <a:r>
                  <a:rPr lang="en-GB" sz="3200" dirty="0" smtClean="0"/>
                  <a:t>X= value of x</a:t>
                </a:r>
              </a:p>
              <a:p>
                <a14:m>
                  <m:oMath xmlns:m="http://schemas.openxmlformats.org/officeDocument/2006/math">
                    <m:acc>
                      <m:accPr>
                        <m:chr m:val="̅"/>
                        <m:ctrlPr>
                          <a:rPr lang="en-GB" sz="3200" i="1" smtClean="0">
                            <a:latin typeface="Cambria Math" panose="02040503050406030204" pitchFamily="18" charset="0"/>
                          </a:rPr>
                        </m:ctrlPr>
                      </m:accPr>
                      <m:e>
                        <m:r>
                          <a:rPr lang="en-GB" sz="3200" b="0" i="1" smtClean="0">
                            <a:latin typeface="Cambria Math" panose="02040503050406030204" pitchFamily="18" charset="0"/>
                          </a:rPr>
                          <m:t>𝑥</m:t>
                        </m:r>
                      </m:e>
                    </m:acc>
                  </m:oMath>
                </a14:m>
                <a:r>
                  <a:rPr lang="en-GB" sz="3200" dirty="0" smtClean="0"/>
                  <a:t>= mean of x</a:t>
                </a:r>
              </a:p>
              <a:p>
                <a:r>
                  <a:rPr lang="en-GB" sz="3200" dirty="0"/>
                  <a:t>n</a:t>
                </a:r>
                <a:r>
                  <a:rPr lang="en-GB" sz="3200" dirty="0" smtClean="0"/>
                  <a:t>= sample size</a:t>
                </a:r>
              </a:p>
              <a:p>
                <a14:m>
                  <m:oMath xmlns:m="http://schemas.openxmlformats.org/officeDocument/2006/math">
                    <m:nary>
                      <m:naryPr>
                        <m:chr m:val="∑"/>
                        <m:subHide m:val="on"/>
                        <m:supHide m:val="on"/>
                        <m:ctrlPr>
                          <a:rPr lang="en-GB" sz="3200" i="1" smtClean="0">
                            <a:latin typeface="Cambria Math" panose="02040503050406030204" pitchFamily="18" charset="0"/>
                          </a:rPr>
                        </m:ctrlPr>
                      </m:naryPr>
                      <m:sub/>
                      <m:sup/>
                      <m:e>
                        <m:r>
                          <a:rPr lang="en-GB" sz="3200" b="0" i="1" smtClean="0">
                            <a:latin typeface="Cambria Math" panose="02040503050406030204" pitchFamily="18" charset="0"/>
                          </a:rPr>
                          <m:t>=</m:t>
                        </m:r>
                      </m:e>
                    </m:nary>
                  </m:oMath>
                </a14:m>
                <a:r>
                  <a:rPr lang="en-GB" sz="3200" dirty="0" smtClean="0"/>
                  <a:t>just add it all up (sum)</a:t>
                </a:r>
              </a:p>
              <a:p>
                <a:endParaRPr lang="en-GB"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317500" y="2706173"/>
                <a:ext cx="4813300" cy="2554545"/>
              </a:xfrm>
              <a:prstGeom prst="rect">
                <a:avLst/>
              </a:prstGeom>
              <a:blipFill rotWithShape="0">
                <a:blip r:embed="rId3"/>
                <a:stretch>
                  <a:fillRect l="-3165" t="-3103"/>
                </a:stretch>
              </a:blipFill>
            </p:spPr>
            <p:txBody>
              <a:bodyPr/>
              <a:lstStyle/>
              <a:p>
                <a:r>
                  <a:rPr lang="en-GB">
                    <a:noFill/>
                  </a:rPr>
                  <a:t> </a:t>
                </a:r>
              </a:p>
            </p:txBody>
          </p:sp>
        </mc:Fallback>
      </mc:AlternateContent>
    </p:spTree>
    <p:extLst>
      <p:ext uri="{BB962C8B-B14F-4D97-AF65-F5344CB8AC3E}">
        <p14:creationId xmlns:p14="http://schemas.microsoft.com/office/powerpoint/2010/main" val="98191998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Standard deviation</a:t>
            </a:r>
            <a:endParaRPr lang="en-GB" dirty="0"/>
          </a:p>
        </p:txBody>
      </p:sp>
      <p:sp>
        <p:nvSpPr>
          <p:cNvPr id="3" name="Content Placeholder 2"/>
          <p:cNvSpPr>
            <a:spLocks noGrp="1"/>
          </p:cNvSpPr>
          <p:nvPr>
            <p:ph idx="1"/>
          </p:nvPr>
        </p:nvSpPr>
        <p:spPr/>
        <p:txBody>
          <a:bodyPr>
            <a:normAutofit lnSpcReduction="10000"/>
          </a:bodyPr>
          <a:lstStyle/>
          <a:p>
            <a:r>
              <a:rPr lang="en-GB" dirty="0" smtClean="0"/>
              <a:t>Measure of how spread out a distribution is</a:t>
            </a:r>
          </a:p>
          <a:p>
            <a:endParaRPr lang="en-GB" dirty="0"/>
          </a:p>
          <a:p>
            <a:endParaRPr lang="en-GB" dirty="0" smtClean="0"/>
          </a:p>
          <a:p>
            <a:r>
              <a:rPr lang="en-GB" dirty="0" smtClean="0"/>
              <a:t>The formula is the average square root of the variance</a:t>
            </a:r>
          </a:p>
          <a:p>
            <a:endParaRPr lang="en-GB" dirty="0"/>
          </a:p>
          <a:p>
            <a:r>
              <a:rPr lang="en-GB" dirty="0" smtClean="0"/>
              <a:t>We’ll look at this more closely in a web exercise soon:</a:t>
            </a:r>
          </a:p>
          <a:p>
            <a:pPr lvl="1"/>
            <a:r>
              <a:rPr lang="en-GB" dirty="0">
                <a:hlinkClick r:id="rId2"/>
              </a:rPr>
              <a:t>http://</a:t>
            </a:r>
            <a:r>
              <a:rPr lang="en-GB" dirty="0" smtClean="0">
                <a:hlinkClick r:id="rId2"/>
              </a:rPr>
              <a:t>www.mathsisfun.com/data/standard-deviation.html</a:t>
            </a:r>
            <a:endParaRPr lang="en-GB" dirty="0" smtClean="0"/>
          </a:p>
          <a:p>
            <a:pPr lvl="1"/>
            <a:endParaRPr lang="en-GB" dirty="0"/>
          </a:p>
          <a:p>
            <a:r>
              <a:rPr lang="en-GB" dirty="0" smtClean="0"/>
              <a:t>Variance:</a:t>
            </a:r>
          </a:p>
          <a:p>
            <a:pPr lvl="1"/>
            <a:r>
              <a:rPr lang="en-GB" dirty="0"/>
              <a:t>The average of the </a:t>
            </a:r>
            <a:r>
              <a:rPr lang="en-GB" b="1" dirty="0"/>
              <a:t>squared</a:t>
            </a:r>
            <a:r>
              <a:rPr lang="en-GB" dirty="0"/>
              <a:t> differences from the Mean.</a:t>
            </a:r>
            <a:endParaRPr lang="en-GB" dirty="0" smtClean="0"/>
          </a:p>
        </p:txBody>
      </p:sp>
    </p:spTree>
    <p:extLst>
      <p:ext uri="{BB962C8B-B14F-4D97-AF65-F5344CB8AC3E}">
        <p14:creationId xmlns:p14="http://schemas.microsoft.com/office/powerpoint/2010/main" val="30768443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20700"/>
            <a:ext cx="11908648" cy="5732907"/>
          </a:xfrm>
          <a:prstGeom prst="rect">
            <a:avLst/>
          </a:prstGeom>
        </p:spPr>
      </p:pic>
      <p:cxnSp>
        <p:nvCxnSpPr>
          <p:cNvPr id="6" name="Straight Arrow Connector 5"/>
          <p:cNvCxnSpPr/>
          <p:nvPr/>
        </p:nvCxnSpPr>
        <p:spPr>
          <a:xfrm flipH="1">
            <a:off x="4508500" y="952500"/>
            <a:ext cx="901700" cy="635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88000" y="520700"/>
            <a:ext cx="2984500" cy="461665"/>
          </a:xfrm>
          <a:prstGeom prst="rect">
            <a:avLst/>
          </a:prstGeom>
          <a:noFill/>
        </p:spPr>
        <p:txBody>
          <a:bodyPr wrap="square" rtlCol="0">
            <a:spAutoFit/>
          </a:bodyPr>
          <a:lstStyle/>
          <a:p>
            <a:r>
              <a:rPr lang="en-GB" sz="2400" dirty="0" smtClean="0"/>
              <a:t>Specify Global Macros</a:t>
            </a:r>
            <a:endParaRPr lang="en-GB" sz="2400" dirty="0"/>
          </a:p>
        </p:txBody>
      </p:sp>
    </p:spTree>
    <p:extLst>
      <p:ext uri="{BB962C8B-B14F-4D97-AF65-F5344CB8AC3E}">
        <p14:creationId xmlns:p14="http://schemas.microsoft.com/office/powerpoint/2010/main" val="38282498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take our distribution</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390952" y="1608858"/>
            <a:ext cx="5970270" cy="4777105"/>
          </a:xfrm>
          <a:prstGeom prst="rect">
            <a:avLst/>
          </a:prstGeom>
          <a:noFill/>
          <a:ln>
            <a:noFill/>
          </a:ln>
        </p:spPr>
      </p:pic>
      <p:sp>
        <p:nvSpPr>
          <p:cNvPr id="5" name="Rectangle 4"/>
          <p:cNvSpPr/>
          <p:nvPr/>
        </p:nvSpPr>
        <p:spPr>
          <a:xfrm>
            <a:off x="7912100" y="1693864"/>
            <a:ext cx="927100" cy="620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smtClean="0"/>
              <a:t>x</a:t>
            </a:r>
            <a:r>
              <a:rPr lang="en-GB" dirty="0" smtClean="0"/>
              <a:t>=3.08</a:t>
            </a:r>
          </a:p>
          <a:p>
            <a:pPr algn="ctr"/>
            <a:r>
              <a:rPr lang="en-GB" dirty="0"/>
              <a:t>n</a:t>
            </a:r>
            <a:r>
              <a:rPr lang="en-GB" dirty="0" smtClean="0"/>
              <a:t>=108</a:t>
            </a:r>
            <a:endParaRPr lang="en-GB" dirty="0"/>
          </a:p>
        </p:txBody>
      </p:sp>
    </p:spTree>
    <p:extLst>
      <p:ext uri="{BB962C8B-B14F-4D97-AF65-F5344CB8AC3E}">
        <p14:creationId xmlns:p14="http://schemas.microsoft.com/office/powerpoint/2010/main" val="117453103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take a sample from our distribution		</a:t>
            </a:r>
            <a:endParaRPr lang="en-GB" dirty="0"/>
          </a:p>
        </p:txBody>
      </p:sp>
      <p:sp>
        <p:nvSpPr>
          <p:cNvPr id="3" name="Content Placeholder 2"/>
          <p:cNvSpPr>
            <a:spLocks noGrp="1"/>
          </p:cNvSpPr>
          <p:nvPr>
            <p:ph idx="1"/>
          </p:nvPr>
        </p:nvSpPr>
        <p:spPr/>
        <p:txBody>
          <a:bodyPr/>
          <a:lstStyle/>
          <a:p>
            <a:r>
              <a:rPr lang="en-GB" dirty="0" smtClean="0"/>
              <a:t>N=108 </a:t>
            </a:r>
          </a:p>
          <a:p>
            <a:r>
              <a:rPr lang="en-GB" dirty="0" smtClean="0"/>
              <a:t>n=10</a:t>
            </a:r>
          </a:p>
          <a:p>
            <a:endParaRPr lang="en-GB" dirty="0"/>
          </a:p>
          <a:p>
            <a:endParaRPr lang="en-GB" dirty="0"/>
          </a:p>
        </p:txBody>
      </p:sp>
      <p:graphicFrame>
        <p:nvGraphicFramePr>
          <p:cNvPr id="4" name="Table 3"/>
          <p:cNvGraphicFramePr>
            <a:graphicFrameLocks noGrp="1"/>
          </p:cNvGraphicFramePr>
          <p:nvPr>
            <p:extLst/>
          </p:nvPr>
        </p:nvGraphicFramePr>
        <p:xfrm>
          <a:off x="2542746" y="1825625"/>
          <a:ext cx="8128000" cy="445008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GB" dirty="0" smtClean="0"/>
                        <a:t>case</a:t>
                      </a:r>
                      <a:endParaRPr lang="en-GB" dirty="0"/>
                    </a:p>
                  </a:txBody>
                  <a:tcPr/>
                </a:tc>
                <a:tc>
                  <a:txBody>
                    <a:bodyPr/>
                    <a:lstStyle/>
                    <a:p>
                      <a:r>
                        <a:rPr lang="en-GB" dirty="0" smtClean="0"/>
                        <a:t>Value</a:t>
                      </a:r>
                      <a:endParaRPr lang="en-GB" dirty="0"/>
                    </a:p>
                  </a:txBody>
                  <a:tcPr/>
                </a:tc>
              </a:tr>
              <a:tr h="370840">
                <a:tc>
                  <a:txBody>
                    <a:bodyPr/>
                    <a:lstStyle/>
                    <a:p>
                      <a:r>
                        <a:rPr lang="en-GB" dirty="0" smtClean="0"/>
                        <a:t>1</a:t>
                      </a:r>
                      <a:endParaRPr lang="en-GB" dirty="0"/>
                    </a:p>
                  </a:txBody>
                  <a:tcPr/>
                </a:tc>
                <a:tc>
                  <a:txBody>
                    <a:bodyPr/>
                    <a:lstStyle/>
                    <a:p>
                      <a:r>
                        <a:rPr lang="en-GB" dirty="0" smtClean="0"/>
                        <a:t>1</a:t>
                      </a:r>
                      <a:endParaRPr lang="en-GB" dirty="0"/>
                    </a:p>
                  </a:txBody>
                  <a:tcPr/>
                </a:tc>
              </a:tr>
              <a:tr h="370840">
                <a:tc>
                  <a:txBody>
                    <a:bodyPr/>
                    <a:lstStyle/>
                    <a:p>
                      <a:r>
                        <a:rPr lang="en-GB" dirty="0" smtClean="0"/>
                        <a:t>2</a:t>
                      </a:r>
                      <a:endParaRPr lang="en-GB" dirty="0"/>
                    </a:p>
                  </a:txBody>
                  <a:tcPr/>
                </a:tc>
                <a:tc>
                  <a:txBody>
                    <a:bodyPr/>
                    <a:lstStyle/>
                    <a:p>
                      <a:r>
                        <a:rPr lang="en-GB" dirty="0" smtClean="0"/>
                        <a:t>1</a:t>
                      </a:r>
                      <a:endParaRPr lang="en-GB" dirty="0"/>
                    </a:p>
                  </a:txBody>
                  <a:tcPr/>
                </a:tc>
              </a:tr>
              <a:tr h="370840">
                <a:tc>
                  <a:txBody>
                    <a:bodyPr/>
                    <a:lstStyle/>
                    <a:p>
                      <a:r>
                        <a:rPr lang="en-GB" dirty="0" smtClean="0"/>
                        <a:t>3</a:t>
                      </a:r>
                      <a:endParaRPr lang="en-GB" dirty="0"/>
                    </a:p>
                  </a:txBody>
                  <a:tcPr/>
                </a:tc>
                <a:tc>
                  <a:txBody>
                    <a:bodyPr/>
                    <a:lstStyle/>
                    <a:p>
                      <a:r>
                        <a:rPr lang="en-GB" dirty="0" smtClean="0"/>
                        <a:t>1</a:t>
                      </a:r>
                      <a:endParaRPr lang="en-GB" dirty="0"/>
                    </a:p>
                  </a:txBody>
                  <a:tcPr/>
                </a:tc>
              </a:tr>
              <a:tr h="370840">
                <a:tc>
                  <a:txBody>
                    <a:bodyPr/>
                    <a:lstStyle/>
                    <a:p>
                      <a:r>
                        <a:rPr lang="en-GB" dirty="0" smtClean="0"/>
                        <a:t>4</a:t>
                      </a:r>
                      <a:endParaRPr lang="en-GB" dirty="0"/>
                    </a:p>
                  </a:txBody>
                  <a:tcPr/>
                </a:tc>
                <a:tc>
                  <a:txBody>
                    <a:bodyPr/>
                    <a:lstStyle/>
                    <a:p>
                      <a:r>
                        <a:rPr lang="en-GB" dirty="0" smtClean="0"/>
                        <a:t>2</a:t>
                      </a:r>
                      <a:endParaRPr lang="en-GB" dirty="0"/>
                    </a:p>
                  </a:txBody>
                  <a:tcPr/>
                </a:tc>
              </a:tr>
              <a:tr h="370840">
                <a:tc>
                  <a:txBody>
                    <a:bodyPr/>
                    <a:lstStyle/>
                    <a:p>
                      <a:r>
                        <a:rPr lang="en-GB" dirty="0" smtClean="0"/>
                        <a:t>5</a:t>
                      </a:r>
                      <a:endParaRPr lang="en-GB" dirty="0"/>
                    </a:p>
                  </a:txBody>
                  <a:tcPr/>
                </a:tc>
                <a:tc>
                  <a:txBody>
                    <a:bodyPr/>
                    <a:lstStyle/>
                    <a:p>
                      <a:r>
                        <a:rPr lang="en-GB" dirty="0" smtClean="0"/>
                        <a:t>3</a:t>
                      </a:r>
                      <a:endParaRPr lang="en-GB" dirty="0"/>
                    </a:p>
                  </a:txBody>
                  <a:tcPr/>
                </a:tc>
              </a:tr>
              <a:tr h="370840">
                <a:tc>
                  <a:txBody>
                    <a:bodyPr/>
                    <a:lstStyle/>
                    <a:p>
                      <a:r>
                        <a:rPr lang="en-GB" dirty="0" smtClean="0"/>
                        <a:t>6</a:t>
                      </a:r>
                      <a:endParaRPr lang="en-GB" dirty="0"/>
                    </a:p>
                  </a:txBody>
                  <a:tcPr/>
                </a:tc>
                <a:tc>
                  <a:txBody>
                    <a:bodyPr/>
                    <a:lstStyle/>
                    <a:p>
                      <a:r>
                        <a:rPr lang="en-GB" dirty="0" smtClean="0"/>
                        <a:t>3</a:t>
                      </a:r>
                      <a:endParaRPr lang="en-GB" dirty="0"/>
                    </a:p>
                  </a:txBody>
                  <a:tcPr/>
                </a:tc>
              </a:tr>
              <a:tr h="370840">
                <a:tc>
                  <a:txBody>
                    <a:bodyPr/>
                    <a:lstStyle/>
                    <a:p>
                      <a:r>
                        <a:rPr lang="en-GB" dirty="0" smtClean="0"/>
                        <a:t>7</a:t>
                      </a:r>
                      <a:endParaRPr lang="en-GB" dirty="0"/>
                    </a:p>
                  </a:txBody>
                  <a:tcPr/>
                </a:tc>
                <a:tc>
                  <a:txBody>
                    <a:bodyPr/>
                    <a:lstStyle/>
                    <a:p>
                      <a:r>
                        <a:rPr lang="en-GB" dirty="0" smtClean="0"/>
                        <a:t>4</a:t>
                      </a:r>
                      <a:endParaRPr lang="en-GB" dirty="0"/>
                    </a:p>
                  </a:txBody>
                  <a:tcPr/>
                </a:tc>
              </a:tr>
              <a:tr h="370840">
                <a:tc>
                  <a:txBody>
                    <a:bodyPr/>
                    <a:lstStyle/>
                    <a:p>
                      <a:r>
                        <a:rPr lang="en-GB" dirty="0" smtClean="0"/>
                        <a:t>8</a:t>
                      </a:r>
                      <a:endParaRPr lang="en-GB" dirty="0"/>
                    </a:p>
                  </a:txBody>
                  <a:tcPr/>
                </a:tc>
                <a:tc>
                  <a:txBody>
                    <a:bodyPr/>
                    <a:lstStyle/>
                    <a:p>
                      <a:r>
                        <a:rPr lang="en-GB" dirty="0" smtClean="0"/>
                        <a:t>5</a:t>
                      </a:r>
                      <a:endParaRPr lang="en-GB" dirty="0"/>
                    </a:p>
                  </a:txBody>
                  <a:tcPr/>
                </a:tc>
              </a:tr>
              <a:tr h="370840">
                <a:tc>
                  <a:txBody>
                    <a:bodyPr/>
                    <a:lstStyle/>
                    <a:p>
                      <a:r>
                        <a:rPr lang="en-GB" dirty="0" smtClean="0"/>
                        <a:t>9</a:t>
                      </a:r>
                      <a:endParaRPr lang="en-GB" dirty="0"/>
                    </a:p>
                  </a:txBody>
                  <a:tcPr/>
                </a:tc>
                <a:tc>
                  <a:txBody>
                    <a:bodyPr/>
                    <a:lstStyle/>
                    <a:p>
                      <a:r>
                        <a:rPr lang="en-GB" dirty="0" smtClean="0"/>
                        <a:t>7</a:t>
                      </a:r>
                      <a:endParaRPr lang="en-GB" dirty="0"/>
                    </a:p>
                  </a:txBody>
                  <a:tcPr/>
                </a:tc>
              </a:tr>
              <a:tr h="370840">
                <a:tc>
                  <a:txBody>
                    <a:bodyPr/>
                    <a:lstStyle/>
                    <a:p>
                      <a:r>
                        <a:rPr lang="en-GB" dirty="0" smtClean="0"/>
                        <a:t>10</a:t>
                      </a:r>
                      <a:endParaRPr lang="en-GB" dirty="0"/>
                    </a:p>
                  </a:txBody>
                  <a:tcPr/>
                </a:tc>
                <a:tc>
                  <a:txBody>
                    <a:bodyPr/>
                    <a:lstStyle/>
                    <a:p>
                      <a:r>
                        <a:rPr lang="en-GB" dirty="0" smtClean="0"/>
                        <a:t>9</a:t>
                      </a:r>
                      <a:endParaRPr lang="en-GB" dirty="0"/>
                    </a:p>
                  </a:txBody>
                  <a:tcPr/>
                </a:tc>
              </a:tr>
              <a:tr h="370840">
                <a:tc>
                  <a:txBody>
                    <a:bodyPr/>
                    <a:lstStyle/>
                    <a:p>
                      <a:r>
                        <a:rPr lang="en-GB" b="1" dirty="0" smtClean="0"/>
                        <a:t>x</a:t>
                      </a:r>
                      <a:endParaRPr lang="en-GB" b="1" dirty="0"/>
                    </a:p>
                  </a:txBody>
                  <a:tcPr/>
                </a:tc>
                <a:tc>
                  <a:txBody>
                    <a:bodyPr/>
                    <a:lstStyle/>
                    <a:p>
                      <a:r>
                        <a:rPr lang="en-GB" b="1" dirty="0" smtClean="0"/>
                        <a:t>3.6</a:t>
                      </a:r>
                      <a:endParaRPr lang="en-GB" b="1" dirty="0"/>
                    </a:p>
                  </a:txBody>
                  <a:tcPr/>
                </a:tc>
              </a:tr>
            </a:tbl>
          </a:graphicData>
        </a:graphic>
      </p:graphicFrame>
    </p:spTree>
    <p:extLst>
      <p:ext uri="{BB962C8B-B14F-4D97-AF65-F5344CB8AC3E}">
        <p14:creationId xmlns:p14="http://schemas.microsoft.com/office/powerpoint/2010/main" val="143661376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First we calculate the mean difference</a:t>
            </a:r>
            <a:endParaRPr lang="en-GB" dirty="0"/>
          </a:p>
        </p:txBody>
      </p:sp>
      <p:graphicFrame>
        <p:nvGraphicFramePr>
          <p:cNvPr id="4" name="Table 3"/>
          <p:cNvGraphicFramePr>
            <a:graphicFrameLocks noGrp="1"/>
          </p:cNvGraphicFramePr>
          <p:nvPr>
            <p:extLst/>
          </p:nvPr>
        </p:nvGraphicFramePr>
        <p:xfrm>
          <a:off x="1891957" y="1866814"/>
          <a:ext cx="8128000" cy="4079240"/>
        </p:xfrm>
        <a:graphic>
          <a:graphicData uri="http://schemas.openxmlformats.org/drawingml/2006/table">
            <a:tbl>
              <a:tblPr firstRow="1" bandRow="1">
                <a:tableStyleId>{5C22544A-7EE6-4342-B048-85BDC9FD1C3A}</a:tableStyleId>
              </a:tblPr>
              <a:tblGrid>
                <a:gridCol w="4064000"/>
                <a:gridCol w="2032000"/>
                <a:gridCol w="2032000"/>
              </a:tblGrid>
              <a:tr h="370840">
                <a:tc>
                  <a:txBody>
                    <a:bodyPr/>
                    <a:lstStyle/>
                    <a:p>
                      <a:r>
                        <a:rPr lang="en-GB" dirty="0" smtClean="0"/>
                        <a:t>Value</a:t>
                      </a:r>
                      <a:endParaRPr lang="en-GB" dirty="0"/>
                    </a:p>
                  </a:txBody>
                  <a:tcPr/>
                </a:tc>
                <a:tc gridSpan="2">
                  <a:txBody>
                    <a:bodyPr/>
                    <a:lstStyle/>
                    <a:p>
                      <a:r>
                        <a:rPr lang="en-GB" dirty="0" smtClean="0"/>
                        <a:t>Mean</a:t>
                      </a:r>
                      <a:r>
                        <a:rPr lang="en-GB" baseline="0" dirty="0" smtClean="0"/>
                        <a:t> difference</a:t>
                      </a:r>
                      <a:endParaRPr lang="en-GB" dirty="0"/>
                    </a:p>
                  </a:txBody>
                  <a:tcPr/>
                </a:tc>
                <a:tc hMerge="1">
                  <a:txBody>
                    <a:bodyPr/>
                    <a:lstStyle/>
                    <a:p>
                      <a:endParaRPr lang="en-GB"/>
                    </a:p>
                  </a:txBody>
                  <a:tcPr/>
                </a:tc>
              </a:tr>
              <a:tr h="370840">
                <a:tc>
                  <a:txBody>
                    <a:bodyPr/>
                    <a:lstStyle/>
                    <a:p>
                      <a:r>
                        <a:rPr lang="en-GB" dirty="0" smtClean="0"/>
                        <a:t>1</a:t>
                      </a:r>
                      <a:endParaRPr lang="en-GB" dirty="0"/>
                    </a:p>
                  </a:txBody>
                  <a:tcPr/>
                </a:tc>
                <a:tc>
                  <a:txBody>
                    <a:bodyPr/>
                    <a:lstStyle/>
                    <a:p>
                      <a:r>
                        <a:rPr lang="en-GB" dirty="0" smtClean="0"/>
                        <a:t>1 – 3.6 = </a:t>
                      </a:r>
                      <a:endParaRPr lang="en-GB" dirty="0"/>
                    </a:p>
                  </a:txBody>
                  <a:tcPr/>
                </a:tc>
                <a:tc>
                  <a:txBody>
                    <a:bodyPr/>
                    <a:lstStyle/>
                    <a:p>
                      <a:r>
                        <a:rPr lang="en-GB" dirty="0" smtClean="0"/>
                        <a:t>-2.6</a:t>
                      </a:r>
                      <a:endParaRPr lang="en-GB" dirty="0"/>
                    </a:p>
                  </a:txBody>
                  <a:tcPr/>
                </a:tc>
              </a:tr>
              <a:tr h="370840">
                <a:tc>
                  <a:txBody>
                    <a:bodyPr/>
                    <a:lstStyle/>
                    <a:p>
                      <a:r>
                        <a:rPr lang="en-GB" dirty="0" smtClean="0"/>
                        <a:t>1</a:t>
                      </a:r>
                      <a:endParaRPr lang="en-GB" dirty="0"/>
                    </a:p>
                  </a:txBody>
                  <a:tcPr/>
                </a:tc>
                <a:tc>
                  <a:txBody>
                    <a:bodyPr/>
                    <a:lstStyle/>
                    <a:p>
                      <a:r>
                        <a:rPr lang="en-GB" dirty="0" smtClean="0"/>
                        <a:t>1 – 3.6 = </a:t>
                      </a:r>
                      <a:endParaRPr lang="en-GB" dirty="0"/>
                    </a:p>
                  </a:txBody>
                  <a:tcPr/>
                </a:tc>
                <a:tc>
                  <a:txBody>
                    <a:bodyPr/>
                    <a:lstStyle/>
                    <a:p>
                      <a:r>
                        <a:rPr lang="en-GB" dirty="0" smtClean="0"/>
                        <a:t>-2.6</a:t>
                      </a:r>
                      <a:endParaRPr lang="en-GB" dirty="0"/>
                    </a:p>
                  </a:txBody>
                  <a:tcPr/>
                </a:tc>
              </a:tr>
              <a:tr h="370840">
                <a:tc>
                  <a:txBody>
                    <a:bodyPr/>
                    <a:lstStyle/>
                    <a:p>
                      <a:r>
                        <a:rPr lang="en-GB" dirty="0" smtClean="0"/>
                        <a:t>1</a:t>
                      </a:r>
                      <a:endParaRPr lang="en-GB" dirty="0"/>
                    </a:p>
                  </a:txBody>
                  <a:tcPr/>
                </a:tc>
                <a:tc>
                  <a:txBody>
                    <a:bodyPr/>
                    <a:lstStyle/>
                    <a:p>
                      <a:r>
                        <a:rPr lang="en-GB" dirty="0" smtClean="0"/>
                        <a:t>1 – 3.6 =</a:t>
                      </a:r>
                      <a:endParaRPr lang="en-GB" dirty="0"/>
                    </a:p>
                  </a:txBody>
                  <a:tcPr/>
                </a:tc>
                <a:tc>
                  <a:txBody>
                    <a:bodyPr/>
                    <a:lstStyle/>
                    <a:p>
                      <a:r>
                        <a:rPr lang="en-GB" dirty="0" smtClean="0"/>
                        <a:t>-2.6</a:t>
                      </a:r>
                      <a:endParaRPr lang="en-GB" dirty="0"/>
                    </a:p>
                  </a:txBody>
                  <a:tcPr/>
                </a:tc>
              </a:tr>
              <a:tr h="370840">
                <a:tc>
                  <a:txBody>
                    <a:bodyPr/>
                    <a:lstStyle/>
                    <a:p>
                      <a:r>
                        <a:rPr lang="en-GB" dirty="0" smtClean="0"/>
                        <a:t>2</a:t>
                      </a:r>
                      <a:endParaRPr lang="en-GB" dirty="0"/>
                    </a:p>
                  </a:txBody>
                  <a:tcPr/>
                </a:tc>
                <a:tc>
                  <a:txBody>
                    <a:bodyPr/>
                    <a:lstStyle/>
                    <a:p>
                      <a:r>
                        <a:rPr lang="en-GB" dirty="0" smtClean="0"/>
                        <a:t>2 – 3.6 = </a:t>
                      </a:r>
                      <a:endParaRPr lang="en-GB" dirty="0"/>
                    </a:p>
                  </a:txBody>
                  <a:tcPr/>
                </a:tc>
                <a:tc>
                  <a:txBody>
                    <a:bodyPr/>
                    <a:lstStyle/>
                    <a:p>
                      <a:r>
                        <a:rPr lang="en-GB" dirty="0" smtClean="0"/>
                        <a:t>-1.6</a:t>
                      </a:r>
                      <a:endParaRPr lang="en-GB" dirty="0"/>
                    </a:p>
                  </a:txBody>
                  <a:tcPr/>
                </a:tc>
              </a:tr>
              <a:tr h="370840">
                <a:tc>
                  <a:txBody>
                    <a:bodyPr/>
                    <a:lstStyle/>
                    <a:p>
                      <a:r>
                        <a:rPr lang="en-GB" dirty="0" smtClean="0"/>
                        <a:t>3</a:t>
                      </a:r>
                      <a:endParaRPr lang="en-GB" dirty="0"/>
                    </a:p>
                  </a:txBody>
                  <a:tcPr/>
                </a:tc>
                <a:tc>
                  <a:txBody>
                    <a:bodyPr/>
                    <a:lstStyle/>
                    <a:p>
                      <a:r>
                        <a:rPr lang="en-GB" dirty="0" smtClean="0"/>
                        <a:t>3 – 3.6 =</a:t>
                      </a:r>
                      <a:r>
                        <a:rPr lang="en-GB" baseline="0" dirty="0" smtClean="0"/>
                        <a:t> </a:t>
                      </a:r>
                      <a:endParaRPr lang="en-GB" dirty="0"/>
                    </a:p>
                  </a:txBody>
                  <a:tcPr/>
                </a:tc>
                <a:tc>
                  <a:txBody>
                    <a:bodyPr/>
                    <a:lstStyle/>
                    <a:p>
                      <a:r>
                        <a:rPr lang="en-GB" baseline="0" dirty="0" smtClean="0"/>
                        <a:t>-0.6</a:t>
                      </a:r>
                      <a:endParaRPr lang="en-GB" dirty="0"/>
                    </a:p>
                  </a:txBody>
                  <a:tcPr/>
                </a:tc>
              </a:tr>
              <a:tr h="370840">
                <a:tc>
                  <a:txBody>
                    <a:bodyPr/>
                    <a:lstStyle/>
                    <a:p>
                      <a:r>
                        <a:rPr lang="en-GB" dirty="0" smtClean="0"/>
                        <a:t>3</a:t>
                      </a:r>
                      <a:endParaRPr lang="en-GB" dirty="0"/>
                    </a:p>
                  </a:txBody>
                  <a:tcPr/>
                </a:tc>
                <a:tc>
                  <a:txBody>
                    <a:bodyPr/>
                    <a:lstStyle/>
                    <a:p>
                      <a:r>
                        <a:rPr lang="en-GB" dirty="0" smtClean="0"/>
                        <a:t>3 – 3.6 =</a:t>
                      </a:r>
                      <a:r>
                        <a:rPr lang="en-GB" baseline="0" dirty="0" smtClean="0"/>
                        <a:t> </a:t>
                      </a:r>
                      <a:endParaRPr lang="en-GB" dirty="0"/>
                    </a:p>
                  </a:txBody>
                  <a:tcPr/>
                </a:tc>
                <a:tc>
                  <a:txBody>
                    <a:bodyPr/>
                    <a:lstStyle/>
                    <a:p>
                      <a:r>
                        <a:rPr lang="en-GB" baseline="0" dirty="0" smtClean="0"/>
                        <a:t>-0.6</a:t>
                      </a:r>
                      <a:endParaRPr lang="en-GB" dirty="0"/>
                    </a:p>
                  </a:txBody>
                  <a:tcPr/>
                </a:tc>
              </a:tr>
              <a:tr h="370840">
                <a:tc>
                  <a:txBody>
                    <a:bodyPr/>
                    <a:lstStyle/>
                    <a:p>
                      <a:r>
                        <a:rPr lang="en-GB" dirty="0" smtClean="0"/>
                        <a:t>4</a:t>
                      </a:r>
                      <a:endParaRPr lang="en-GB" dirty="0"/>
                    </a:p>
                  </a:txBody>
                  <a:tcPr/>
                </a:tc>
                <a:tc>
                  <a:txBody>
                    <a:bodyPr/>
                    <a:lstStyle/>
                    <a:p>
                      <a:r>
                        <a:rPr lang="en-GB" dirty="0" smtClean="0"/>
                        <a:t>4 – 3.6 = </a:t>
                      </a:r>
                      <a:endParaRPr lang="en-GB" dirty="0"/>
                    </a:p>
                  </a:txBody>
                  <a:tcPr/>
                </a:tc>
                <a:tc>
                  <a:txBody>
                    <a:bodyPr/>
                    <a:lstStyle/>
                    <a:p>
                      <a:r>
                        <a:rPr lang="en-GB" dirty="0" smtClean="0"/>
                        <a:t>0.4</a:t>
                      </a:r>
                      <a:endParaRPr lang="en-GB" dirty="0"/>
                    </a:p>
                  </a:txBody>
                  <a:tcPr/>
                </a:tc>
              </a:tr>
              <a:tr h="370840">
                <a:tc>
                  <a:txBody>
                    <a:bodyPr/>
                    <a:lstStyle/>
                    <a:p>
                      <a:r>
                        <a:rPr lang="en-GB" dirty="0" smtClean="0"/>
                        <a:t>5</a:t>
                      </a:r>
                      <a:endParaRPr lang="en-GB" dirty="0"/>
                    </a:p>
                  </a:txBody>
                  <a:tcPr/>
                </a:tc>
                <a:tc>
                  <a:txBody>
                    <a:bodyPr/>
                    <a:lstStyle/>
                    <a:p>
                      <a:r>
                        <a:rPr lang="en-GB" dirty="0" smtClean="0"/>
                        <a:t>5 – 3.6 = </a:t>
                      </a:r>
                      <a:endParaRPr lang="en-GB" dirty="0"/>
                    </a:p>
                  </a:txBody>
                  <a:tcPr/>
                </a:tc>
                <a:tc>
                  <a:txBody>
                    <a:bodyPr/>
                    <a:lstStyle/>
                    <a:p>
                      <a:r>
                        <a:rPr lang="en-GB" dirty="0" smtClean="0"/>
                        <a:t>1.4</a:t>
                      </a:r>
                      <a:endParaRPr lang="en-GB" dirty="0"/>
                    </a:p>
                  </a:txBody>
                  <a:tcPr/>
                </a:tc>
              </a:tr>
              <a:tr h="370840">
                <a:tc>
                  <a:txBody>
                    <a:bodyPr/>
                    <a:lstStyle/>
                    <a:p>
                      <a:r>
                        <a:rPr lang="en-GB" dirty="0" smtClean="0"/>
                        <a:t>7</a:t>
                      </a:r>
                      <a:endParaRPr lang="en-GB" dirty="0"/>
                    </a:p>
                  </a:txBody>
                  <a:tcPr/>
                </a:tc>
                <a:tc>
                  <a:txBody>
                    <a:bodyPr/>
                    <a:lstStyle/>
                    <a:p>
                      <a:r>
                        <a:rPr lang="en-GB" dirty="0" smtClean="0"/>
                        <a:t>7 – 3.6 = </a:t>
                      </a:r>
                      <a:endParaRPr lang="en-GB" dirty="0"/>
                    </a:p>
                  </a:txBody>
                  <a:tcPr/>
                </a:tc>
                <a:tc>
                  <a:txBody>
                    <a:bodyPr/>
                    <a:lstStyle/>
                    <a:p>
                      <a:r>
                        <a:rPr lang="en-GB" dirty="0" smtClean="0"/>
                        <a:t>3.4</a:t>
                      </a:r>
                      <a:endParaRPr lang="en-GB" dirty="0"/>
                    </a:p>
                  </a:txBody>
                  <a:tcPr/>
                </a:tc>
              </a:tr>
              <a:tr h="370840">
                <a:tc>
                  <a:txBody>
                    <a:bodyPr/>
                    <a:lstStyle/>
                    <a:p>
                      <a:r>
                        <a:rPr lang="en-GB" dirty="0" smtClean="0"/>
                        <a:t>9</a:t>
                      </a:r>
                      <a:endParaRPr lang="en-GB" dirty="0"/>
                    </a:p>
                  </a:txBody>
                  <a:tcPr/>
                </a:tc>
                <a:tc>
                  <a:txBody>
                    <a:bodyPr/>
                    <a:lstStyle/>
                    <a:p>
                      <a:r>
                        <a:rPr lang="en-GB" dirty="0" smtClean="0"/>
                        <a:t>9 – 3.6 =  </a:t>
                      </a:r>
                      <a:endParaRPr lang="en-GB" dirty="0"/>
                    </a:p>
                  </a:txBody>
                  <a:tcPr/>
                </a:tc>
                <a:tc>
                  <a:txBody>
                    <a:bodyPr/>
                    <a:lstStyle/>
                    <a:p>
                      <a:r>
                        <a:rPr lang="en-GB" dirty="0" smtClean="0"/>
                        <a:t>5.4</a:t>
                      </a:r>
                      <a:endParaRPr lang="en-GB" dirty="0"/>
                    </a:p>
                  </a:txBody>
                  <a:tcPr/>
                </a:tc>
              </a:tr>
            </a:tbl>
          </a:graphicData>
        </a:graphic>
      </p:graphicFrame>
    </p:spTree>
    <p:extLst>
      <p:ext uri="{BB962C8B-B14F-4D97-AF65-F5344CB8AC3E}">
        <p14:creationId xmlns:p14="http://schemas.microsoft.com/office/powerpoint/2010/main" val="352077487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2208" y="1960177"/>
            <a:ext cx="5801784" cy="4351338"/>
          </a:xfrm>
        </p:spPr>
      </p:pic>
      <p:sp>
        <p:nvSpPr>
          <p:cNvPr id="3" name="Title 1"/>
          <p:cNvSpPr>
            <a:spLocks noGrp="1"/>
          </p:cNvSpPr>
          <p:nvPr>
            <p:ph type="title"/>
          </p:nvPr>
        </p:nvSpPr>
        <p:spPr>
          <a:xfrm>
            <a:off x="838200" y="365125"/>
            <a:ext cx="10515600" cy="1325563"/>
          </a:xfrm>
        </p:spPr>
        <p:txBody>
          <a:bodyPr/>
          <a:lstStyle/>
          <a:p>
            <a:r>
              <a:rPr lang="en-GB" dirty="0" smtClean="0"/>
              <a:t>Squaring </a:t>
            </a:r>
            <a:r>
              <a:rPr lang="en-GB" dirty="0"/>
              <a:t>the </a:t>
            </a:r>
            <a:r>
              <a:rPr lang="en-GB" dirty="0" smtClean="0"/>
              <a:t>mean difference </a:t>
            </a:r>
            <a:endParaRPr lang="en-GB" dirty="0"/>
          </a:p>
        </p:txBody>
      </p:sp>
      <p:sp>
        <p:nvSpPr>
          <p:cNvPr id="2" name="Oval 1"/>
          <p:cNvSpPr/>
          <p:nvPr/>
        </p:nvSpPr>
        <p:spPr>
          <a:xfrm>
            <a:off x="7396843" y="2669905"/>
            <a:ext cx="881592" cy="987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5" name="Oval 4"/>
          <p:cNvSpPr/>
          <p:nvPr/>
        </p:nvSpPr>
        <p:spPr>
          <a:xfrm>
            <a:off x="4974847" y="2939394"/>
            <a:ext cx="2862792" cy="987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Tree>
    <p:extLst>
      <p:ext uri="{BB962C8B-B14F-4D97-AF65-F5344CB8AC3E}">
        <p14:creationId xmlns:p14="http://schemas.microsoft.com/office/powerpoint/2010/main" val="27835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5099" y="190502"/>
          <a:ext cx="9016657" cy="5196752"/>
        </p:xfrm>
        <a:graphic>
          <a:graphicData uri="http://schemas.openxmlformats.org/drawingml/2006/table">
            <a:tbl>
              <a:tblPr firstRow="1" bandRow="1">
                <a:tableStyleId>{5C22544A-7EE6-4342-B048-85BDC9FD1C3A}</a:tableStyleId>
              </a:tblPr>
              <a:tblGrid>
                <a:gridCol w="4508329"/>
                <a:gridCol w="2254164"/>
                <a:gridCol w="2254164"/>
              </a:tblGrid>
              <a:tr h="472432">
                <a:tc>
                  <a:txBody>
                    <a:bodyPr/>
                    <a:lstStyle/>
                    <a:p>
                      <a:r>
                        <a:rPr lang="en-GB" dirty="0" smtClean="0"/>
                        <a:t>Value</a:t>
                      </a:r>
                      <a:endParaRPr lang="en-GB" dirty="0"/>
                    </a:p>
                  </a:txBody>
                  <a:tcPr/>
                </a:tc>
                <a:tc gridSpan="2">
                  <a:txBody>
                    <a:bodyPr/>
                    <a:lstStyle/>
                    <a:p>
                      <a:r>
                        <a:rPr lang="en-GB" dirty="0" smtClean="0"/>
                        <a:t>Mean</a:t>
                      </a:r>
                      <a:r>
                        <a:rPr lang="en-GB" baseline="0" dirty="0" smtClean="0"/>
                        <a:t> difference</a:t>
                      </a:r>
                      <a:endParaRPr lang="en-GB" dirty="0"/>
                    </a:p>
                  </a:txBody>
                  <a:tcPr/>
                </a:tc>
                <a:tc hMerge="1">
                  <a:txBody>
                    <a:bodyPr/>
                    <a:lstStyle/>
                    <a:p>
                      <a:endParaRPr lang="en-GB"/>
                    </a:p>
                  </a:txBody>
                  <a:tcPr/>
                </a:tc>
              </a:tr>
              <a:tr h="472432">
                <a:tc>
                  <a:txBody>
                    <a:bodyPr/>
                    <a:lstStyle/>
                    <a:p>
                      <a:r>
                        <a:rPr lang="en-GB" dirty="0" smtClean="0"/>
                        <a:t>1</a:t>
                      </a:r>
                      <a:endParaRPr lang="en-GB" dirty="0"/>
                    </a:p>
                  </a:txBody>
                  <a:tcPr/>
                </a:tc>
                <a:tc>
                  <a:txBody>
                    <a:bodyPr/>
                    <a:lstStyle/>
                    <a:p>
                      <a:r>
                        <a:rPr lang="en-GB" dirty="0" smtClean="0"/>
                        <a:t>1 – 3.6 = </a:t>
                      </a:r>
                      <a:endParaRPr lang="en-GB" dirty="0"/>
                    </a:p>
                  </a:txBody>
                  <a:tcPr/>
                </a:tc>
                <a:tc>
                  <a:txBody>
                    <a:bodyPr/>
                    <a:lstStyle/>
                    <a:p>
                      <a:r>
                        <a:rPr lang="en-GB" dirty="0" smtClean="0"/>
                        <a:t>-2.6</a:t>
                      </a:r>
                      <a:endParaRPr lang="en-GB" dirty="0"/>
                    </a:p>
                  </a:txBody>
                  <a:tcPr/>
                </a:tc>
              </a:tr>
              <a:tr h="472432">
                <a:tc>
                  <a:txBody>
                    <a:bodyPr/>
                    <a:lstStyle/>
                    <a:p>
                      <a:r>
                        <a:rPr lang="en-GB" dirty="0" smtClean="0"/>
                        <a:t>1</a:t>
                      </a:r>
                      <a:endParaRPr lang="en-GB" dirty="0"/>
                    </a:p>
                  </a:txBody>
                  <a:tcPr/>
                </a:tc>
                <a:tc>
                  <a:txBody>
                    <a:bodyPr/>
                    <a:lstStyle/>
                    <a:p>
                      <a:r>
                        <a:rPr lang="en-GB" dirty="0" smtClean="0"/>
                        <a:t>1 – 3.6 = </a:t>
                      </a:r>
                      <a:endParaRPr lang="en-GB" dirty="0"/>
                    </a:p>
                  </a:txBody>
                  <a:tcPr/>
                </a:tc>
                <a:tc>
                  <a:txBody>
                    <a:bodyPr/>
                    <a:lstStyle/>
                    <a:p>
                      <a:r>
                        <a:rPr lang="en-GB" dirty="0" smtClean="0"/>
                        <a:t>-2.6</a:t>
                      </a:r>
                      <a:endParaRPr lang="en-GB" dirty="0"/>
                    </a:p>
                  </a:txBody>
                  <a:tcPr/>
                </a:tc>
              </a:tr>
              <a:tr h="472432">
                <a:tc>
                  <a:txBody>
                    <a:bodyPr/>
                    <a:lstStyle/>
                    <a:p>
                      <a:r>
                        <a:rPr lang="en-GB" dirty="0" smtClean="0"/>
                        <a:t>1</a:t>
                      </a:r>
                      <a:endParaRPr lang="en-GB" dirty="0"/>
                    </a:p>
                  </a:txBody>
                  <a:tcPr/>
                </a:tc>
                <a:tc>
                  <a:txBody>
                    <a:bodyPr/>
                    <a:lstStyle/>
                    <a:p>
                      <a:r>
                        <a:rPr lang="en-GB" dirty="0" smtClean="0"/>
                        <a:t>1 – 3.6 =</a:t>
                      </a:r>
                      <a:endParaRPr lang="en-GB" dirty="0"/>
                    </a:p>
                  </a:txBody>
                  <a:tcPr/>
                </a:tc>
                <a:tc>
                  <a:txBody>
                    <a:bodyPr/>
                    <a:lstStyle/>
                    <a:p>
                      <a:r>
                        <a:rPr lang="en-GB" dirty="0" smtClean="0"/>
                        <a:t>-2.6</a:t>
                      </a:r>
                      <a:endParaRPr lang="en-GB" dirty="0"/>
                    </a:p>
                  </a:txBody>
                  <a:tcPr/>
                </a:tc>
              </a:tr>
              <a:tr h="472432">
                <a:tc>
                  <a:txBody>
                    <a:bodyPr/>
                    <a:lstStyle/>
                    <a:p>
                      <a:r>
                        <a:rPr lang="en-GB" dirty="0" smtClean="0"/>
                        <a:t>2</a:t>
                      </a:r>
                      <a:endParaRPr lang="en-GB" dirty="0"/>
                    </a:p>
                  </a:txBody>
                  <a:tcPr/>
                </a:tc>
                <a:tc>
                  <a:txBody>
                    <a:bodyPr/>
                    <a:lstStyle/>
                    <a:p>
                      <a:r>
                        <a:rPr lang="en-GB" dirty="0" smtClean="0"/>
                        <a:t>2 – 3.6 = </a:t>
                      </a:r>
                      <a:endParaRPr lang="en-GB" dirty="0"/>
                    </a:p>
                  </a:txBody>
                  <a:tcPr/>
                </a:tc>
                <a:tc>
                  <a:txBody>
                    <a:bodyPr/>
                    <a:lstStyle/>
                    <a:p>
                      <a:r>
                        <a:rPr lang="en-GB" dirty="0" smtClean="0"/>
                        <a:t>-1.6</a:t>
                      </a:r>
                      <a:endParaRPr lang="en-GB" dirty="0"/>
                    </a:p>
                  </a:txBody>
                  <a:tcPr/>
                </a:tc>
              </a:tr>
              <a:tr h="472432">
                <a:tc>
                  <a:txBody>
                    <a:bodyPr/>
                    <a:lstStyle/>
                    <a:p>
                      <a:r>
                        <a:rPr lang="en-GB" dirty="0" smtClean="0"/>
                        <a:t>3</a:t>
                      </a:r>
                      <a:endParaRPr lang="en-GB" dirty="0"/>
                    </a:p>
                  </a:txBody>
                  <a:tcPr/>
                </a:tc>
                <a:tc>
                  <a:txBody>
                    <a:bodyPr/>
                    <a:lstStyle/>
                    <a:p>
                      <a:r>
                        <a:rPr lang="en-GB" dirty="0" smtClean="0"/>
                        <a:t>3 – 3.6 =</a:t>
                      </a:r>
                      <a:r>
                        <a:rPr lang="en-GB" baseline="0" dirty="0" smtClean="0"/>
                        <a:t> </a:t>
                      </a:r>
                      <a:endParaRPr lang="en-GB" dirty="0"/>
                    </a:p>
                  </a:txBody>
                  <a:tcPr/>
                </a:tc>
                <a:tc>
                  <a:txBody>
                    <a:bodyPr/>
                    <a:lstStyle/>
                    <a:p>
                      <a:r>
                        <a:rPr lang="en-GB" baseline="0" dirty="0" smtClean="0"/>
                        <a:t>-0.6</a:t>
                      </a:r>
                      <a:endParaRPr lang="en-GB" dirty="0"/>
                    </a:p>
                  </a:txBody>
                  <a:tcPr/>
                </a:tc>
              </a:tr>
              <a:tr h="472432">
                <a:tc>
                  <a:txBody>
                    <a:bodyPr/>
                    <a:lstStyle/>
                    <a:p>
                      <a:r>
                        <a:rPr lang="en-GB" dirty="0" smtClean="0"/>
                        <a:t>3</a:t>
                      </a:r>
                      <a:endParaRPr lang="en-GB" dirty="0"/>
                    </a:p>
                  </a:txBody>
                  <a:tcPr/>
                </a:tc>
                <a:tc>
                  <a:txBody>
                    <a:bodyPr/>
                    <a:lstStyle/>
                    <a:p>
                      <a:r>
                        <a:rPr lang="en-GB" dirty="0" smtClean="0"/>
                        <a:t>3 – 3.6 =</a:t>
                      </a:r>
                      <a:r>
                        <a:rPr lang="en-GB" baseline="0" dirty="0" smtClean="0"/>
                        <a:t> </a:t>
                      </a:r>
                      <a:endParaRPr lang="en-GB" dirty="0"/>
                    </a:p>
                  </a:txBody>
                  <a:tcPr/>
                </a:tc>
                <a:tc>
                  <a:txBody>
                    <a:bodyPr/>
                    <a:lstStyle/>
                    <a:p>
                      <a:r>
                        <a:rPr lang="en-GB" baseline="0" dirty="0" smtClean="0"/>
                        <a:t>-0.6</a:t>
                      </a:r>
                      <a:endParaRPr lang="en-GB" dirty="0"/>
                    </a:p>
                  </a:txBody>
                  <a:tcPr/>
                </a:tc>
              </a:tr>
              <a:tr h="472432">
                <a:tc>
                  <a:txBody>
                    <a:bodyPr/>
                    <a:lstStyle/>
                    <a:p>
                      <a:r>
                        <a:rPr lang="en-GB" dirty="0" smtClean="0"/>
                        <a:t>4</a:t>
                      </a:r>
                      <a:endParaRPr lang="en-GB" dirty="0"/>
                    </a:p>
                  </a:txBody>
                  <a:tcPr/>
                </a:tc>
                <a:tc>
                  <a:txBody>
                    <a:bodyPr/>
                    <a:lstStyle/>
                    <a:p>
                      <a:r>
                        <a:rPr lang="en-GB" dirty="0" smtClean="0"/>
                        <a:t>4 – 3.6 = </a:t>
                      </a:r>
                      <a:endParaRPr lang="en-GB" dirty="0"/>
                    </a:p>
                  </a:txBody>
                  <a:tcPr/>
                </a:tc>
                <a:tc>
                  <a:txBody>
                    <a:bodyPr/>
                    <a:lstStyle/>
                    <a:p>
                      <a:r>
                        <a:rPr lang="en-GB" dirty="0" smtClean="0"/>
                        <a:t>0.4</a:t>
                      </a:r>
                      <a:endParaRPr lang="en-GB" dirty="0"/>
                    </a:p>
                  </a:txBody>
                  <a:tcPr/>
                </a:tc>
              </a:tr>
              <a:tr h="472432">
                <a:tc>
                  <a:txBody>
                    <a:bodyPr/>
                    <a:lstStyle/>
                    <a:p>
                      <a:r>
                        <a:rPr lang="en-GB" dirty="0" smtClean="0"/>
                        <a:t>5</a:t>
                      </a:r>
                      <a:endParaRPr lang="en-GB" dirty="0"/>
                    </a:p>
                  </a:txBody>
                  <a:tcPr/>
                </a:tc>
                <a:tc>
                  <a:txBody>
                    <a:bodyPr/>
                    <a:lstStyle/>
                    <a:p>
                      <a:r>
                        <a:rPr lang="en-GB" dirty="0" smtClean="0"/>
                        <a:t>5 – 3.6 = </a:t>
                      </a:r>
                      <a:endParaRPr lang="en-GB" dirty="0"/>
                    </a:p>
                  </a:txBody>
                  <a:tcPr/>
                </a:tc>
                <a:tc>
                  <a:txBody>
                    <a:bodyPr/>
                    <a:lstStyle/>
                    <a:p>
                      <a:r>
                        <a:rPr lang="en-GB" dirty="0" smtClean="0"/>
                        <a:t>1.4</a:t>
                      </a:r>
                      <a:endParaRPr lang="en-GB" dirty="0"/>
                    </a:p>
                  </a:txBody>
                  <a:tcPr/>
                </a:tc>
              </a:tr>
              <a:tr h="472432">
                <a:tc>
                  <a:txBody>
                    <a:bodyPr/>
                    <a:lstStyle/>
                    <a:p>
                      <a:r>
                        <a:rPr lang="en-GB" dirty="0" smtClean="0"/>
                        <a:t>7</a:t>
                      </a:r>
                      <a:endParaRPr lang="en-GB" dirty="0"/>
                    </a:p>
                  </a:txBody>
                  <a:tcPr/>
                </a:tc>
                <a:tc>
                  <a:txBody>
                    <a:bodyPr/>
                    <a:lstStyle/>
                    <a:p>
                      <a:r>
                        <a:rPr lang="en-GB" dirty="0" smtClean="0"/>
                        <a:t>7 – 3.6 = </a:t>
                      </a:r>
                      <a:endParaRPr lang="en-GB" dirty="0"/>
                    </a:p>
                  </a:txBody>
                  <a:tcPr/>
                </a:tc>
                <a:tc>
                  <a:txBody>
                    <a:bodyPr/>
                    <a:lstStyle/>
                    <a:p>
                      <a:r>
                        <a:rPr lang="en-GB" dirty="0" smtClean="0"/>
                        <a:t>3.4</a:t>
                      </a:r>
                      <a:endParaRPr lang="en-GB" dirty="0"/>
                    </a:p>
                  </a:txBody>
                  <a:tcPr/>
                </a:tc>
              </a:tr>
              <a:tr h="472432">
                <a:tc>
                  <a:txBody>
                    <a:bodyPr/>
                    <a:lstStyle/>
                    <a:p>
                      <a:r>
                        <a:rPr lang="en-GB" dirty="0" smtClean="0"/>
                        <a:t>9</a:t>
                      </a:r>
                      <a:endParaRPr lang="en-GB" dirty="0"/>
                    </a:p>
                  </a:txBody>
                  <a:tcPr/>
                </a:tc>
                <a:tc>
                  <a:txBody>
                    <a:bodyPr/>
                    <a:lstStyle/>
                    <a:p>
                      <a:r>
                        <a:rPr lang="en-GB" dirty="0" smtClean="0"/>
                        <a:t>9 – 3.6 =  </a:t>
                      </a:r>
                      <a:endParaRPr lang="en-GB" dirty="0"/>
                    </a:p>
                  </a:txBody>
                  <a:tcPr/>
                </a:tc>
                <a:tc>
                  <a:txBody>
                    <a:bodyPr/>
                    <a:lstStyle/>
                    <a:p>
                      <a:r>
                        <a:rPr lang="en-GB" dirty="0" smtClean="0"/>
                        <a:t>5.4</a:t>
                      </a:r>
                      <a:endParaRPr lang="en-GB" dirty="0"/>
                    </a:p>
                  </a:txBody>
                  <a:tcPr/>
                </a:tc>
              </a:tr>
            </a:tbl>
          </a:graphicData>
        </a:graphic>
      </p:graphicFrame>
      <p:graphicFrame>
        <p:nvGraphicFramePr>
          <p:cNvPr id="7" name="Table 6"/>
          <p:cNvGraphicFramePr>
            <a:graphicFrameLocks noGrp="1"/>
          </p:cNvGraphicFramePr>
          <p:nvPr>
            <p:extLst/>
          </p:nvPr>
        </p:nvGraphicFramePr>
        <p:xfrm>
          <a:off x="9181756" y="190506"/>
          <a:ext cx="2108544" cy="5196748"/>
        </p:xfrm>
        <a:graphic>
          <a:graphicData uri="http://schemas.openxmlformats.org/drawingml/2006/table">
            <a:tbl>
              <a:tblPr firstRow="1" bandRow="1">
                <a:tableStyleId>{5C22544A-7EE6-4342-B048-85BDC9FD1C3A}</a:tableStyleId>
              </a:tblPr>
              <a:tblGrid>
                <a:gridCol w="2108544"/>
              </a:tblGrid>
              <a:tr h="425798">
                <a:tc>
                  <a:txBody>
                    <a:bodyPr/>
                    <a:lstStyle/>
                    <a:p>
                      <a:r>
                        <a:rPr lang="en-GB" dirty="0" smtClean="0"/>
                        <a:t>^2</a:t>
                      </a:r>
                      <a:endParaRPr lang="en-GB" dirty="0"/>
                    </a:p>
                  </a:txBody>
                  <a:tcPr/>
                </a:tc>
              </a:tr>
              <a:tr h="477095">
                <a:tc>
                  <a:txBody>
                    <a:bodyPr/>
                    <a:lstStyle/>
                    <a:p>
                      <a:pPr algn="l" fontAlgn="b"/>
                      <a:r>
                        <a:rPr lang="en-GB" sz="2800" b="0" i="0" u="none" strike="noStrike" dirty="0">
                          <a:solidFill>
                            <a:srgbClr val="000000"/>
                          </a:solidFill>
                          <a:effectLst/>
                          <a:latin typeface="Calibri" panose="020F0502020204030204" pitchFamily="34" charset="0"/>
                        </a:rPr>
                        <a:t>6.76</a:t>
                      </a:r>
                    </a:p>
                  </a:txBody>
                  <a:tcPr marL="9525" marR="9525" marT="9525" marB="0" anchor="b"/>
                </a:tc>
              </a:tr>
              <a:tr h="477095">
                <a:tc>
                  <a:txBody>
                    <a:bodyPr/>
                    <a:lstStyle/>
                    <a:p>
                      <a:pPr algn="l" fontAlgn="b"/>
                      <a:r>
                        <a:rPr lang="en-GB" sz="2800" b="0" i="0" u="none" strike="noStrike" dirty="0">
                          <a:solidFill>
                            <a:srgbClr val="000000"/>
                          </a:solidFill>
                          <a:effectLst/>
                          <a:latin typeface="Calibri" panose="020F0502020204030204" pitchFamily="34" charset="0"/>
                        </a:rPr>
                        <a:t>6.76</a:t>
                      </a:r>
                    </a:p>
                  </a:txBody>
                  <a:tcPr marL="9525" marR="9525" marT="9525" marB="0" anchor="b"/>
                </a:tc>
              </a:tr>
              <a:tr h="477095">
                <a:tc>
                  <a:txBody>
                    <a:bodyPr/>
                    <a:lstStyle/>
                    <a:p>
                      <a:pPr algn="l" fontAlgn="b"/>
                      <a:r>
                        <a:rPr lang="en-GB" sz="2800" b="0" i="0" u="none" strike="noStrike" dirty="0">
                          <a:solidFill>
                            <a:srgbClr val="000000"/>
                          </a:solidFill>
                          <a:effectLst/>
                          <a:latin typeface="Calibri" panose="020F0502020204030204" pitchFamily="34" charset="0"/>
                        </a:rPr>
                        <a:t>6.76</a:t>
                      </a:r>
                    </a:p>
                  </a:txBody>
                  <a:tcPr marL="9525" marR="9525" marT="9525" marB="0" anchor="b"/>
                </a:tc>
              </a:tr>
              <a:tr h="477095">
                <a:tc>
                  <a:txBody>
                    <a:bodyPr/>
                    <a:lstStyle/>
                    <a:p>
                      <a:pPr algn="l" fontAlgn="b"/>
                      <a:r>
                        <a:rPr lang="en-GB" sz="2800" b="0" i="0" u="none" strike="noStrike" dirty="0">
                          <a:solidFill>
                            <a:srgbClr val="000000"/>
                          </a:solidFill>
                          <a:effectLst/>
                          <a:latin typeface="Calibri" panose="020F0502020204030204" pitchFamily="34" charset="0"/>
                        </a:rPr>
                        <a:t>2.56</a:t>
                      </a:r>
                    </a:p>
                  </a:txBody>
                  <a:tcPr marL="9525" marR="9525" marT="9525" marB="0" anchor="b"/>
                </a:tc>
              </a:tr>
              <a:tr h="477095">
                <a:tc>
                  <a:txBody>
                    <a:bodyPr/>
                    <a:lstStyle/>
                    <a:p>
                      <a:pPr algn="l" fontAlgn="b"/>
                      <a:r>
                        <a:rPr lang="en-GB" sz="2800" b="0" i="0" u="none" strike="noStrike" dirty="0">
                          <a:solidFill>
                            <a:srgbClr val="000000"/>
                          </a:solidFill>
                          <a:effectLst/>
                          <a:latin typeface="Calibri" panose="020F0502020204030204" pitchFamily="34" charset="0"/>
                        </a:rPr>
                        <a:t>0.36</a:t>
                      </a:r>
                    </a:p>
                  </a:txBody>
                  <a:tcPr marL="9525" marR="9525" marT="9525" marB="0" anchor="b"/>
                </a:tc>
              </a:tr>
              <a:tr h="477095">
                <a:tc>
                  <a:txBody>
                    <a:bodyPr/>
                    <a:lstStyle/>
                    <a:p>
                      <a:pPr algn="l" fontAlgn="b"/>
                      <a:r>
                        <a:rPr lang="en-GB" sz="2800" b="0" i="0" u="none" strike="noStrike" dirty="0">
                          <a:solidFill>
                            <a:srgbClr val="000000"/>
                          </a:solidFill>
                          <a:effectLst/>
                          <a:latin typeface="Calibri" panose="020F0502020204030204" pitchFamily="34" charset="0"/>
                        </a:rPr>
                        <a:t>0.36</a:t>
                      </a:r>
                    </a:p>
                  </a:txBody>
                  <a:tcPr marL="9525" marR="9525" marT="9525" marB="0" anchor="b"/>
                </a:tc>
              </a:tr>
              <a:tr h="477095">
                <a:tc>
                  <a:txBody>
                    <a:bodyPr/>
                    <a:lstStyle/>
                    <a:p>
                      <a:pPr algn="l" fontAlgn="b"/>
                      <a:r>
                        <a:rPr lang="en-GB" sz="2800" b="0" i="0" u="none" strike="noStrike" dirty="0">
                          <a:solidFill>
                            <a:srgbClr val="000000"/>
                          </a:solidFill>
                          <a:effectLst/>
                          <a:latin typeface="Calibri" panose="020F0502020204030204" pitchFamily="34" charset="0"/>
                        </a:rPr>
                        <a:t>0.16</a:t>
                      </a:r>
                    </a:p>
                  </a:txBody>
                  <a:tcPr marL="9525" marR="9525" marT="9525" marB="0" anchor="b"/>
                </a:tc>
              </a:tr>
              <a:tr h="477095">
                <a:tc>
                  <a:txBody>
                    <a:bodyPr/>
                    <a:lstStyle/>
                    <a:p>
                      <a:pPr algn="l" fontAlgn="b"/>
                      <a:r>
                        <a:rPr lang="en-GB" sz="2800" b="0" i="0" u="none" strike="noStrike" dirty="0">
                          <a:solidFill>
                            <a:srgbClr val="000000"/>
                          </a:solidFill>
                          <a:effectLst/>
                          <a:latin typeface="Calibri" panose="020F0502020204030204" pitchFamily="34" charset="0"/>
                        </a:rPr>
                        <a:t>1.96</a:t>
                      </a:r>
                    </a:p>
                  </a:txBody>
                  <a:tcPr marL="9525" marR="9525" marT="9525" marB="0" anchor="b"/>
                </a:tc>
              </a:tr>
              <a:tr h="477095">
                <a:tc>
                  <a:txBody>
                    <a:bodyPr/>
                    <a:lstStyle/>
                    <a:p>
                      <a:pPr algn="l" fontAlgn="b"/>
                      <a:r>
                        <a:rPr lang="en-GB" sz="2800" b="0" i="0" u="none" strike="noStrike" dirty="0">
                          <a:solidFill>
                            <a:srgbClr val="000000"/>
                          </a:solidFill>
                          <a:effectLst/>
                          <a:latin typeface="Calibri" panose="020F0502020204030204" pitchFamily="34" charset="0"/>
                        </a:rPr>
                        <a:t>11.56</a:t>
                      </a:r>
                    </a:p>
                  </a:txBody>
                  <a:tcPr marL="9525" marR="9525" marT="9525" marB="0" anchor="b"/>
                </a:tc>
              </a:tr>
              <a:tr h="477095">
                <a:tc>
                  <a:txBody>
                    <a:bodyPr/>
                    <a:lstStyle/>
                    <a:p>
                      <a:pPr algn="l" fontAlgn="b"/>
                      <a:r>
                        <a:rPr lang="en-GB" sz="2800" b="0" i="0" u="none" strike="noStrike" dirty="0">
                          <a:solidFill>
                            <a:srgbClr val="000000"/>
                          </a:solidFill>
                          <a:effectLst/>
                          <a:latin typeface="Calibri" panose="020F0502020204030204" pitchFamily="34" charset="0"/>
                        </a:rPr>
                        <a:t>29.16</a:t>
                      </a:r>
                    </a:p>
                  </a:txBody>
                  <a:tcPr marL="9525" marR="9525" marT="9525" marB="0" anchor="b"/>
                </a:tc>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8534400" y="5511800"/>
                <a:ext cx="2171700" cy="763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i="1" smtClean="0">
                              <a:latin typeface="Cambria Math" panose="02040503050406030204" pitchFamily="18" charset="0"/>
                            </a:rPr>
                          </m:ctrlPr>
                        </m:naryPr>
                        <m:sub/>
                        <m:sup/>
                        <m:e>
                          <m:r>
                            <a:rPr lang="en-GB" b="0" i="1" smtClean="0">
                              <a:latin typeface="Cambria Math" panose="02040503050406030204" pitchFamily="18" charset="0"/>
                            </a:rPr>
                            <m:t>66.4</m:t>
                          </m:r>
                        </m:e>
                      </m:nary>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8534400" y="5511800"/>
                <a:ext cx="2171700" cy="763094"/>
              </a:xfrm>
              <a:prstGeom prst="rect">
                <a:avLst/>
              </a:prstGeom>
              <a:blipFill rotWithShape="0">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1440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161925"/>
            <a:ext cx="10515600" cy="1325563"/>
          </a:xfrm>
        </p:spPr>
        <p:txBody>
          <a:bodyPr/>
          <a:lstStyle/>
          <a:p>
            <a:r>
              <a:rPr lang="en-GB" dirty="0" smtClean="0"/>
              <a:t>Squaring </a:t>
            </a:r>
            <a:r>
              <a:rPr lang="en-GB" dirty="0"/>
              <a:t>the </a:t>
            </a:r>
            <a:r>
              <a:rPr lang="en-GB" dirty="0" smtClean="0"/>
              <a:t>mean difference </a:t>
            </a:r>
            <a:endParaRPr lang="en-GB" dirty="0"/>
          </a:p>
        </p:txBody>
      </p:sp>
      <p:sp>
        <p:nvSpPr>
          <p:cNvPr id="3" name="Content Placeholder 2"/>
          <p:cNvSpPr>
            <a:spLocks noGrp="1"/>
          </p:cNvSpPr>
          <p:nvPr>
            <p:ph idx="1"/>
          </p:nvPr>
        </p:nvSpPr>
        <p:spPr>
          <a:xfrm>
            <a:off x="431800" y="1622424"/>
            <a:ext cx="11049000" cy="4879975"/>
          </a:xfrm>
        </p:spPr>
        <p:txBody>
          <a:bodyPr>
            <a:normAutofit/>
          </a:bodyPr>
          <a:lstStyle/>
          <a:p>
            <a:r>
              <a:rPr lang="en-GB" dirty="0" smtClean="0"/>
              <a:t>((-</a:t>
            </a:r>
            <a:r>
              <a:rPr lang="en-GB" dirty="0"/>
              <a:t>2.6)^2) + ((-2.6)^2) + ((-2.6)^2) + ((-1.6)^2) + ((-.6)^2) + ((-.6)^2) + ((.4)^2) + ((1.4)^2) + ((3.4)^2) + ((5.4)^2</a:t>
            </a:r>
            <a:r>
              <a:rPr lang="en-GB" dirty="0" smtClean="0"/>
              <a:t>)) / 10-1</a:t>
            </a:r>
          </a:p>
          <a:p>
            <a:pPr marL="0" indent="0">
              <a:buNone/>
            </a:pPr>
            <a:endParaRPr lang="en-GB" dirty="0"/>
          </a:p>
          <a:p>
            <a:r>
              <a:rPr lang="en-GB" dirty="0" smtClean="0"/>
              <a:t>Divide by n-1 = 66.4/9</a:t>
            </a:r>
          </a:p>
          <a:p>
            <a:endParaRPr lang="en-GB" dirty="0" smtClean="0"/>
          </a:p>
          <a:p>
            <a:r>
              <a:rPr lang="en-GB" dirty="0" smtClean="0"/>
              <a:t>Variance:</a:t>
            </a:r>
            <a:endParaRPr lang="en-GB" dirty="0"/>
          </a:p>
          <a:p>
            <a:pPr lvl="1"/>
            <a:r>
              <a:rPr lang="en-GB" dirty="0"/>
              <a:t>= </a:t>
            </a:r>
            <a:r>
              <a:rPr lang="en-GB" dirty="0" smtClean="0"/>
              <a:t>7.3777778</a:t>
            </a:r>
          </a:p>
          <a:p>
            <a:pPr marL="0" indent="0">
              <a:buNone/>
            </a:pPr>
            <a:r>
              <a:rPr lang="en-GB" dirty="0"/>
              <a:t>(The average of the </a:t>
            </a:r>
            <a:r>
              <a:rPr lang="en-GB" b="1" dirty="0"/>
              <a:t>squared</a:t>
            </a:r>
            <a:r>
              <a:rPr lang="en-GB" dirty="0"/>
              <a:t> differences from the Mean</a:t>
            </a:r>
            <a:r>
              <a:rPr lang="en-GB" dirty="0" smtClean="0"/>
              <a:t>.)</a:t>
            </a:r>
          </a:p>
          <a:p>
            <a:pPr marL="0" indent="0">
              <a:buNone/>
            </a:pPr>
            <a:endParaRPr lang="en-GB" dirty="0"/>
          </a:p>
          <a:p>
            <a:r>
              <a:rPr lang="en-GB" dirty="0" smtClean="0"/>
              <a:t>Standard deviation is the square root of this</a:t>
            </a:r>
          </a:p>
        </p:txBody>
      </p:sp>
    </p:spTree>
    <p:extLst>
      <p:ext uri="{BB962C8B-B14F-4D97-AF65-F5344CB8AC3E}">
        <p14:creationId xmlns:p14="http://schemas.microsoft.com/office/powerpoint/2010/main" val="173487380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Sample standard deviation </a:t>
            </a:r>
            <a:endParaRPr lang="en-GB" dirty="0"/>
          </a:p>
        </p:txBody>
      </p:sp>
      <mc:AlternateContent xmlns:mc="http://schemas.openxmlformats.org/markup-compatibility/2006" xmlns:a14="http://schemas.microsoft.com/office/drawing/2010/main">
        <mc:Choice Requires="a14">
          <p:sp>
            <p:nvSpPr>
              <p:cNvPr id="4" name="TextBox 3"/>
              <p:cNvSpPr txBox="1"/>
              <p:nvPr/>
            </p:nvSpPr>
            <p:spPr>
              <a:xfrm>
                <a:off x="2141838" y="1869990"/>
                <a:ext cx="6433752" cy="9480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GB" sz="4000" i="1" dirty="0" smtClean="0">
                              <a:latin typeface="Cambria Math" panose="02040503050406030204" pitchFamily="18" charset="0"/>
                              <a:ea typeface="Cambria Math" panose="02040503050406030204" pitchFamily="18" charset="0"/>
                            </a:rPr>
                          </m:ctrlPr>
                        </m:radPr>
                        <m:deg/>
                        <m:e>
                          <m:r>
                            <m:rPr>
                              <m:nor/>
                            </m:rPr>
                            <a:rPr lang="en-GB" sz="4000" dirty="0"/>
                            <m:t>7.3777778</m:t>
                          </m:r>
                        </m:e>
                      </m:rad>
                      <m:r>
                        <a:rPr lang="en-GB" sz="4000" i="1" dirty="0" smtClean="0">
                          <a:latin typeface="Cambria Math" panose="02040503050406030204" pitchFamily="18" charset="0"/>
                          <a:ea typeface="Cambria Math" panose="02040503050406030204" pitchFamily="18" charset="0"/>
                        </a:rPr>
                        <m:t>=</m:t>
                      </m:r>
                      <m:r>
                        <a:rPr lang="en-GB" sz="4000" i="1" dirty="0">
                          <a:latin typeface="Cambria Math" panose="02040503050406030204" pitchFamily="18" charset="0"/>
                          <a:ea typeface="Cambria Math" panose="02040503050406030204" pitchFamily="18" charset="0"/>
                        </a:rPr>
                        <m:t>2.7162</m:t>
                      </m:r>
                      <m:r>
                        <a:rPr lang="en-GB" sz="4000" b="0" i="1" dirty="0" smtClean="0">
                          <a:latin typeface="Cambria Math" panose="02040503050406030204" pitchFamily="18" charset="0"/>
                          <a:ea typeface="Cambria Math" panose="02040503050406030204" pitchFamily="18" charset="0"/>
                        </a:rPr>
                        <m:t>065</m:t>
                      </m:r>
                    </m:oMath>
                  </m:oMathPara>
                </a14:m>
                <a:endParaRPr lang="en-GB" sz="4000" dirty="0"/>
              </a:p>
              <a:p>
                <a:endParaRPr lang="en-GB" dirty="0"/>
              </a:p>
            </p:txBody>
          </p:sp>
        </mc:Choice>
        <mc:Fallback xmlns="">
          <p:sp>
            <p:nvSpPr>
              <p:cNvPr id="4" name="TextBox 3"/>
              <p:cNvSpPr txBox="1">
                <a:spLocks noRot="1" noChangeAspect="1" noMove="1" noResize="1" noEditPoints="1" noAdjustHandles="1" noChangeArrowheads="1" noChangeShapeType="1" noTextEdit="1"/>
              </p:cNvSpPr>
              <p:nvPr/>
            </p:nvSpPr>
            <p:spPr>
              <a:xfrm>
                <a:off x="2141838" y="1869990"/>
                <a:ext cx="6433752" cy="948080"/>
              </a:xfrm>
              <a:prstGeom prst="rect">
                <a:avLst/>
              </a:prstGeom>
              <a:blipFill rotWithShape="0">
                <a:blip r:embed="rId2"/>
                <a:stretch>
                  <a:fillRect/>
                </a:stretch>
              </a:blipFill>
            </p:spPr>
            <p:txBody>
              <a:bodyPr/>
              <a:lstStyle/>
              <a:p>
                <a:r>
                  <a:rPr lang="en-GB">
                    <a:noFill/>
                  </a:rPr>
                  <a:t> </a:t>
                </a:r>
              </a:p>
            </p:txBody>
          </p:sp>
        </mc:Fallback>
      </mc:AlternateContent>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8589" y="2818070"/>
            <a:ext cx="5801784" cy="4351338"/>
          </a:xfrm>
        </p:spPr>
      </p:pic>
    </p:spTree>
    <p:extLst>
      <p:ext uri="{BB962C8B-B14F-4D97-AF65-F5344CB8AC3E}">
        <p14:creationId xmlns:p14="http://schemas.microsoft.com/office/powerpoint/2010/main" val="406467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Standard deviation: Lets look at another example </a:t>
            </a:r>
            <a:endParaRPr lang="en-GB" dirty="0"/>
          </a:p>
        </p:txBody>
      </p:sp>
      <p:sp>
        <p:nvSpPr>
          <p:cNvPr id="3" name="Content Placeholder 2"/>
          <p:cNvSpPr>
            <a:spLocks noGrp="1"/>
          </p:cNvSpPr>
          <p:nvPr>
            <p:ph idx="1"/>
          </p:nvPr>
        </p:nvSpPr>
        <p:spPr/>
        <p:txBody>
          <a:bodyPr/>
          <a:lstStyle/>
          <a:p>
            <a:pPr marL="0" indent="0">
              <a:buNone/>
            </a:pPr>
            <a:endParaRPr lang="en-GB" dirty="0" smtClean="0"/>
          </a:p>
          <a:p>
            <a:r>
              <a:rPr lang="en-GB" dirty="0" smtClean="0"/>
              <a:t>First, I’ll show you my calculation was right (hopefully!), using an online standard deviation calculator!!!!</a:t>
            </a:r>
            <a:endParaRPr lang="en-GB" dirty="0"/>
          </a:p>
          <a:p>
            <a:endParaRPr lang="en-GB" dirty="0"/>
          </a:p>
          <a:p>
            <a:r>
              <a:rPr lang="en-GB" dirty="0">
                <a:hlinkClick r:id="rId2"/>
              </a:rPr>
              <a:t>http://</a:t>
            </a:r>
            <a:r>
              <a:rPr lang="en-GB" dirty="0" smtClean="0">
                <a:hlinkClick r:id="rId2"/>
              </a:rPr>
              <a:t>www.mathsisfun.com/data/standard-deviation.html</a:t>
            </a:r>
            <a:endParaRPr lang="en-GB" dirty="0" smtClean="0"/>
          </a:p>
          <a:p>
            <a:endParaRPr lang="en-GB" dirty="0"/>
          </a:p>
        </p:txBody>
      </p:sp>
    </p:spTree>
    <p:extLst>
      <p:ext uri="{BB962C8B-B14F-4D97-AF65-F5344CB8AC3E}">
        <p14:creationId xmlns:p14="http://schemas.microsoft.com/office/powerpoint/2010/main" val="69735199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Distributions</a:t>
            </a:r>
            <a:endParaRPr lang="en-GB" dirty="0"/>
          </a:p>
        </p:txBody>
      </p:sp>
      <p:sp>
        <p:nvSpPr>
          <p:cNvPr id="3" name="Content Placeholder 2"/>
          <p:cNvSpPr>
            <a:spLocks noGrp="1"/>
          </p:cNvSpPr>
          <p:nvPr>
            <p:ph idx="1"/>
          </p:nvPr>
        </p:nvSpPr>
        <p:spPr/>
        <p:txBody>
          <a:bodyPr>
            <a:normAutofit lnSpcReduction="10000"/>
          </a:bodyPr>
          <a:lstStyle/>
          <a:p>
            <a:r>
              <a:rPr lang="en-GB" dirty="0" smtClean="0"/>
              <a:t>We have talked about probability</a:t>
            </a:r>
          </a:p>
          <a:p>
            <a:pPr lvl="1"/>
            <a:r>
              <a:rPr lang="en-GB" dirty="0" smtClean="0"/>
              <a:t>how distributions help us think about probability data takes certain values</a:t>
            </a:r>
          </a:p>
          <a:p>
            <a:r>
              <a:rPr lang="en-GB" dirty="0" smtClean="0"/>
              <a:t>We have introduced distributions and talked about the normal distribution</a:t>
            </a:r>
          </a:p>
          <a:p>
            <a:pPr lvl="1"/>
            <a:r>
              <a:rPr lang="en-GB" dirty="0" smtClean="0"/>
              <a:t>Normal distribution is one of natures beautiful patterns</a:t>
            </a:r>
          </a:p>
          <a:p>
            <a:pPr lvl="1"/>
            <a:r>
              <a:rPr lang="en-GB" dirty="0"/>
              <a:t>shape of any normal curve depends on its mean </a:t>
            </a:r>
            <a:r>
              <a:rPr lang="en-GB" i="1" dirty="0"/>
              <a:t>μ</a:t>
            </a:r>
            <a:r>
              <a:rPr lang="en-GB" dirty="0"/>
              <a:t> and standard deviation </a:t>
            </a:r>
            <a:r>
              <a:rPr lang="en-GB" i="1" dirty="0"/>
              <a:t>σ</a:t>
            </a:r>
            <a:r>
              <a:rPr lang="en-GB" dirty="0"/>
              <a:t>.</a:t>
            </a:r>
          </a:p>
          <a:p>
            <a:pPr lvl="1"/>
            <a:r>
              <a:rPr lang="en-GB" dirty="0" smtClean="0"/>
              <a:t>This is important because statistical estimates are based on it</a:t>
            </a:r>
          </a:p>
          <a:p>
            <a:pPr lvl="1"/>
            <a:endParaRPr lang="en-GB" dirty="0"/>
          </a:p>
          <a:p>
            <a:r>
              <a:rPr lang="en-GB" dirty="0" smtClean="0"/>
              <a:t>We introduced calculating standard deviations</a:t>
            </a:r>
          </a:p>
          <a:p>
            <a:pPr lvl="1"/>
            <a:r>
              <a:rPr lang="en-GB" dirty="0" smtClean="0"/>
              <a:t>This is a central concept in data analysis</a:t>
            </a:r>
          </a:p>
          <a:p>
            <a:pPr lvl="1"/>
            <a:r>
              <a:rPr lang="en-GB" dirty="0" smtClean="0"/>
              <a:t>That we will draw </a:t>
            </a:r>
            <a:r>
              <a:rPr lang="en-GB" smtClean="0"/>
              <a:t>upon again later</a:t>
            </a:r>
            <a:endParaRPr lang="en-GB" dirty="0" smtClean="0"/>
          </a:p>
          <a:p>
            <a:pPr lvl="1"/>
            <a:endParaRPr lang="en-GB" dirty="0" smtClean="0"/>
          </a:p>
          <a:p>
            <a:endParaRPr lang="en-GB" dirty="0" smtClean="0"/>
          </a:p>
          <a:p>
            <a:endParaRPr lang="en-GB" dirty="0"/>
          </a:p>
        </p:txBody>
      </p:sp>
    </p:spTree>
    <p:extLst>
      <p:ext uri="{BB962C8B-B14F-4D97-AF65-F5344CB8AC3E}">
        <p14:creationId xmlns:p14="http://schemas.microsoft.com/office/powerpoint/2010/main" val="219159944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Lecture 7</a:t>
            </a:r>
            <a:br>
              <a:rPr lang="en-GB" dirty="0" smtClean="0"/>
            </a:br>
            <a:r>
              <a:rPr lang="en-GB" dirty="0" smtClean="0"/>
              <a:t>Sampling Distributions</a:t>
            </a:r>
            <a:endParaRPr lang="en-GB" dirty="0"/>
          </a:p>
        </p:txBody>
      </p:sp>
      <p:sp>
        <p:nvSpPr>
          <p:cNvPr id="3" name="Subtitle 2"/>
          <p:cNvSpPr>
            <a:spLocks noGrp="1"/>
          </p:cNvSpPr>
          <p:nvPr>
            <p:ph type="subTitle" idx="1"/>
          </p:nvPr>
        </p:nvSpPr>
        <p:spPr/>
        <p:txBody>
          <a:bodyPr/>
          <a:lstStyle/>
          <a:p>
            <a:r>
              <a:rPr lang="en-GB" dirty="0" smtClean="0"/>
              <a:t>Class-Practical</a:t>
            </a:r>
            <a:endParaRPr lang="en-GB" dirty="0"/>
          </a:p>
        </p:txBody>
      </p:sp>
    </p:spTree>
    <p:extLst>
      <p:ext uri="{BB962C8B-B14F-4D97-AF65-F5344CB8AC3E}">
        <p14:creationId xmlns:p14="http://schemas.microsoft.com/office/powerpoint/2010/main" val="597280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Welcome</a:t>
            </a:r>
            <a:endParaRPr lang="en-GB" dirty="0"/>
          </a:p>
        </p:txBody>
      </p:sp>
      <p:sp>
        <p:nvSpPr>
          <p:cNvPr id="3" name="Content Placeholder 2"/>
          <p:cNvSpPr>
            <a:spLocks noGrp="1"/>
          </p:cNvSpPr>
          <p:nvPr>
            <p:ph idx="1"/>
          </p:nvPr>
        </p:nvSpPr>
        <p:spPr/>
        <p:txBody>
          <a:bodyPr/>
          <a:lstStyle/>
          <a:p>
            <a:r>
              <a:rPr lang="en-GB" dirty="0" smtClean="0"/>
              <a:t>Welcome! Great to see you all. </a:t>
            </a:r>
          </a:p>
          <a:p>
            <a:endParaRPr lang="en-GB" dirty="0"/>
          </a:p>
          <a:p>
            <a:r>
              <a:rPr lang="en-GB" dirty="0" smtClean="0"/>
              <a:t>Wow! So many chose data analysis.</a:t>
            </a:r>
          </a:p>
          <a:p>
            <a:pPr lvl="1"/>
            <a:r>
              <a:rPr lang="en-GB" dirty="0" smtClean="0"/>
              <a:t>I’m a sociologist I’m not use to people choosing data analysis!</a:t>
            </a:r>
            <a:endParaRPr lang="en-GB" dirty="0"/>
          </a:p>
        </p:txBody>
      </p:sp>
    </p:spTree>
    <p:extLst>
      <p:ext uri="{BB962C8B-B14F-4D97-AF65-F5344CB8AC3E}">
        <p14:creationId xmlns:p14="http://schemas.microsoft.com/office/powerpoint/2010/main" val="2217490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Statistical analyses: </a:t>
            </a:r>
            <a:br>
              <a:rPr lang="en-GB" dirty="0" smtClean="0"/>
            </a:br>
            <a:r>
              <a:rPr lang="en-GB" dirty="0" smtClean="0"/>
              <a:t>the research workflow</a:t>
            </a:r>
            <a:endParaRPr lang="en-GB" dirty="0"/>
          </a:p>
        </p:txBody>
      </p:sp>
      <p:pic>
        <p:nvPicPr>
          <p:cNvPr id="5" name="Picture 4"/>
          <p:cNvPicPr>
            <a:picLocks noChangeAspect="1"/>
          </p:cNvPicPr>
          <p:nvPr/>
        </p:nvPicPr>
        <p:blipFill>
          <a:blip r:embed="rId2"/>
          <a:stretch>
            <a:fillRect/>
          </a:stretch>
        </p:blipFill>
        <p:spPr>
          <a:xfrm>
            <a:off x="369413" y="2019176"/>
            <a:ext cx="11453173" cy="3035424"/>
          </a:xfrm>
          <a:prstGeom prst="rect">
            <a:avLst/>
          </a:prstGeom>
        </p:spPr>
      </p:pic>
      <p:sp>
        <p:nvSpPr>
          <p:cNvPr id="6" name="Rectangle 5"/>
          <p:cNvSpPr/>
          <p:nvPr/>
        </p:nvSpPr>
        <p:spPr>
          <a:xfrm>
            <a:off x="1625600" y="5383088"/>
            <a:ext cx="6096000" cy="923330"/>
          </a:xfrm>
          <a:prstGeom prst="rect">
            <a:avLst/>
          </a:prstGeom>
        </p:spPr>
        <p:txBody>
          <a:bodyPr>
            <a:spAutoFit/>
          </a:bodyPr>
          <a:lstStyle/>
          <a:p>
            <a:r>
              <a:rPr lang="en-GB" dirty="0" err="1" smtClean="0"/>
              <a:t>Lamert</a:t>
            </a:r>
            <a:r>
              <a:rPr lang="en-GB" dirty="0" smtClean="0"/>
              <a:t> and Gayle (2017) The Workflow: A Practical Guide to Producing Accurate, Efficient, Transparent and Reproducible Social Survey Data Analysis, </a:t>
            </a:r>
            <a:r>
              <a:rPr lang="en-GB" i="1" dirty="0" smtClean="0"/>
              <a:t>NCRM Working Paper</a:t>
            </a:r>
            <a:r>
              <a:rPr lang="en-GB" dirty="0" smtClean="0"/>
              <a:t> </a:t>
            </a:r>
            <a:endParaRPr lang="en-GB" dirty="0"/>
          </a:p>
        </p:txBody>
      </p:sp>
    </p:spTree>
    <p:extLst>
      <p:ext uri="{BB962C8B-B14F-4D97-AF65-F5344CB8AC3E}">
        <p14:creationId xmlns:p14="http://schemas.microsoft.com/office/powerpoint/2010/main" val="198846406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100" y="111125"/>
            <a:ext cx="10515600" cy="1325563"/>
          </a:xfrm>
        </p:spPr>
        <p:txBody>
          <a:bodyPr/>
          <a:lstStyle/>
          <a:p>
            <a:r>
              <a:rPr lang="en-GB" dirty="0" smtClean="0"/>
              <a:t>Thinking distributions</a:t>
            </a:r>
            <a:endParaRPr lang="en-GB" dirty="0"/>
          </a:p>
        </p:txBody>
      </p:sp>
      <p:sp>
        <p:nvSpPr>
          <p:cNvPr id="3" name="Content Placeholder 2"/>
          <p:cNvSpPr>
            <a:spLocks noGrp="1"/>
          </p:cNvSpPr>
          <p:nvPr>
            <p:ph idx="1"/>
          </p:nvPr>
        </p:nvSpPr>
        <p:spPr>
          <a:xfrm>
            <a:off x="787400" y="1436688"/>
            <a:ext cx="10515600" cy="5230812"/>
          </a:xfrm>
        </p:spPr>
        <p:txBody>
          <a:bodyPr/>
          <a:lstStyle/>
          <a:p>
            <a:r>
              <a:rPr lang="en-GB" dirty="0" smtClean="0"/>
              <a:t>Means and sampling distributions</a:t>
            </a:r>
          </a:p>
          <a:p>
            <a:r>
              <a:rPr lang="en-GB" dirty="0" smtClean="0"/>
              <a:t>You know (we have gone through) how to calculate means, variance and standard deviations </a:t>
            </a:r>
          </a:p>
          <a:p>
            <a:pPr lvl="1"/>
            <a:r>
              <a:rPr lang="en-GB" dirty="0" smtClean="0"/>
              <a:t>(you knew how to do the mean already, coz you’re smart and educated)</a:t>
            </a:r>
          </a:p>
          <a:p>
            <a:pPr lvl="1"/>
            <a:endParaRPr lang="en-GB" dirty="0" smtClean="0"/>
          </a:p>
          <a:p>
            <a:r>
              <a:rPr lang="en-GB" dirty="0" smtClean="0"/>
              <a:t>These have equivalents in the population and a sampling distribution</a:t>
            </a:r>
            <a:endParaRPr lang="en-GB"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4558915"/>
            <a:ext cx="3454400" cy="2590800"/>
          </a:xfrm>
          <a:prstGeom prst="rect">
            <a:avLst/>
          </a:prstGeom>
        </p:spPr>
      </p:pic>
      <p:sp>
        <p:nvSpPr>
          <p:cNvPr id="5" name="TextBox 4"/>
          <p:cNvSpPr txBox="1"/>
          <p:nvPr/>
        </p:nvSpPr>
        <p:spPr>
          <a:xfrm>
            <a:off x="2040437" y="4292600"/>
            <a:ext cx="1176925" cy="369332"/>
          </a:xfrm>
          <a:prstGeom prst="rect">
            <a:avLst/>
          </a:prstGeom>
          <a:noFill/>
        </p:spPr>
        <p:txBody>
          <a:bodyPr wrap="none" rtlCol="0">
            <a:spAutoFit/>
          </a:bodyPr>
          <a:lstStyle/>
          <a:p>
            <a:r>
              <a:rPr lang="en-GB" dirty="0" smtClean="0"/>
              <a:t>Sample SD</a:t>
            </a:r>
            <a:endParaRPr lang="en-GB" dirty="0"/>
          </a:p>
        </p:txBody>
      </p:sp>
      <mc:AlternateContent xmlns:mc="http://schemas.openxmlformats.org/markup-compatibility/2006" xmlns:a14="http://schemas.microsoft.com/office/drawing/2010/main">
        <mc:Choice Requires="a14">
          <p:sp>
            <p:nvSpPr>
              <p:cNvPr id="6" name="TextBox 5"/>
              <p:cNvSpPr txBox="1"/>
              <p:nvPr/>
            </p:nvSpPr>
            <p:spPr>
              <a:xfrm>
                <a:off x="6674412" y="5378255"/>
                <a:ext cx="3276600" cy="9521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𝑥</m:t>
                          </m:r>
                        </m:e>
                      </m:acc>
                      <m:r>
                        <a:rPr lang="en-GB" sz="3200" b="0" i="1" smtClean="0">
                          <a:latin typeface="Cambria Math" panose="02040503050406030204" pitchFamily="18" charset="0"/>
                        </a:rPr>
                        <m:t>=</m:t>
                      </m:r>
                      <m:f>
                        <m:fPr>
                          <m:ctrlPr>
                            <a:rPr lang="en-GB" sz="3200" i="1" smtClean="0">
                              <a:latin typeface="Cambria Math" panose="02040503050406030204" pitchFamily="18" charset="0"/>
                            </a:rPr>
                          </m:ctrlPr>
                        </m:fPr>
                        <m:num>
                          <m:nary>
                            <m:naryPr>
                              <m:chr m:val="∑"/>
                              <m:subHide m:val="on"/>
                              <m:supHide m:val="on"/>
                              <m:ctrlPr>
                                <a:rPr lang="en-GB" sz="3200" i="1" smtClean="0">
                                  <a:latin typeface="Cambria Math" panose="02040503050406030204" pitchFamily="18" charset="0"/>
                                </a:rPr>
                              </m:ctrlPr>
                            </m:naryPr>
                            <m:sub/>
                            <m:sup/>
                            <m:e>
                              <m:r>
                                <a:rPr lang="en-GB" sz="3200" b="0" i="1" smtClean="0">
                                  <a:latin typeface="Cambria Math" panose="02040503050406030204" pitchFamily="18" charset="0"/>
                                </a:rPr>
                                <m:t>𝑥</m:t>
                              </m:r>
                            </m:e>
                          </m:nary>
                        </m:num>
                        <m:den>
                          <m:r>
                            <a:rPr lang="en-GB" sz="3200" b="0" i="1" smtClean="0">
                              <a:latin typeface="Cambria Math" panose="02040503050406030204" pitchFamily="18" charset="0"/>
                            </a:rPr>
                            <m:t>𝑛</m:t>
                          </m:r>
                        </m:den>
                      </m:f>
                    </m:oMath>
                  </m:oMathPara>
                </a14:m>
                <a:endParaRPr lang="en-GB"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6674412" y="5378255"/>
                <a:ext cx="3276600" cy="952120"/>
              </a:xfrm>
              <a:prstGeom prst="rect">
                <a:avLst/>
              </a:prstGeom>
              <a:blipFill rotWithShape="0">
                <a:blip r:embed="rId3"/>
                <a:stretch>
                  <a:fillRect/>
                </a:stretch>
              </a:blipFill>
            </p:spPr>
            <p:txBody>
              <a:bodyPr/>
              <a:lstStyle/>
              <a:p>
                <a:r>
                  <a:rPr lang="en-GB">
                    <a:noFill/>
                  </a:rPr>
                  <a:t> </a:t>
                </a:r>
              </a:p>
            </p:txBody>
          </p:sp>
        </mc:Fallback>
      </mc:AlternateContent>
      <p:sp>
        <p:nvSpPr>
          <p:cNvPr id="7" name="TextBox 6"/>
          <p:cNvSpPr txBox="1"/>
          <p:nvPr/>
        </p:nvSpPr>
        <p:spPr>
          <a:xfrm>
            <a:off x="8138369" y="4477266"/>
            <a:ext cx="729687" cy="369332"/>
          </a:xfrm>
          <a:prstGeom prst="rect">
            <a:avLst/>
          </a:prstGeom>
          <a:noFill/>
        </p:spPr>
        <p:txBody>
          <a:bodyPr wrap="none" rtlCol="0">
            <a:spAutoFit/>
          </a:bodyPr>
          <a:lstStyle/>
          <a:p>
            <a:r>
              <a:rPr lang="en-GB" dirty="0" smtClean="0"/>
              <a:t>Mean</a:t>
            </a:r>
            <a:endParaRPr lang="en-GB" dirty="0"/>
          </a:p>
        </p:txBody>
      </p:sp>
    </p:spTree>
    <p:extLst>
      <p:ext uri="{BB962C8B-B14F-4D97-AF65-F5344CB8AC3E}">
        <p14:creationId xmlns:p14="http://schemas.microsoft.com/office/powerpoint/2010/main" val="42779425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Distributions</a:t>
            </a:r>
          </a:p>
        </p:txBody>
      </p:sp>
      <p:sp>
        <p:nvSpPr>
          <p:cNvPr id="3" name="Content Placeholder 2"/>
          <p:cNvSpPr>
            <a:spLocks noGrp="1"/>
          </p:cNvSpPr>
          <p:nvPr>
            <p:ph idx="1"/>
          </p:nvPr>
        </p:nvSpPr>
        <p:spPr/>
        <p:txBody>
          <a:bodyPr/>
          <a:lstStyle/>
          <a:p>
            <a:r>
              <a:rPr lang="en-GB" b="1" dirty="0" smtClean="0"/>
              <a:t>Population</a:t>
            </a:r>
            <a:r>
              <a:rPr lang="en-GB" dirty="0" smtClean="0"/>
              <a:t>, </a:t>
            </a:r>
          </a:p>
          <a:p>
            <a:pPr lvl="1"/>
            <a:r>
              <a:rPr lang="en-GB" dirty="0" smtClean="0"/>
              <a:t>has a mean, a variance and a standard deviation</a:t>
            </a:r>
          </a:p>
          <a:p>
            <a:r>
              <a:rPr lang="en-GB" b="1" dirty="0" smtClean="0"/>
              <a:t>Sample</a:t>
            </a:r>
            <a:r>
              <a:rPr lang="en-GB" dirty="0" smtClean="0"/>
              <a:t>, </a:t>
            </a:r>
          </a:p>
          <a:p>
            <a:pPr lvl="1"/>
            <a:r>
              <a:rPr lang="en-GB" dirty="0" smtClean="0"/>
              <a:t>has a mean, a variance and </a:t>
            </a:r>
            <a:r>
              <a:rPr lang="en-GB" dirty="0"/>
              <a:t>a standard </a:t>
            </a:r>
            <a:r>
              <a:rPr lang="en-GB" dirty="0" smtClean="0"/>
              <a:t>deviation</a:t>
            </a:r>
          </a:p>
          <a:p>
            <a:r>
              <a:rPr lang="en-GB" b="1" dirty="0" smtClean="0"/>
              <a:t>Sampling</a:t>
            </a:r>
            <a:r>
              <a:rPr lang="en-GB" dirty="0" smtClean="0"/>
              <a:t> (distribution)</a:t>
            </a:r>
          </a:p>
          <a:p>
            <a:pPr lvl="1"/>
            <a:r>
              <a:rPr lang="en-GB" dirty="0"/>
              <a:t>has a mean, a variance and a standard deviation</a:t>
            </a:r>
          </a:p>
          <a:p>
            <a:pPr lvl="1"/>
            <a:endParaRPr lang="en-GB" dirty="0"/>
          </a:p>
          <a:p>
            <a:endParaRPr lang="en-GB" dirty="0"/>
          </a:p>
        </p:txBody>
      </p:sp>
    </p:spTree>
    <p:extLst>
      <p:ext uri="{BB962C8B-B14F-4D97-AF65-F5344CB8AC3E}">
        <p14:creationId xmlns:p14="http://schemas.microsoft.com/office/powerpoint/2010/main" val="11569886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draw samples</a:t>
            </a:r>
            <a:endParaRPr lang="en-GB" dirty="0"/>
          </a:p>
        </p:txBody>
      </p:sp>
      <p:sp>
        <p:nvSpPr>
          <p:cNvPr id="3" name="Content Placeholder 2"/>
          <p:cNvSpPr>
            <a:spLocks noGrp="1"/>
          </p:cNvSpPr>
          <p:nvPr>
            <p:ph idx="1"/>
          </p:nvPr>
        </p:nvSpPr>
        <p:spPr/>
        <p:txBody>
          <a:bodyPr/>
          <a:lstStyle/>
          <a:p>
            <a:r>
              <a:rPr lang="en-GB" dirty="0"/>
              <a:t>We’re going to think about </a:t>
            </a:r>
            <a:r>
              <a:rPr lang="en-GB" dirty="0" smtClean="0"/>
              <a:t>this by drawing samples</a:t>
            </a:r>
          </a:p>
          <a:p>
            <a:endParaRPr lang="en-GB" dirty="0"/>
          </a:p>
          <a:p>
            <a:r>
              <a:rPr lang="en-GB" dirty="0" smtClean="0"/>
              <a:t>And having a look… and thinking…</a:t>
            </a:r>
            <a:endParaRPr lang="en-GB" dirty="0"/>
          </a:p>
        </p:txBody>
      </p:sp>
    </p:spTree>
    <p:extLst>
      <p:ext uri="{BB962C8B-B14F-4D97-AF65-F5344CB8AC3E}">
        <p14:creationId xmlns:p14="http://schemas.microsoft.com/office/powerpoint/2010/main" val="25440833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sample in a sack (bag!)</a:t>
            </a:r>
            <a:endParaRPr lang="en-GB" dirty="0"/>
          </a:p>
        </p:txBody>
      </p:sp>
      <p:pic>
        <p:nvPicPr>
          <p:cNvPr id="4" name="Content Placeholder 3"/>
          <p:cNvPicPr>
            <a:picLocks noGrp="1" noChangeAspect="1"/>
          </p:cNvPicPr>
          <p:nvPr>
            <p:ph idx="1"/>
          </p:nvPr>
        </p:nvPicPr>
        <p:blipFill>
          <a:blip r:embed="rId2"/>
          <a:stretch>
            <a:fillRect/>
          </a:stretch>
        </p:blipFill>
        <p:spPr>
          <a:xfrm>
            <a:off x="2844800" y="1512699"/>
            <a:ext cx="6233169" cy="4994464"/>
          </a:xfrm>
          <a:prstGeom prst="rect">
            <a:avLst/>
          </a:prstGeom>
        </p:spPr>
      </p:pic>
    </p:spTree>
    <p:extLst>
      <p:ext uri="{BB962C8B-B14F-4D97-AF65-F5344CB8AC3E}">
        <p14:creationId xmlns:p14="http://schemas.microsoft.com/office/powerpoint/2010/main" val="15990673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Lecture 8</a:t>
            </a:r>
            <a:br>
              <a:rPr lang="en-GB" dirty="0" smtClean="0"/>
            </a:br>
            <a:r>
              <a:rPr lang="en-GB" dirty="0" smtClean="0"/>
              <a:t>Statistical Inference</a:t>
            </a:r>
            <a:endParaRPr lang="en-GB" dirty="0"/>
          </a:p>
        </p:txBody>
      </p:sp>
      <p:sp>
        <p:nvSpPr>
          <p:cNvPr id="3" name="Subtitle 2"/>
          <p:cNvSpPr>
            <a:spLocks noGrp="1"/>
          </p:cNvSpPr>
          <p:nvPr>
            <p:ph type="subTitle" idx="1"/>
          </p:nvPr>
        </p:nvSpPr>
        <p:spPr/>
        <p:txBody>
          <a:bodyPr/>
          <a:lstStyle/>
          <a:p>
            <a:r>
              <a:rPr lang="en-GB" dirty="0" smtClean="0"/>
              <a:t>Confidence Intervals, </a:t>
            </a:r>
          </a:p>
          <a:p>
            <a:r>
              <a:rPr lang="en-GB" dirty="0" smtClean="0"/>
              <a:t>Lesson 8</a:t>
            </a:r>
            <a:endParaRPr lang="en-GB" dirty="0"/>
          </a:p>
        </p:txBody>
      </p:sp>
    </p:spTree>
    <p:extLst>
      <p:ext uri="{BB962C8B-B14F-4D97-AF65-F5344CB8AC3E}">
        <p14:creationId xmlns:p14="http://schemas.microsoft.com/office/powerpoint/2010/main" val="24048642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Statistical Inference</a:t>
            </a:r>
            <a:endParaRPr lang="en-GB" dirty="0"/>
          </a:p>
        </p:txBody>
      </p:sp>
      <p:sp>
        <p:nvSpPr>
          <p:cNvPr id="3" name="Content Placeholder 2"/>
          <p:cNvSpPr>
            <a:spLocks noGrp="1"/>
          </p:cNvSpPr>
          <p:nvPr>
            <p:ph idx="1"/>
          </p:nvPr>
        </p:nvSpPr>
        <p:spPr/>
        <p:txBody>
          <a:bodyPr/>
          <a:lstStyle/>
          <a:p>
            <a:r>
              <a:rPr lang="en-GB" dirty="0" smtClean="0"/>
              <a:t>First lets look at how to calculate a confidence interval (CI)</a:t>
            </a:r>
          </a:p>
          <a:p>
            <a:pPr lvl="1"/>
            <a:r>
              <a:rPr lang="en-GB" dirty="0" smtClean="0"/>
              <a:t>(</a:t>
            </a:r>
            <a:r>
              <a:rPr lang="en-GB" b="1" dirty="0" smtClean="0"/>
              <a:t>YOU LOVE IT</a:t>
            </a:r>
            <a:r>
              <a:rPr lang="en-GB" dirty="0" smtClean="0"/>
              <a:t>, </a:t>
            </a:r>
            <a:r>
              <a:rPr lang="en-GB" i="1" dirty="0" smtClean="0"/>
              <a:t>don’t lie</a:t>
            </a:r>
            <a:r>
              <a:rPr lang="en-GB" dirty="0" smtClean="0"/>
              <a:t> !)</a:t>
            </a:r>
          </a:p>
          <a:p>
            <a:r>
              <a:rPr lang="en-GB" dirty="0" smtClean="0"/>
              <a:t>Then lets think about what it is showing us</a:t>
            </a:r>
            <a:endParaRPr lang="en-GB" dirty="0"/>
          </a:p>
        </p:txBody>
      </p:sp>
    </p:spTree>
    <p:extLst>
      <p:ext uri="{BB962C8B-B14F-4D97-AF65-F5344CB8AC3E}">
        <p14:creationId xmlns:p14="http://schemas.microsoft.com/office/powerpoint/2010/main" val="26123325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Calculating a confidence interval for a sample mean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acc>
                        <m:accPr>
                          <m:chr m:val="̅"/>
                          <m:ctrlPr>
                            <a:rPr lang="en-GB" sz="5400" i="1" smtClean="0">
                              <a:latin typeface="Cambria Math" panose="02040503050406030204" pitchFamily="18" charset="0"/>
                            </a:rPr>
                          </m:ctrlPr>
                        </m:accPr>
                        <m:e>
                          <m:r>
                            <a:rPr lang="en-GB" sz="5400" i="1">
                              <a:latin typeface="Cambria Math" panose="02040503050406030204" pitchFamily="18" charset="0"/>
                            </a:rPr>
                            <m:t>𝑥</m:t>
                          </m:r>
                        </m:e>
                      </m:acc>
                      <m:r>
                        <a:rPr lang="en-GB" sz="5400" i="1">
                          <a:latin typeface="Cambria Math" panose="02040503050406030204" pitchFamily="18" charset="0"/>
                          <a:ea typeface="Cambria Math" panose="02040503050406030204" pitchFamily="18" charset="0"/>
                        </a:rPr>
                        <m:t>∓</m:t>
                      </m:r>
                      <m:sSubSup>
                        <m:sSubSupPr>
                          <m:ctrlPr>
                            <a:rPr lang="en-GB" sz="5400" i="1" smtClean="0">
                              <a:latin typeface="Cambria Math" panose="02040503050406030204" pitchFamily="18" charset="0"/>
                              <a:ea typeface="Cambria Math" panose="02040503050406030204" pitchFamily="18" charset="0"/>
                            </a:rPr>
                          </m:ctrlPr>
                        </m:sSubSupPr>
                        <m:e>
                          <m:r>
                            <a:rPr lang="en-GB" sz="5400" b="0" i="1" smtClean="0">
                              <a:latin typeface="Cambria Math" panose="02040503050406030204" pitchFamily="18" charset="0"/>
                              <a:ea typeface="Cambria Math" panose="02040503050406030204" pitchFamily="18" charset="0"/>
                            </a:rPr>
                            <m:t>𝑡</m:t>
                          </m:r>
                        </m:e>
                        <m:sub>
                          <m:r>
                            <a:rPr lang="en-GB" sz="5400" b="0" i="1" smtClean="0">
                              <a:latin typeface="Cambria Math" panose="02040503050406030204" pitchFamily="18" charset="0"/>
                              <a:ea typeface="Cambria Math" panose="02040503050406030204" pitchFamily="18" charset="0"/>
                            </a:rPr>
                            <m:t>𝑛</m:t>
                          </m:r>
                          <m:r>
                            <a:rPr lang="en-GB" sz="5400" b="0" i="1" smtClean="0">
                              <a:latin typeface="Cambria Math" panose="02040503050406030204" pitchFamily="18" charset="0"/>
                              <a:ea typeface="Cambria Math" panose="02040503050406030204" pitchFamily="18" charset="0"/>
                            </a:rPr>
                            <m:t>−1</m:t>
                          </m:r>
                        </m:sub>
                        <m:sup>
                          <m:r>
                            <a:rPr lang="en-GB" sz="5400" b="0" i="1" smtClean="0">
                              <a:latin typeface="Cambria Math" panose="02040503050406030204" pitchFamily="18" charset="0"/>
                              <a:ea typeface="Cambria Math" panose="02040503050406030204" pitchFamily="18" charset="0"/>
                            </a:rPr>
                            <m:t>∗</m:t>
                          </m:r>
                        </m:sup>
                      </m:sSubSup>
                      <m:f>
                        <m:fPr>
                          <m:ctrlPr>
                            <a:rPr lang="en-GB" sz="5400" i="1">
                              <a:latin typeface="Cambria Math" panose="02040503050406030204" pitchFamily="18" charset="0"/>
                              <a:ea typeface="Cambria Math" panose="02040503050406030204" pitchFamily="18" charset="0"/>
                            </a:rPr>
                          </m:ctrlPr>
                        </m:fPr>
                        <m:num>
                          <m:r>
                            <a:rPr lang="en-GB" sz="5400" b="0" i="1" smtClean="0">
                              <a:latin typeface="Cambria Math" panose="02040503050406030204" pitchFamily="18" charset="0"/>
                              <a:ea typeface="Cambria Math" panose="02040503050406030204" pitchFamily="18" charset="0"/>
                            </a:rPr>
                            <m:t>𝑠</m:t>
                          </m:r>
                        </m:num>
                        <m:den>
                          <m:rad>
                            <m:radPr>
                              <m:degHide m:val="on"/>
                              <m:ctrlPr>
                                <a:rPr lang="en-GB" sz="5400" i="1">
                                  <a:latin typeface="Cambria Math" panose="02040503050406030204" pitchFamily="18" charset="0"/>
                                  <a:ea typeface="Cambria Math" panose="02040503050406030204" pitchFamily="18" charset="0"/>
                                </a:rPr>
                              </m:ctrlPr>
                            </m:radPr>
                            <m:deg/>
                            <m:e>
                              <m:r>
                                <a:rPr lang="en-GB" sz="5400" i="1">
                                  <a:latin typeface="Cambria Math" panose="02040503050406030204" pitchFamily="18" charset="0"/>
                                  <a:ea typeface="Cambria Math" panose="02040503050406030204" pitchFamily="18" charset="0"/>
                                </a:rPr>
                                <m:t>𝑛</m:t>
                              </m:r>
                            </m:e>
                          </m:rad>
                        </m:den>
                      </m:f>
                    </m:oMath>
                  </m:oMathPara>
                </a14:m>
                <a:endParaRPr lang="en-GB" dirty="0" smtClean="0"/>
              </a:p>
              <a:p>
                <a:endParaRPr lang="en-GB" dirty="0"/>
              </a:p>
              <a:p>
                <a:r>
                  <a:rPr lang="en-GB" i="1" dirty="0"/>
                  <a:t>t*</a:t>
                </a:r>
                <a:r>
                  <a:rPr lang="en-GB" dirty="0"/>
                  <a:t>-value from the </a:t>
                </a:r>
                <a:r>
                  <a:rPr lang="en-GB" i="1" dirty="0"/>
                  <a:t>t</a:t>
                </a:r>
                <a:r>
                  <a:rPr lang="en-GB" dirty="0"/>
                  <a:t>-distribution </a:t>
                </a:r>
                <a:endParaRPr lang="en-GB" dirty="0" smtClean="0"/>
              </a:p>
              <a:p>
                <a:pPr lvl="1"/>
                <a:r>
                  <a:rPr lang="en-GB" dirty="0" smtClean="0"/>
                  <a:t>with </a:t>
                </a:r>
                <a:r>
                  <a:rPr lang="en-GB" i="1" dirty="0"/>
                  <a:t>n </a:t>
                </a:r>
                <a:r>
                  <a:rPr lang="en-GB" dirty="0"/>
                  <a:t>– 1 degrees of freedom (where </a:t>
                </a:r>
                <a:r>
                  <a:rPr lang="en-GB" i="1" dirty="0"/>
                  <a:t>n</a:t>
                </a:r>
                <a:r>
                  <a:rPr lang="en-GB" dirty="0"/>
                  <a:t> is the sample size</a:t>
                </a:r>
                <a:r>
                  <a:rPr lang="en-GB" dirty="0" smtClean="0"/>
                  <a:t>)</a:t>
                </a:r>
              </a:p>
              <a:p>
                <a14:m>
                  <m:oMath xmlns:m="http://schemas.openxmlformats.org/officeDocument/2006/math">
                    <m:acc>
                      <m:accPr>
                        <m:chr m:val="̅"/>
                        <m:ctrlPr>
                          <a:rPr lang="en-GB" i="1" dirty="0">
                            <a:latin typeface="Cambria Math" panose="02040503050406030204" pitchFamily="18" charset="0"/>
                          </a:rPr>
                        </m:ctrlPr>
                      </m:accPr>
                      <m:e>
                        <m:r>
                          <a:rPr lang="en-GB" i="1" dirty="0">
                            <a:latin typeface="Cambria Math" panose="02040503050406030204" pitchFamily="18" charset="0"/>
                          </a:rPr>
                          <m:t>𝑥</m:t>
                        </m:r>
                      </m:e>
                    </m:acc>
                  </m:oMath>
                </a14:m>
                <a:r>
                  <a:rPr lang="en-GB" dirty="0"/>
                  <a:t>= mean</a:t>
                </a:r>
              </a:p>
              <a:p>
                <a14:m>
                  <m:oMath xmlns:m="http://schemas.openxmlformats.org/officeDocument/2006/math">
                    <m:r>
                      <a:rPr lang="en-GB" b="0" i="1" smtClean="0">
                        <a:latin typeface="Cambria Math" panose="02040503050406030204" pitchFamily="18" charset="0"/>
                      </a:rPr>
                      <m:t>𝑠</m:t>
                    </m:r>
                  </m:oMath>
                </a14:m>
                <a:r>
                  <a:rPr lang="en-GB" dirty="0" smtClean="0"/>
                  <a:t> </a:t>
                </a:r>
                <a:r>
                  <a:rPr lang="en-GB" dirty="0"/>
                  <a:t>= standard deviation</a:t>
                </a:r>
              </a:p>
              <a:p>
                <a:r>
                  <a:rPr lang="en-GB" dirty="0"/>
                  <a:t>n = sample size</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b="-560"/>
                </a:stretch>
              </a:blipFill>
            </p:spPr>
            <p:txBody>
              <a:bodyPr/>
              <a:lstStyle/>
              <a:p>
                <a:r>
                  <a:rPr lang="en-GB">
                    <a:noFill/>
                  </a:rPr>
                  <a:t> </a:t>
                </a:r>
              </a:p>
            </p:txBody>
          </p:sp>
        </mc:Fallback>
      </mc:AlternateContent>
    </p:spTree>
    <p:extLst>
      <p:ext uri="{BB962C8B-B14F-4D97-AF65-F5344CB8AC3E}">
        <p14:creationId xmlns:p14="http://schemas.microsoft.com/office/powerpoint/2010/main" val="31263039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GB" dirty="0" smtClean="0"/>
              <a:t>Lets take our data set on distributions</a:t>
            </a:r>
            <a:endParaRPr lang="en-GB"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403652" y="1691815"/>
            <a:ext cx="5970270" cy="4777105"/>
          </a:xfrm>
          <a:prstGeom prst="rect">
            <a:avLst/>
          </a:prstGeom>
          <a:noFill/>
          <a:ln>
            <a:noFill/>
          </a:ln>
        </p:spPr>
      </p:pic>
      <p:sp>
        <p:nvSpPr>
          <p:cNvPr id="6" name="Rectangle 5"/>
          <p:cNvSpPr/>
          <p:nvPr/>
        </p:nvSpPr>
        <p:spPr>
          <a:xfrm>
            <a:off x="7912100" y="1693864"/>
            <a:ext cx="927100" cy="620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x=3.08</a:t>
            </a:r>
          </a:p>
          <a:p>
            <a:pPr algn="ctr"/>
            <a:r>
              <a:rPr lang="en-GB" dirty="0" smtClean="0"/>
              <a:t>N=108</a:t>
            </a:r>
            <a:endParaRPr lang="en-GB" dirty="0"/>
          </a:p>
        </p:txBody>
      </p:sp>
    </p:spTree>
    <p:extLst>
      <p:ext uri="{BB962C8B-B14F-4D97-AF65-F5344CB8AC3E}">
        <p14:creationId xmlns:p14="http://schemas.microsoft.com/office/powerpoint/2010/main" val="305692016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5"/>
            <a:ext cx="10515600" cy="1325563"/>
          </a:xfrm>
        </p:spPr>
        <p:txBody>
          <a:bodyPr/>
          <a:lstStyle/>
          <a:p>
            <a:r>
              <a:rPr lang="en-GB" dirty="0" smtClean="0"/>
              <a:t>Lets take a sample from our distribution		</a:t>
            </a:r>
            <a:endParaRPr lang="en-GB" dirty="0"/>
          </a:p>
        </p:txBody>
      </p:sp>
      <p:sp>
        <p:nvSpPr>
          <p:cNvPr id="8" name="Content Placeholder 2"/>
          <p:cNvSpPr>
            <a:spLocks noGrp="1"/>
          </p:cNvSpPr>
          <p:nvPr>
            <p:ph idx="1"/>
          </p:nvPr>
        </p:nvSpPr>
        <p:spPr>
          <a:xfrm>
            <a:off x="838200" y="1825625"/>
            <a:ext cx="10515600" cy="4351338"/>
          </a:xfrm>
        </p:spPr>
        <p:txBody>
          <a:bodyPr/>
          <a:lstStyle/>
          <a:p>
            <a:r>
              <a:rPr lang="en-GB" dirty="0" smtClean="0"/>
              <a:t>N=108 </a:t>
            </a:r>
          </a:p>
          <a:p>
            <a:r>
              <a:rPr lang="en-GB" dirty="0" smtClean="0"/>
              <a:t>n=10</a:t>
            </a:r>
          </a:p>
          <a:p>
            <a:endParaRPr lang="en-GB" dirty="0"/>
          </a:p>
          <a:p>
            <a:endParaRPr lang="en-GB" dirty="0"/>
          </a:p>
        </p:txBody>
      </p:sp>
      <p:graphicFrame>
        <p:nvGraphicFramePr>
          <p:cNvPr id="9" name="Table 8"/>
          <p:cNvGraphicFramePr>
            <a:graphicFrameLocks noGrp="1"/>
          </p:cNvGraphicFramePr>
          <p:nvPr>
            <p:extLst/>
          </p:nvPr>
        </p:nvGraphicFramePr>
        <p:xfrm>
          <a:off x="2542746" y="1825625"/>
          <a:ext cx="8128000" cy="445008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GB" dirty="0" smtClean="0"/>
                        <a:t>case</a:t>
                      </a:r>
                      <a:endParaRPr lang="en-GB" dirty="0"/>
                    </a:p>
                  </a:txBody>
                  <a:tcPr/>
                </a:tc>
                <a:tc>
                  <a:txBody>
                    <a:bodyPr/>
                    <a:lstStyle/>
                    <a:p>
                      <a:r>
                        <a:rPr lang="en-GB" dirty="0" smtClean="0"/>
                        <a:t>Value</a:t>
                      </a:r>
                      <a:endParaRPr lang="en-GB" dirty="0"/>
                    </a:p>
                  </a:txBody>
                  <a:tcPr/>
                </a:tc>
              </a:tr>
              <a:tr h="370840">
                <a:tc>
                  <a:txBody>
                    <a:bodyPr/>
                    <a:lstStyle/>
                    <a:p>
                      <a:r>
                        <a:rPr lang="en-GB" dirty="0" smtClean="0"/>
                        <a:t>1</a:t>
                      </a:r>
                      <a:endParaRPr lang="en-GB" dirty="0"/>
                    </a:p>
                  </a:txBody>
                  <a:tcPr/>
                </a:tc>
                <a:tc>
                  <a:txBody>
                    <a:bodyPr/>
                    <a:lstStyle/>
                    <a:p>
                      <a:r>
                        <a:rPr lang="en-GB" dirty="0" smtClean="0"/>
                        <a:t>1</a:t>
                      </a:r>
                      <a:endParaRPr lang="en-GB" dirty="0"/>
                    </a:p>
                  </a:txBody>
                  <a:tcPr/>
                </a:tc>
              </a:tr>
              <a:tr h="370840">
                <a:tc>
                  <a:txBody>
                    <a:bodyPr/>
                    <a:lstStyle/>
                    <a:p>
                      <a:r>
                        <a:rPr lang="en-GB" dirty="0" smtClean="0"/>
                        <a:t>2</a:t>
                      </a:r>
                      <a:endParaRPr lang="en-GB" dirty="0"/>
                    </a:p>
                  </a:txBody>
                  <a:tcPr/>
                </a:tc>
                <a:tc>
                  <a:txBody>
                    <a:bodyPr/>
                    <a:lstStyle/>
                    <a:p>
                      <a:r>
                        <a:rPr lang="en-GB" dirty="0" smtClean="0"/>
                        <a:t>1</a:t>
                      </a:r>
                      <a:endParaRPr lang="en-GB" dirty="0"/>
                    </a:p>
                  </a:txBody>
                  <a:tcPr/>
                </a:tc>
              </a:tr>
              <a:tr h="370840">
                <a:tc>
                  <a:txBody>
                    <a:bodyPr/>
                    <a:lstStyle/>
                    <a:p>
                      <a:r>
                        <a:rPr lang="en-GB" dirty="0" smtClean="0"/>
                        <a:t>3</a:t>
                      </a:r>
                      <a:endParaRPr lang="en-GB" dirty="0"/>
                    </a:p>
                  </a:txBody>
                  <a:tcPr/>
                </a:tc>
                <a:tc>
                  <a:txBody>
                    <a:bodyPr/>
                    <a:lstStyle/>
                    <a:p>
                      <a:r>
                        <a:rPr lang="en-GB" dirty="0" smtClean="0"/>
                        <a:t>1</a:t>
                      </a:r>
                      <a:endParaRPr lang="en-GB" dirty="0"/>
                    </a:p>
                  </a:txBody>
                  <a:tcPr/>
                </a:tc>
              </a:tr>
              <a:tr h="370840">
                <a:tc>
                  <a:txBody>
                    <a:bodyPr/>
                    <a:lstStyle/>
                    <a:p>
                      <a:r>
                        <a:rPr lang="en-GB" dirty="0" smtClean="0"/>
                        <a:t>4</a:t>
                      </a:r>
                      <a:endParaRPr lang="en-GB" dirty="0"/>
                    </a:p>
                  </a:txBody>
                  <a:tcPr/>
                </a:tc>
                <a:tc>
                  <a:txBody>
                    <a:bodyPr/>
                    <a:lstStyle/>
                    <a:p>
                      <a:r>
                        <a:rPr lang="en-GB" dirty="0" smtClean="0"/>
                        <a:t>2</a:t>
                      </a:r>
                      <a:endParaRPr lang="en-GB" dirty="0"/>
                    </a:p>
                  </a:txBody>
                  <a:tcPr/>
                </a:tc>
              </a:tr>
              <a:tr h="370840">
                <a:tc>
                  <a:txBody>
                    <a:bodyPr/>
                    <a:lstStyle/>
                    <a:p>
                      <a:r>
                        <a:rPr lang="en-GB" dirty="0" smtClean="0"/>
                        <a:t>5</a:t>
                      </a:r>
                      <a:endParaRPr lang="en-GB" dirty="0"/>
                    </a:p>
                  </a:txBody>
                  <a:tcPr/>
                </a:tc>
                <a:tc>
                  <a:txBody>
                    <a:bodyPr/>
                    <a:lstStyle/>
                    <a:p>
                      <a:r>
                        <a:rPr lang="en-GB" dirty="0" smtClean="0"/>
                        <a:t>3</a:t>
                      </a:r>
                      <a:endParaRPr lang="en-GB" dirty="0"/>
                    </a:p>
                  </a:txBody>
                  <a:tcPr/>
                </a:tc>
              </a:tr>
              <a:tr h="370840">
                <a:tc>
                  <a:txBody>
                    <a:bodyPr/>
                    <a:lstStyle/>
                    <a:p>
                      <a:r>
                        <a:rPr lang="en-GB" dirty="0" smtClean="0"/>
                        <a:t>6</a:t>
                      </a:r>
                      <a:endParaRPr lang="en-GB" dirty="0"/>
                    </a:p>
                  </a:txBody>
                  <a:tcPr/>
                </a:tc>
                <a:tc>
                  <a:txBody>
                    <a:bodyPr/>
                    <a:lstStyle/>
                    <a:p>
                      <a:r>
                        <a:rPr lang="en-GB" dirty="0" smtClean="0"/>
                        <a:t>3</a:t>
                      </a:r>
                      <a:endParaRPr lang="en-GB" dirty="0"/>
                    </a:p>
                  </a:txBody>
                  <a:tcPr/>
                </a:tc>
              </a:tr>
              <a:tr h="370840">
                <a:tc>
                  <a:txBody>
                    <a:bodyPr/>
                    <a:lstStyle/>
                    <a:p>
                      <a:r>
                        <a:rPr lang="en-GB" dirty="0" smtClean="0"/>
                        <a:t>7</a:t>
                      </a:r>
                      <a:endParaRPr lang="en-GB" dirty="0"/>
                    </a:p>
                  </a:txBody>
                  <a:tcPr/>
                </a:tc>
                <a:tc>
                  <a:txBody>
                    <a:bodyPr/>
                    <a:lstStyle/>
                    <a:p>
                      <a:r>
                        <a:rPr lang="en-GB" dirty="0" smtClean="0"/>
                        <a:t>4</a:t>
                      </a:r>
                      <a:endParaRPr lang="en-GB" dirty="0"/>
                    </a:p>
                  </a:txBody>
                  <a:tcPr/>
                </a:tc>
              </a:tr>
              <a:tr h="370840">
                <a:tc>
                  <a:txBody>
                    <a:bodyPr/>
                    <a:lstStyle/>
                    <a:p>
                      <a:r>
                        <a:rPr lang="en-GB" dirty="0" smtClean="0"/>
                        <a:t>8</a:t>
                      </a:r>
                      <a:endParaRPr lang="en-GB" dirty="0"/>
                    </a:p>
                  </a:txBody>
                  <a:tcPr/>
                </a:tc>
                <a:tc>
                  <a:txBody>
                    <a:bodyPr/>
                    <a:lstStyle/>
                    <a:p>
                      <a:r>
                        <a:rPr lang="en-GB" dirty="0" smtClean="0"/>
                        <a:t>5</a:t>
                      </a:r>
                      <a:endParaRPr lang="en-GB" dirty="0"/>
                    </a:p>
                  </a:txBody>
                  <a:tcPr/>
                </a:tc>
              </a:tr>
              <a:tr h="370840">
                <a:tc>
                  <a:txBody>
                    <a:bodyPr/>
                    <a:lstStyle/>
                    <a:p>
                      <a:r>
                        <a:rPr lang="en-GB" dirty="0" smtClean="0"/>
                        <a:t>9</a:t>
                      </a:r>
                      <a:endParaRPr lang="en-GB" dirty="0"/>
                    </a:p>
                  </a:txBody>
                  <a:tcPr/>
                </a:tc>
                <a:tc>
                  <a:txBody>
                    <a:bodyPr/>
                    <a:lstStyle/>
                    <a:p>
                      <a:r>
                        <a:rPr lang="en-GB" dirty="0" smtClean="0"/>
                        <a:t>7</a:t>
                      </a:r>
                      <a:endParaRPr lang="en-GB" dirty="0"/>
                    </a:p>
                  </a:txBody>
                  <a:tcPr/>
                </a:tc>
              </a:tr>
              <a:tr h="370840">
                <a:tc>
                  <a:txBody>
                    <a:bodyPr/>
                    <a:lstStyle/>
                    <a:p>
                      <a:r>
                        <a:rPr lang="en-GB" dirty="0" smtClean="0"/>
                        <a:t>10</a:t>
                      </a:r>
                      <a:endParaRPr lang="en-GB" dirty="0"/>
                    </a:p>
                  </a:txBody>
                  <a:tcPr/>
                </a:tc>
                <a:tc>
                  <a:txBody>
                    <a:bodyPr/>
                    <a:lstStyle/>
                    <a:p>
                      <a:r>
                        <a:rPr lang="en-GB" dirty="0" smtClean="0"/>
                        <a:t>9</a:t>
                      </a:r>
                      <a:endParaRPr lang="en-GB" dirty="0"/>
                    </a:p>
                  </a:txBody>
                  <a:tcPr/>
                </a:tc>
              </a:tr>
              <a:tr h="370840">
                <a:tc>
                  <a:txBody>
                    <a:bodyPr/>
                    <a:lstStyle/>
                    <a:p>
                      <a:r>
                        <a:rPr lang="en-GB" b="1" dirty="0" smtClean="0"/>
                        <a:t>x</a:t>
                      </a:r>
                      <a:endParaRPr lang="en-GB" b="1" dirty="0"/>
                    </a:p>
                  </a:txBody>
                  <a:tcPr/>
                </a:tc>
                <a:tc>
                  <a:txBody>
                    <a:bodyPr/>
                    <a:lstStyle/>
                    <a:p>
                      <a:r>
                        <a:rPr lang="en-GB" b="1" dirty="0" smtClean="0"/>
                        <a:t>3.6</a:t>
                      </a:r>
                      <a:endParaRPr lang="en-GB" b="1" dirty="0"/>
                    </a:p>
                  </a:txBody>
                  <a:tcPr/>
                </a:tc>
              </a:tr>
            </a:tbl>
          </a:graphicData>
        </a:graphic>
      </p:graphicFrame>
    </p:spTree>
    <p:extLst>
      <p:ext uri="{BB962C8B-B14F-4D97-AF65-F5344CB8AC3E}">
        <p14:creationId xmlns:p14="http://schemas.microsoft.com/office/powerpoint/2010/main" val="4665639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37300" y="2038350"/>
                <a:ext cx="3378200" cy="1476375"/>
              </a:xfrm>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GB" sz="4000" i="1" smtClean="0">
                              <a:latin typeface="Cambria Math" panose="02040503050406030204" pitchFamily="18" charset="0"/>
                            </a:rPr>
                          </m:ctrlPr>
                        </m:accPr>
                        <m:e>
                          <m:r>
                            <a:rPr lang="en-GB" sz="4000" i="1">
                              <a:latin typeface="Cambria Math" panose="02040503050406030204" pitchFamily="18" charset="0"/>
                            </a:rPr>
                            <m:t>𝑥</m:t>
                          </m:r>
                        </m:e>
                      </m:acc>
                      <m:r>
                        <a:rPr lang="en-GB" sz="4000" i="1">
                          <a:latin typeface="Cambria Math" panose="02040503050406030204" pitchFamily="18" charset="0"/>
                          <a:ea typeface="Cambria Math" panose="02040503050406030204" pitchFamily="18" charset="0"/>
                        </a:rPr>
                        <m:t>∓</m:t>
                      </m:r>
                      <m:sSubSup>
                        <m:sSubSupPr>
                          <m:ctrlPr>
                            <a:rPr lang="en-GB" sz="4000" i="1">
                              <a:latin typeface="Cambria Math" panose="02040503050406030204" pitchFamily="18" charset="0"/>
                              <a:ea typeface="Cambria Math" panose="02040503050406030204" pitchFamily="18" charset="0"/>
                            </a:rPr>
                          </m:ctrlPr>
                        </m:sSubSupPr>
                        <m:e>
                          <m:r>
                            <a:rPr lang="en-GB" sz="4000" i="1">
                              <a:latin typeface="Cambria Math" panose="02040503050406030204" pitchFamily="18" charset="0"/>
                              <a:ea typeface="Cambria Math" panose="02040503050406030204" pitchFamily="18" charset="0"/>
                            </a:rPr>
                            <m:t>𝑡</m:t>
                          </m:r>
                        </m:e>
                        <m:sub>
                          <m:r>
                            <a:rPr lang="en-GB" sz="4000" i="1">
                              <a:latin typeface="Cambria Math" panose="02040503050406030204" pitchFamily="18" charset="0"/>
                              <a:ea typeface="Cambria Math" panose="02040503050406030204" pitchFamily="18" charset="0"/>
                            </a:rPr>
                            <m:t>𝑛</m:t>
                          </m:r>
                          <m:r>
                            <a:rPr lang="en-GB" sz="4000" i="1">
                              <a:latin typeface="Cambria Math" panose="02040503050406030204" pitchFamily="18" charset="0"/>
                              <a:ea typeface="Cambria Math" panose="02040503050406030204" pitchFamily="18" charset="0"/>
                            </a:rPr>
                            <m:t>−1</m:t>
                          </m:r>
                        </m:sub>
                        <m:sup>
                          <m:r>
                            <a:rPr lang="en-GB" sz="4000" i="1">
                              <a:latin typeface="Cambria Math" panose="02040503050406030204" pitchFamily="18" charset="0"/>
                              <a:ea typeface="Cambria Math" panose="02040503050406030204" pitchFamily="18" charset="0"/>
                            </a:rPr>
                            <m:t>∗</m:t>
                          </m:r>
                        </m:sup>
                      </m:sSubSup>
                      <m:f>
                        <m:fPr>
                          <m:ctrlPr>
                            <a:rPr lang="en-GB" sz="4000" i="1">
                              <a:latin typeface="Cambria Math" panose="02040503050406030204" pitchFamily="18" charset="0"/>
                              <a:ea typeface="Cambria Math" panose="02040503050406030204" pitchFamily="18" charset="0"/>
                            </a:rPr>
                          </m:ctrlPr>
                        </m:fPr>
                        <m:num>
                          <m:r>
                            <a:rPr lang="en-GB" sz="4000" b="0" i="1" smtClean="0">
                              <a:latin typeface="Cambria Math" panose="02040503050406030204" pitchFamily="18" charset="0"/>
                              <a:ea typeface="Cambria Math" panose="02040503050406030204" pitchFamily="18" charset="0"/>
                            </a:rPr>
                            <m:t>𝑠</m:t>
                          </m:r>
                        </m:num>
                        <m:den>
                          <m:rad>
                            <m:radPr>
                              <m:degHide m:val="on"/>
                              <m:ctrlPr>
                                <a:rPr lang="en-GB" sz="4000" i="1">
                                  <a:latin typeface="Cambria Math" panose="02040503050406030204" pitchFamily="18" charset="0"/>
                                  <a:ea typeface="Cambria Math" panose="02040503050406030204" pitchFamily="18" charset="0"/>
                                </a:rPr>
                              </m:ctrlPr>
                            </m:radPr>
                            <m:deg/>
                            <m:e>
                              <m:r>
                                <a:rPr lang="en-GB" sz="4000" i="1">
                                  <a:latin typeface="Cambria Math" panose="02040503050406030204" pitchFamily="18" charset="0"/>
                                  <a:ea typeface="Cambria Math" panose="02040503050406030204" pitchFamily="18" charset="0"/>
                                </a:rPr>
                                <m:t>𝑛</m:t>
                              </m:r>
                            </m:e>
                          </m:rad>
                        </m:den>
                      </m:f>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37300" y="2038350"/>
                <a:ext cx="3378200" cy="1476375"/>
              </a:xfrm>
              <a:blipFill rotWithShape="0">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951298" y="4419600"/>
                <a:ext cx="2397131" cy="1252651"/>
              </a:xfrm>
              <a:prstGeom prst="rect">
                <a:avLst/>
              </a:prstGeom>
              <a:noFill/>
            </p:spPr>
            <p:txBody>
              <a:bodyPr wrap="none" lIns="0" tIns="0" rIns="0" bIns="0" rtlCol="0">
                <a:spAutoFit/>
              </a:bodyPr>
              <a:lstStyle/>
              <a:p>
                <a14:m>
                  <m:oMath xmlns:m="http://schemas.openxmlformats.org/officeDocument/2006/math">
                    <m:r>
                      <a:rPr lang="en-GB" sz="4000" b="0" i="1" smtClean="0">
                        <a:latin typeface="Cambria Math" panose="02040503050406030204" pitchFamily="18" charset="0"/>
                      </a:rPr>
                      <m:t>𝑠</m:t>
                    </m:r>
                  </m:oMath>
                </a14:m>
                <a:r>
                  <a:rPr lang="en-GB" sz="4000" dirty="0" smtClean="0"/>
                  <a:t>=</a:t>
                </a:r>
                <a14:m>
                  <m:oMath xmlns:m="http://schemas.openxmlformats.org/officeDocument/2006/math">
                    <m:rad>
                      <m:radPr>
                        <m:degHide m:val="on"/>
                        <m:ctrlPr>
                          <a:rPr lang="en-GB" sz="4000" i="1" dirty="0" smtClean="0">
                            <a:latin typeface="Cambria Math" panose="02040503050406030204" pitchFamily="18" charset="0"/>
                          </a:rPr>
                        </m:ctrlPr>
                      </m:radPr>
                      <m:deg/>
                      <m:e>
                        <m:f>
                          <m:fPr>
                            <m:ctrlPr>
                              <a:rPr lang="en-GB" sz="4000" i="1" dirty="0" smtClean="0">
                                <a:latin typeface="Cambria Math" panose="02040503050406030204" pitchFamily="18" charset="0"/>
                              </a:rPr>
                            </m:ctrlPr>
                          </m:fPr>
                          <m:num>
                            <m:nary>
                              <m:naryPr>
                                <m:chr m:val="∑"/>
                                <m:subHide m:val="on"/>
                                <m:supHide m:val="on"/>
                                <m:ctrlPr>
                                  <a:rPr lang="en-GB" sz="4000" i="1" dirty="0" smtClean="0">
                                    <a:latin typeface="Cambria Math" panose="02040503050406030204" pitchFamily="18" charset="0"/>
                                  </a:rPr>
                                </m:ctrlPr>
                              </m:naryPr>
                              <m:sub/>
                              <m:sup/>
                              <m:e>
                                <m:sSup>
                                  <m:sSupPr>
                                    <m:ctrlPr>
                                      <a:rPr lang="en-GB" sz="4000" i="1" dirty="0" smtClean="0">
                                        <a:latin typeface="Cambria Math" panose="02040503050406030204" pitchFamily="18" charset="0"/>
                                      </a:rPr>
                                    </m:ctrlPr>
                                  </m:sSupPr>
                                  <m:e>
                                    <m:d>
                                      <m:dPr>
                                        <m:ctrlPr>
                                          <a:rPr lang="en-GB" sz="4000" i="1" dirty="0" smtClean="0">
                                            <a:latin typeface="Cambria Math" panose="02040503050406030204" pitchFamily="18" charset="0"/>
                                          </a:rPr>
                                        </m:ctrlPr>
                                      </m:dPr>
                                      <m:e>
                                        <m:r>
                                          <a:rPr lang="en-GB" sz="4000" b="0" i="1" dirty="0" smtClean="0">
                                            <a:latin typeface="Cambria Math" panose="02040503050406030204" pitchFamily="18" charset="0"/>
                                          </a:rPr>
                                          <m:t>𝑥</m:t>
                                        </m:r>
                                        <m:r>
                                          <a:rPr lang="en-GB" sz="4000" b="0" i="1" dirty="0" smtClean="0">
                                            <a:latin typeface="Cambria Math" panose="02040503050406030204" pitchFamily="18" charset="0"/>
                                          </a:rPr>
                                          <m:t>−</m:t>
                                        </m:r>
                                        <m:acc>
                                          <m:accPr>
                                            <m:chr m:val="̅"/>
                                            <m:ctrlPr>
                                              <a:rPr lang="en-GB" sz="4000" b="0" i="1" dirty="0" smtClean="0">
                                                <a:latin typeface="Cambria Math" panose="02040503050406030204" pitchFamily="18" charset="0"/>
                                              </a:rPr>
                                            </m:ctrlPr>
                                          </m:accPr>
                                          <m:e>
                                            <m:r>
                                              <a:rPr lang="en-GB" sz="4000" b="0" i="1" dirty="0" smtClean="0">
                                                <a:latin typeface="Cambria Math" panose="02040503050406030204" pitchFamily="18" charset="0"/>
                                              </a:rPr>
                                              <m:t>𝑥</m:t>
                                            </m:r>
                                          </m:e>
                                        </m:acc>
                                      </m:e>
                                    </m:d>
                                  </m:e>
                                  <m:sup>
                                    <m:r>
                                      <a:rPr lang="en-GB" sz="4000" b="0" i="1" dirty="0" smtClean="0">
                                        <a:latin typeface="Cambria Math" panose="02040503050406030204" pitchFamily="18" charset="0"/>
                                      </a:rPr>
                                      <m:t>2</m:t>
                                    </m:r>
                                  </m:sup>
                                </m:sSup>
                              </m:e>
                            </m:nary>
                          </m:num>
                          <m:den>
                            <m:r>
                              <a:rPr lang="en-GB" sz="4000" b="0" i="1" dirty="0" smtClean="0">
                                <a:latin typeface="Cambria Math" panose="02040503050406030204" pitchFamily="18" charset="0"/>
                              </a:rPr>
                              <m:t>𝑛</m:t>
                            </m:r>
                            <m:r>
                              <a:rPr lang="en-GB" sz="4000" b="0" i="1" dirty="0" smtClean="0">
                                <a:latin typeface="Cambria Math" panose="02040503050406030204" pitchFamily="18" charset="0"/>
                              </a:rPr>
                              <m:t>−1</m:t>
                            </m:r>
                          </m:den>
                        </m:f>
                      </m:e>
                    </m:rad>
                  </m:oMath>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6951298" y="4419600"/>
                <a:ext cx="2397131" cy="1252651"/>
              </a:xfrm>
              <a:prstGeom prst="rect">
                <a:avLst/>
              </a:prstGeom>
              <a:blipFill rotWithShape="0">
                <a:blip r:embed="rId3"/>
                <a:stretch>
                  <a:fillRect l="-2538" b="-4878"/>
                </a:stretch>
              </a:blipFill>
            </p:spPr>
            <p:txBody>
              <a:bodyPr/>
              <a:lstStyle/>
              <a:p>
                <a:r>
                  <a:rPr lang="en-GB">
                    <a:noFill/>
                  </a:rPr>
                  <a:t> </a:t>
                </a:r>
              </a:p>
            </p:txBody>
          </p:sp>
        </mc:Fallback>
      </mc:AlternateContent>
      <p:sp>
        <p:nvSpPr>
          <p:cNvPr id="7" name="TextBox 6"/>
          <p:cNvSpPr txBox="1"/>
          <p:nvPr/>
        </p:nvSpPr>
        <p:spPr>
          <a:xfrm>
            <a:off x="2184400" y="2038350"/>
            <a:ext cx="3060700" cy="1200329"/>
          </a:xfrm>
          <a:prstGeom prst="rect">
            <a:avLst/>
          </a:prstGeom>
          <a:noFill/>
        </p:spPr>
        <p:txBody>
          <a:bodyPr wrap="square" rtlCol="0">
            <a:spAutoFit/>
          </a:bodyPr>
          <a:lstStyle/>
          <a:p>
            <a:r>
              <a:rPr lang="en-GB" sz="2400" dirty="0" smtClean="0"/>
              <a:t>We want to calculate confidence intervals for a sample mean</a:t>
            </a:r>
            <a:endParaRPr lang="en-GB" sz="2400" dirty="0"/>
          </a:p>
        </p:txBody>
      </p:sp>
      <p:cxnSp>
        <p:nvCxnSpPr>
          <p:cNvPr id="9" name="Straight Arrow Connector 8"/>
          <p:cNvCxnSpPr/>
          <p:nvPr/>
        </p:nvCxnSpPr>
        <p:spPr>
          <a:xfrm>
            <a:off x="5016500" y="2598826"/>
            <a:ext cx="1295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1381542" y="4968981"/>
                <a:ext cx="3863558" cy="523220"/>
              </a:xfrm>
              <a:prstGeom prst="rect">
                <a:avLst/>
              </a:prstGeom>
            </p:spPr>
            <p:txBody>
              <a:bodyPr wrap="none">
                <a:spAutoFit/>
              </a:bodyPr>
              <a:lstStyle/>
              <a:p>
                <a14:m>
                  <m:oMath xmlns:m="http://schemas.openxmlformats.org/officeDocument/2006/math">
                    <m:r>
                      <a:rPr lang="en-GB" sz="2800" i="1">
                        <a:latin typeface="Cambria Math" panose="02040503050406030204" pitchFamily="18" charset="0"/>
                        <a:ea typeface="Cambria Math" panose="02040503050406030204" pitchFamily="18" charset="0"/>
                      </a:rPr>
                      <m:t>𝜎</m:t>
                    </m:r>
                  </m:oMath>
                </a14:m>
                <a:r>
                  <a:rPr lang="en-GB" sz="2800" dirty="0"/>
                  <a:t> = standard </a:t>
                </a:r>
                <a:r>
                  <a:rPr lang="en-GB" sz="2800" dirty="0" smtClean="0"/>
                  <a:t>deviation, s </a:t>
                </a:r>
                <a:endParaRPr lang="en-GB" sz="2800" dirty="0"/>
              </a:p>
            </p:txBody>
          </p:sp>
        </mc:Choice>
        <mc:Fallback xmlns="">
          <p:sp>
            <p:nvSpPr>
              <p:cNvPr id="10" name="Rectangle 9"/>
              <p:cNvSpPr>
                <a:spLocks noRot="1" noChangeAspect="1" noMove="1" noResize="1" noEditPoints="1" noAdjustHandles="1" noChangeArrowheads="1" noChangeShapeType="1" noTextEdit="1"/>
              </p:cNvSpPr>
              <p:nvPr/>
            </p:nvSpPr>
            <p:spPr>
              <a:xfrm>
                <a:off x="1381542" y="4968981"/>
                <a:ext cx="3863558" cy="523220"/>
              </a:xfrm>
              <a:prstGeom prst="rect">
                <a:avLst/>
              </a:prstGeom>
              <a:blipFill rotWithShape="0">
                <a:blip r:embed="rId4"/>
                <a:stretch>
                  <a:fillRect t="-10465" r="-2370" b="-32558"/>
                </a:stretch>
              </a:blipFill>
            </p:spPr>
            <p:txBody>
              <a:bodyPr/>
              <a:lstStyle/>
              <a:p>
                <a:r>
                  <a:rPr lang="en-GB">
                    <a:noFill/>
                  </a:rPr>
                  <a:t> </a:t>
                </a:r>
              </a:p>
            </p:txBody>
          </p:sp>
        </mc:Fallback>
      </mc:AlternateContent>
      <p:cxnSp>
        <p:nvCxnSpPr>
          <p:cNvPr id="11" name="Straight Arrow Connector 10"/>
          <p:cNvCxnSpPr/>
          <p:nvPr/>
        </p:nvCxnSpPr>
        <p:spPr>
          <a:xfrm>
            <a:off x="5283200" y="5230591"/>
            <a:ext cx="1295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Oval 11"/>
          <p:cNvSpPr/>
          <p:nvPr/>
        </p:nvSpPr>
        <p:spPr>
          <a:xfrm>
            <a:off x="8521700" y="1690688"/>
            <a:ext cx="948621" cy="908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68765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97" y="48328"/>
            <a:ext cx="10515600" cy="1325563"/>
          </a:xfrm>
        </p:spPr>
        <p:txBody>
          <a:bodyPr/>
          <a:lstStyle/>
          <a:p>
            <a:r>
              <a:rPr lang="en-GB" dirty="0" smtClean="0"/>
              <a:t>Statistical Analyses: </a:t>
            </a:r>
            <a:br>
              <a:rPr lang="en-GB" dirty="0" smtClean="0"/>
            </a:br>
            <a:r>
              <a:rPr lang="en-GB" dirty="0" smtClean="0"/>
              <a:t>the research workflow</a:t>
            </a:r>
            <a:endParaRPr lang="en-GB" dirty="0"/>
          </a:p>
        </p:txBody>
      </p:sp>
      <p:sp>
        <p:nvSpPr>
          <p:cNvPr id="4" name="Rounded Rectangle 3"/>
          <p:cNvSpPr/>
          <p:nvPr/>
        </p:nvSpPr>
        <p:spPr>
          <a:xfrm>
            <a:off x="371585" y="1387488"/>
            <a:ext cx="1359255" cy="1012812"/>
          </a:xfrm>
          <a:prstGeom prst="roundRect">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2000" b="1" dirty="0">
                <a:effectLst/>
                <a:ea typeface="Calibri" panose="020F0502020204030204" pitchFamily="34" charset="0"/>
                <a:cs typeface="Times New Roman" panose="02020603050405020304" pitchFamily="18" charset="0"/>
              </a:rPr>
              <a:t>Plan</a:t>
            </a:r>
            <a:endParaRPr lang="en-GB" sz="2000" dirty="0">
              <a:effectLst/>
              <a:ea typeface="Calibri" panose="020F0502020204030204" pitchFamily="34" charset="0"/>
              <a:cs typeface="Times New Roman" panose="02020603050405020304" pitchFamily="18" charset="0"/>
            </a:endParaRPr>
          </a:p>
        </p:txBody>
      </p:sp>
      <p:sp>
        <p:nvSpPr>
          <p:cNvPr id="5" name="Rectangle 4"/>
          <p:cNvSpPr/>
          <p:nvPr/>
        </p:nvSpPr>
        <p:spPr>
          <a:xfrm>
            <a:off x="2164801" y="1387488"/>
            <a:ext cx="1329035" cy="886130"/>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2000" b="1">
                <a:effectLst/>
                <a:ea typeface="Calibri" panose="020F0502020204030204" pitchFamily="34" charset="0"/>
                <a:cs typeface="Times New Roman" panose="02020603050405020304" pitchFamily="18" charset="0"/>
              </a:rPr>
              <a:t>Organise</a:t>
            </a:r>
            <a:endParaRPr lang="en-GB" sz="2000">
              <a:effectLst/>
              <a:ea typeface="Calibri" panose="020F0502020204030204" pitchFamily="34" charset="0"/>
              <a:cs typeface="Times New Roman" panose="02020603050405020304" pitchFamily="18" charset="0"/>
            </a:endParaRPr>
          </a:p>
        </p:txBody>
      </p:sp>
      <p:sp>
        <p:nvSpPr>
          <p:cNvPr id="6" name="Rectangle 5"/>
          <p:cNvSpPr/>
          <p:nvPr/>
        </p:nvSpPr>
        <p:spPr>
          <a:xfrm>
            <a:off x="3872994" y="1387488"/>
            <a:ext cx="1335704" cy="824912"/>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2000" b="1" dirty="0">
                <a:effectLst/>
                <a:ea typeface="Calibri" panose="020F0502020204030204" pitchFamily="34" charset="0"/>
                <a:cs typeface="Times New Roman" panose="02020603050405020304" pitchFamily="18" charset="0"/>
              </a:rPr>
              <a:t>Document</a:t>
            </a:r>
            <a:endParaRPr lang="en-GB" sz="2000" dirty="0">
              <a:effectLst/>
              <a:ea typeface="Calibri" panose="020F0502020204030204" pitchFamily="34" charset="0"/>
              <a:cs typeface="Times New Roman" panose="02020603050405020304" pitchFamily="18" charset="0"/>
            </a:endParaRPr>
          </a:p>
        </p:txBody>
      </p:sp>
      <p:sp>
        <p:nvSpPr>
          <p:cNvPr id="7" name="Rectangle 6"/>
          <p:cNvSpPr/>
          <p:nvPr/>
        </p:nvSpPr>
        <p:spPr>
          <a:xfrm>
            <a:off x="5587856" y="1437182"/>
            <a:ext cx="1397032" cy="775218"/>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2000" b="1" dirty="0">
                <a:effectLst/>
                <a:ea typeface="Calibri" panose="020F0502020204030204" pitchFamily="34" charset="0"/>
                <a:cs typeface="Times New Roman" panose="02020603050405020304" pitchFamily="18" charset="0"/>
              </a:rPr>
              <a:t>Compute</a:t>
            </a:r>
            <a:endParaRPr lang="en-GB" sz="2000" dirty="0">
              <a:effectLst/>
              <a:ea typeface="Calibri" panose="020F0502020204030204" pitchFamily="34" charset="0"/>
              <a:cs typeface="Times New Roman" panose="02020603050405020304" pitchFamily="18" charset="0"/>
            </a:endParaRPr>
          </a:p>
        </p:txBody>
      </p:sp>
      <p:sp>
        <p:nvSpPr>
          <p:cNvPr id="8" name="Rectangle 7"/>
          <p:cNvSpPr/>
          <p:nvPr/>
        </p:nvSpPr>
        <p:spPr>
          <a:xfrm>
            <a:off x="7350585" y="1492382"/>
            <a:ext cx="1432938" cy="720018"/>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400" b="1" dirty="0" smtClean="0">
                <a:effectLst/>
                <a:ea typeface="Calibri" panose="020F0502020204030204" pitchFamily="34" charset="0"/>
                <a:cs typeface="Times New Roman" panose="02020603050405020304" pitchFamily="18" charset="0"/>
              </a:rPr>
              <a:t>Working documentation</a:t>
            </a:r>
            <a:endParaRPr lang="en-GB" sz="2000" dirty="0">
              <a:effectLst/>
              <a:ea typeface="Calibri" panose="020F0502020204030204" pitchFamily="34" charset="0"/>
              <a:cs typeface="Times New Roman" panose="02020603050405020304" pitchFamily="18" charset="0"/>
            </a:endParaRPr>
          </a:p>
        </p:txBody>
      </p:sp>
      <p:sp>
        <p:nvSpPr>
          <p:cNvPr id="9" name="Diamond 8"/>
          <p:cNvSpPr/>
          <p:nvPr/>
        </p:nvSpPr>
        <p:spPr>
          <a:xfrm>
            <a:off x="7167736" y="2615937"/>
            <a:ext cx="1805098" cy="1611597"/>
          </a:xfrm>
          <a:prstGeom prst="diamond">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400" b="1" dirty="0">
                <a:effectLst/>
                <a:ea typeface="Calibri" panose="020F0502020204030204" pitchFamily="34" charset="0"/>
                <a:cs typeface="Times New Roman" panose="02020603050405020304" pitchFamily="18" charset="0"/>
              </a:rPr>
              <a:t>Are more analyses </a:t>
            </a:r>
            <a:r>
              <a:rPr lang="en-GB" sz="1400" b="1" dirty="0" smtClean="0">
                <a:effectLst/>
                <a:ea typeface="Calibri" panose="020F0502020204030204" pitchFamily="34" charset="0"/>
                <a:cs typeface="Times New Roman" panose="02020603050405020304" pitchFamily="18" charset="0"/>
              </a:rPr>
              <a:t>required?</a:t>
            </a:r>
            <a:endParaRPr lang="en-GB" sz="2000" dirty="0">
              <a:effectLst/>
              <a:ea typeface="Calibri" panose="020F0502020204030204" pitchFamily="34" charset="0"/>
              <a:cs typeface="Times New Roman" panose="02020603050405020304" pitchFamily="18" charset="0"/>
            </a:endParaRPr>
          </a:p>
        </p:txBody>
      </p:sp>
      <p:sp>
        <p:nvSpPr>
          <p:cNvPr id="10" name="Rectangle 9"/>
          <p:cNvSpPr/>
          <p:nvPr/>
        </p:nvSpPr>
        <p:spPr>
          <a:xfrm>
            <a:off x="7758442" y="4588832"/>
            <a:ext cx="745187" cy="484566"/>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GB" sz="2000" b="1" dirty="0" smtClean="0">
              <a:effectLst/>
              <a:ea typeface="Calibri" panose="020F0502020204030204" pitchFamily="34" charset="0"/>
              <a:cs typeface="Times New Roman" panose="02020603050405020304" pitchFamily="18" charset="0"/>
            </a:endParaRPr>
          </a:p>
          <a:p>
            <a:pPr algn="ctr">
              <a:lnSpc>
                <a:spcPct val="107000"/>
              </a:lnSpc>
              <a:spcAft>
                <a:spcPts val="800"/>
              </a:spcAft>
            </a:pPr>
            <a:r>
              <a:rPr lang="en-GB" sz="2000" b="1" dirty="0" smtClean="0">
                <a:ea typeface="Calibri" panose="020F0502020204030204" pitchFamily="34" charset="0"/>
                <a:cs typeface="Times New Roman" panose="02020603050405020304" pitchFamily="18" charset="0"/>
              </a:rPr>
              <a:t>No</a:t>
            </a:r>
            <a:endParaRPr lang="en-GB" sz="20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GB" sz="2000" dirty="0">
                <a:effectLst/>
                <a:ea typeface="Calibri" panose="020F0502020204030204" pitchFamily="34" charset="0"/>
                <a:cs typeface="Times New Roman" panose="02020603050405020304" pitchFamily="18" charset="0"/>
              </a:rPr>
              <a:t> </a:t>
            </a:r>
          </a:p>
        </p:txBody>
      </p:sp>
      <p:sp>
        <p:nvSpPr>
          <p:cNvPr id="11" name="Rectangle 10"/>
          <p:cNvSpPr/>
          <p:nvPr/>
        </p:nvSpPr>
        <p:spPr>
          <a:xfrm>
            <a:off x="5953647" y="3198249"/>
            <a:ext cx="494665" cy="357505"/>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GB" b="1" dirty="0" smtClean="0">
              <a:effectLst/>
              <a:ea typeface="Calibri" panose="020F0502020204030204" pitchFamily="34" charset="0"/>
              <a:cs typeface="Times New Roman" panose="02020603050405020304" pitchFamily="18" charset="0"/>
            </a:endParaRPr>
          </a:p>
          <a:p>
            <a:pPr algn="ctr">
              <a:lnSpc>
                <a:spcPct val="107000"/>
              </a:lnSpc>
              <a:spcAft>
                <a:spcPts val="800"/>
              </a:spcAft>
            </a:pPr>
            <a:r>
              <a:rPr lang="en-GB" b="1" dirty="0" smtClean="0">
                <a:ea typeface="Calibri" panose="020F0502020204030204" pitchFamily="34" charset="0"/>
                <a:cs typeface="Times New Roman" panose="02020603050405020304" pitchFamily="18" charset="0"/>
              </a:rPr>
              <a:t>Yes</a:t>
            </a:r>
            <a:endParaRPr lang="en-GB"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GB" dirty="0">
                <a:effectLst/>
                <a:ea typeface="Calibri" panose="020F0502020204030204" pitchFamily="34" charset="0"/>
                <a:cs typeface="Times New Roman" panose="02020603050405020304" pitchFamily="18" charset="0"/>
              </a:rPr>
              <a:t> </a:t>
            </a:r>
          </a:p>
        </p:txBody>
      </p:sp>
      <p:sp>
        <p:nvSpPr>
          <p:cNvPr id="12" name="Rectangle 11"/>
          <p:cNvSpPr/>
          <p:nvPr/>
        </p:nvSpPr>
        <p:spPr>
          <a:xfrm>
            <a:off x="7231718" y="5468802"/>
            <a:ext cx="1798637" cy="886736"/>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400" b="1" dirty="0">
                <a:effectLst/>
                <a:ea typeface="Calibri" panose="020F0502020204030204" pitchFamily="34" charset="0"/>
                <a:cs typeface="Times New Roman" panose="02020603050405020304" pitchFamily="18" charset="0"/>
              </a:rPr>
              <a:t>Comprehensive Documentation</a:t>
            </a:r>
            <a:endParaRPr lang="en-GB" sz="2000" dirty="0">
              <a:effectLst/>
              <a:ea typeface="Calibri" panose="020F0502020204030204" pitchFamily="34" charset="0"/>
              <a:cs typeface="Times New Roman" panose="02020603050405020304" pitchFamily="18" charset="0"/>
            </a:endParaRPr>
          </a:p>
        </p:txBody>
      </p:sp>
      <p:sp>
        <p:nvSpPr>
          <p:cNvPr id="13" name="Rounded Rectangle 12"/>
          <p:cNvSpPr/>
          <p:nvPr/>
        </p:nvSpPr>
        <p:spPr>
          <a:xfrm>
            <a:off x="9533840" y="5468802"/>
            <a:ext cx="1496357" cy="886736"/>
          </a:xfrm>
          <a:prstGeom prst="roundRect">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2000" b="1" dirty="0">
                <a:effectLst/>
                <a:ea typeface="Calibri" panose="020F0502020204030204" pitchFamily="34" charset="0"/>
                <a:cs typeface="Times New Roman" panose="02020603050405020304" pitchFamily="18" charset="0"/>
              </a:rPr>
              <a:t>Archive</a:t>
            </a:r>
            <a:endParaRPr lang="en-GB" sz="2000" dirty="0">
              <a:effectLst/>
              <a:ea typeface="Calibri" panose="020F0502020204030204" pitchFamily="34" charset="0"/>
              <a:cs typeface="Times New Roman" panose="02020603050405020304" pitchFamily="18" charset="0"/>
            </a:endParaRPr>
          </a:p>
        </p:txBody>
      </p:sp>
      <p:cxnSp>
        <p:nvCxnSpPr>
          <p:cNvPr id="14" name="Straight Arrow Connector 13"/>
          <p:cNvCxnSpPr/>
          <p:nvPr/>
        </p:nvCxnSpPr>
        <p:spPr>
          <a:xfrm>
            <a:off x="1820788" y="1891444"/>
            <a:ext cx="2127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3559990" y="1891444"/>
            <a:ext cx="2127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5285184" y="1891444"/>
            <a:ext cx="2127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7061374" y="1891444"/>
            <a:ext cx="2127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8" idx="2"/>
            <a:endCxn id="9" idx="0"/>
          </p:cNvCxnSpPr>
          <p:nvPr/>
        </p:nvCxnSpPr>
        <p:spPr>
          <a:xfrm>
            <a:off x="8067054" y="2212400"/>
            <a:ext cx="3231" cy="4035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8057547" y="4204863"/>
            <a:ext cx="0" cy="313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8131036" y="5155676"/>
            <a:ext cx="0" cy="313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9174818" y="5937900"/>
            <a:ext cx="2127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9" idx="1"/>
          </p:cNvCxnSpPr>
          <p:nvPr/>
        </p:nvCxnSpPr>
        <p:spPr>
          <a:xfrm flipH="1">
            <a:off x="6523232" y="3421736"/>
            <a:ext cx="6445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H="1" flipV="1">
            <a:off x="6200979" y="2273618"/>
            <a:ext cx="1" cy="7852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052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GB" dirty="0" smtClean="0"/>
              <a:t>Standard deviation</a:t>
            </a:r>
            <a:endParaRPr lang="en-GB" dirty="0"/>
          </a:p>
        </p:txBody>
      </p:sp>
      <p:sp>
        <p:nvSpPr>
          <p:cNvPr id="5" name="Content Placeholder 2"/>
          <p:cNvSpPr>
            <a:spLocks noGrp="1"/>
          </p:cNvSpPr>
          <p:nvPr>
            <p:ph idx="1"/>
          </p:nvPr>
        </p:nvSpPr>
        <p:spPr>
          <a:xfrm>
            <a:off x="838200" y="1825625"/>
            <a:ext cx="10515600" cy="4351338"/>
          </a:xfrm>
        </p:spPr>
        <p:txBody>
          <a:bodyPr>
            <a:normAutofit lnSpcReduction="10000"/>
          </a:bodyPr>
          <a:lstStyle/>
          <a:p>
            <a:r>
              <a:rPr lang="en-GB" dirty="0" smtClean="0"/>
              <a:t>Measure of how spread out a distribution is</a:t>
            </a:r>
          </a:p>
          <a:p>
            <a:pPr marL="0" indent="0">
              <a:buNone/>
            </a:pPr>
            <a:endParaRPr lang="en-GB" dirty="0" smtClean="0"/>
          </a:p>
          <a:p>
            <a:r>
              <a:rPr lang="en-GB" dirty="0" smtClean="0"/>
              <a:t>The formula is the average square root of the variance</a:t>
            </a:r>
          </a:p>
          <a:p>
            <a:endParaRPr lang="en-GB" dirty="0"/>
          </a:p>
          <a:p>
            <a:r>
              <a:rPr lang="en-GB" dirty="0" smtClean="0"/>
              <a:t>We’ll look at this more closely in a web exercise soon: </a:t>
            </a:r>
          </a:p>
          <a:p>
            <a:pPr lvl="1"/>
            <a:r>
              <a:rPr lang="en-GB" b="1" dirty="0" smtClean="0"/>
              <a:t>(we won’t we did it already)</a:t>
            </a:r>
            <a:endParaRPr lang="en-GB" dirty="0" smtClean="0"/>
          </a:p>
          <a:p>
            <a:pPr lvl="1"/>
            <a:r>
              <a:rPr lang="en-GB" dirty="0">
                <a:hlinkClick r:id="rId2"/>
              </a:rPr>
              <a:t>http://</a:t>
            </a:r>
            <a:r>
              <a:rPr lang="en-GB" dirty="0" smtClean="0">
                <a:hlinkClick r:id="rId2"/>
              </a:rPr>
              <a:t>www.mathsisfun.com/data/standard-deviation.html</a:t>
            </a:r>
            <a:endParaRPr lang="en-GB" dirty="0" smtClean="0"/>
          </a:p>
          <a:p>
            <a:pPr lvl="1"/>
            <a:endParaRPr lang="en-GB" dirty="0"/>
          </a:p>
          <a:p>
            <a:r>
              <a:rPr lang="en-GB" dirty="0" smtClean="0"/>
              <a:t>Variance:</a:t>
            </a:r>
          </a:p>
          <a:p>
            <a:pPr lvl="1"/>
            <a:r>
              <a:rPr lang="en-GB" dirty="0"/>
              <a:t>The average of the </a:t>
            </a:r>
            <a:r>
              <a:rPr lang="en-GB" b="1" dirty="0"/>
              <a:t>squared</a:t>
            </a:r>
            <a:r>
              <a:rPr lang="en-GB" dirty="0"/>
              <a:t> differences from the Mean.</a:t>
            </a:r>
            <a:endParaRPr lang="en-GB" dirty="0" smtClean="0"/>
          </a:p>
        </p:txBody>
      </p:sp>
    </p:spTree>
    <p:extLst>
      <p:ext uri="{BB962C8B-B14F-4D97-AF65-F5344CB8AC3E}">
        <p14:creationId xmlns:p14="http://schemas.microsoft.com/office/powerpoint/2010/main" val="80807453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5"/>
            <a:ext cx="10515600" cy="1325563"/>
          </a:xfrm>
        </p:spPr>
        <p:txBody>
          <a:bodyPr/>
          <a:lstStyle/>
          <a:p>
            <a:r>
              <a:rPr lang="en-GB" dirty="0" smtClean="0"/>
              <a:t>So we have a sample	</a:t>
            </a:r>
            <a:endParaRPr lang="en-GB" dirty="0"/>
          </a:p>
        </p:txBody>
      </p:sp>
      <p:sp>
        <p:nvSpPr>
          <p:cNvPr id="8" name="Content Placeholder 2"/>
          <p:cNvSpPr>
            <a:spLocks noGrp="1"/>
          </p:cNvSpPr>
          <p:nvPr>
            <p:ph idx="1"/>
          </p:nvPr>
        </p:nvSpPr>
        <p:spPr>
          <a:xfrm>
            <a:off x="838200" y="1825625"/>
            <a:ext cx="10515600" cy="4351338"/>
          </a:xfrm>
        </p:spPr>
        <p:txBody>
          <a:bodyPr/>
          <a:lstStyle/>
          <a:p>
            <a:r>
              <a:rPr lang="en-GB" dirty="0" smtClean="0"/>
              <a:t>N=108 </a:t>
            </a:r>
          </a:p>
          <a:p>
            <a:r>
              <a:rPr lang="en-GB" dirty="0" smtClean="0"/>
              <a:t>n=10</a:t>
            </a:r>
          </a:p>
          <a:p>
            <a:endParaRPr lang="en-GB" dirty="0"/>
          </a:p>
          <a:p>
            <a:endParaRPr lang="en-GB" dirty="0"/>
          </a:p>
        </p:txBody>
      </p:sp>
      <p:graphicFrame>
        <p:nvGraphicFramePr>
          <p:cNvPr id="9" name="Table 8"/>
          <p:cNvGraphicFramePr>
            <a:graphicFrameLocks noGrp="1"/>
          </p:cNvGraphicFramePr>
          <p:nvPr>
            <p:extLst/>
          </p:nvPr>
        </p:nvGraphicFramePr>
        <p:xfrm>
          <a:off x="2542746" y="1825625"/>
          <a:ext cx="8128000" cy="445008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GB" dirty="0" smtClean="0"/>
                        <a:t>case</a:t>
                      </a:r>
                      <a:endParaRPr lang="en-GB" dirty="0"/>
                    </a:p>
                  </a:txBody>
                  <a:tcPr/>
                </a:tc>
                <a:tc>
                  <a:txBody>
                    <a:bodyPr/>
                    <a:lstStyle/>
                    <a:p>
                      <a:r>
                        <a:rPr lang="en-GB" dirty="0" smtClean="0"/>
                        <a:t>Value</a:t>
                      </a:r>
                      <a:endParaRPr lang="en-GB" dirty="0"/>
                    </a:p>
                  </a:txBody>
                  <a:tcPr/>
                </a:tc>
              </a:tr>
              <a:tr h="370840">
                <a:tc>
                  <a:txBody>
                    <a:bodyPr/>
                    <a:lstStyle/>
                    <a:p>
                      <a:r>
                        <a:rPr lang="en-GB" dirty="0" smtClean="0"/>
                        <a:t>1</a:t>
                      </a:r>
                      <a:endParaRPr lang="en-GB" dirty="0"/>
                    </a:p>
                  </a:txBody>
                  <a:tcPr/>
                </a:tc>
                <a:tc>
                  <a:txBody>
                    <a:bodyPr/>
                    <a:lstStyle/>
                    <a:p>
                      <a:r>
                        <a:rPr lang="en-GB" dirty="0" smtClean="0"/>
                        <a:t>1</a:t>
                      </a:r>
                      <a:endParaRPr lang="en-GB" dirty="0"/>
                    </a:p>
                  </a:txBody>
                  <a:tcPr/>
                </a:tc>
              </a:tr>
              <a:tr h="370840">
                <a:tc>
                  <a:txBody>
                    <a:bodyPr/>
                    <a:lstStyle/>
                    <a:p>
                      <a:r>
                        <a:rPr lang="en-GB" dirty="0" smtClean="0"/>
                        <a:t>2</a:t>
                      </a:r>
                      <a:endParaRPr lang="en-GB" dirty="0"/>
                    </a:p>
                  </a:txBody>
                  <a:tcPr/>
                </a:tc>
                <a:tc>
                  <a:txBody>
                    <a:bodyPr/>
                    <a:lstStyle/>
                    <a:p>
                      <a:r>
                        <a:rPr lang="en-GB" dirty="0" smtClean="0"/>
                        <a:t>1</a:t>
                      </a:r>
                      <a:endParaRPr lang="en-GB" dirty="0"/>
                    </a:p>
                  </a:txBody>
                  <a:tcPr/>
                </a:tc>
              </a:tr>
              <a:tr h="370840">
                <a:tc>
                  <a:txBody>
                    <a:bodyPr/>
                    <a:lstStyle/>
                    <a:p>
                      <a:r>
                        <a:rPr lang="en-GB" dirty="0" smtClean="0"/>
                        <a:t>3</a:t>
                      </a:r>
                      <a:endParaRPr lang="en-GB" dirty="0"/>
                    </a:p>
                  </a:txBody>
                  <a:tcPr/>
                </a:tc>
                <a:tc>
                  <a:txBody>
                    <a:bodyPr/>
                    <a:lstStyle/>
                    <a:p>
                      <a:r>
                        <a:rPr lang="en-GB" dirty="0" smtClean="0"/>
                        <a:t>1</a:t>
                      </a:r>
                      <a:endParaRPr lang="en-GB" dirty="0"/>
                    </a:p>
                  </a:txBody>
                  <a:tcPr/>
                </a:tc>
              </a:tr>
              <a:tr h="370840">
                <a:tc>
                  <a:txBody>
                    <a:bodyPr/>
                    <a:lstStyle/>
                    <a:p>
                      <a:r>
                        <a:rPr lang="en-GB" dirty="0" smtClean="0"/>
                        <a:t>4</a:t>
                      </a:r>
                      <a:endParaRPr lang="en-GB" dirty="0"/>
                    </a:p>
                  </a:txBody>
                  <a:tcPr/>
                </a:tc>
                <a:tc>
                  <a:txBody>
                    <a:bodyPr/>
                    <a:lstStyle/>
                    <a:p>
                      <a:r>
                        <a:rPr lang="en-GB" dirty="0" smtClean="0"/>
                        <a:t>2</a:t>
                      </a:r>
                      <a:endParaRPr lang="en-GB" dirty="0"/>
                    </a:p>
                  </a:txBody>
                  <a:tcPr/>
                </a:tc>
              </a:tr>
              <a:tr h="370840">
                <a:tc>
                  <a:txBody>
                    <a:bodyPr/>
                    <a:lstStyle/>
                    <a:p>
                      <a:r>
                        <a:rPr lang="en-GB" dirty="0" smtClean="0"/>
                        <a:t>5</a:t>
                      </a:r>
                      <a:endParaRPr lang="en-GB" dirty="0"/>
                    </a:p>
                  </a:txBody>
                  <a:tcPr/>
                </a:tc>
                <a:tc>
                  <a:txBody>
                    <a:bodyPr/>
                    <a:lstStyle/>
                    <a:p>
                      <a:r>
                        <a:rPr lang="en-GB" dirty="0" smtClean="0"/>
                        <a:t>3</a:t>
                      </a:r>
                      <a:endParaRPr lang="en-GB" dirty="0"/>
                    </a:p>
                  </a:txBody>
                  <a:tcPr/>
                </a:tc>
              </a:tr>
              <a:tr h="370840">
                <a:tc>
                  <a:txBody>
                    <a:bodyPr/>
                    <a:lstStyle/>
                    <a:p>
                      <a:r>
                        <a:rPr lang="en-GB" dirty="0" smtClean="0"/>
                        <a:t>6</a:t>
                      </a:r>
                      <a:endParaRPr lang="en-GB" dirty="0"/>
                    </a:p>
                  </a:txBody>
                  <a:tcPr/>
                </a:tc>
                <a:tc>
                  <a:txBody>
                    <a:bodyPr/>
                    <a:lstStyle/>
                    <a:p>
                      <a:r>
                        <a:rPr lang="en-GB" dirty="0" smtClean="0"/>
                        <a:t>3</a:t>
                      </a:r>
                      <a:endParaRPr lang="en-GB" dirty="0"/>
                    </a:p>
                  </a:txBody>
                  <a:tcPr/>
                </a:tc>
              </a:tr>
              <a:tr h="370840">
                <a:tc>
                  <a:txBody>
                    <a:bodyPr/>
                    <a:lstStyle/>
                    <a:p>
                      <a:r>
                        <a:rPr lang="en-GB" dirty="0" smtClean="0"/>
                        <a:t>7</a:t>
                      </a:r>
                      <a:endParaRPr lang="en-GB" dirty="0"/>
                    </a:p>
                  </a:txBody>
                  <a:tcPr/>
                </a:tc>
                <a:tc>
                  <a:txBody>
                    <a:bodyPr/>
                    <a:lstStyle/>
                    <a:p>
                      <a:r>
                        <a:rPr lang="en-GB" dirty="0" smtClean="0"/>
                        <a:t>4</a:t>
                      </a:r>
                      <a:endParaRPr lang="en-GB" dirty="0"/>
                    </a:p>
                  </a:txBody>
                  <a:tcPr/>
                </a:tc>
              </a:tr>
              <a:tr h="370840">
                <a:tc>
                  <a:txBody>
                    <a:bodyPr/>
                    <a:lstStyle/>
                    <a:p>
                      <a:r>
                        <a:rPr lang="en-GB" dirty="0" smtClean="0"/>
                        <a:t>8</a:t>
                      </a:r>
                      <a:endParaRPr lang="en-GB" dirty="0"/>
                    </a:p>
                  </a:txBody>
                  <a:tcPr/>
                </a:tc>
                <a:tc>
                  <a:txBody>
                    <a:bodyPr/>
                    <a:lstStyle/>
                    <a:p>
                      <a:r>
                        <a:rPr lang="en-GB" dirty="0" smtClean="0"/>
                        <a:t>5</a:t>
                      </a:r>
                      <a:endParaRPr lang="en-GB" dirty="0"/>
                    </a:p>
                  </a:txBody>
                  <a:tcPr/>
                </a:tc>
              </a:tr>
              <a:tr h="370840">
                <a:tc>
                  <a:txBody>
                    <a:bodyPr/>
                    <a:lstStyle/>
                    <a:p>
                      <a:r>
                        <a:rPr lang="en-GB" dirty="0" smtClean="0"/>
                        <a:t>9</a:t>
                      </a:r>
                      <a:endParaRPr lang="en-GB" dirty="0"/>
                    </a:p>
                  </a:txBody>
                  <a:tcPr/>
                </a:tc>
                <a:tc>
                  <a:txBody>
                    <a:bodyPr/>
                    <a:lstStyle/>
                    <a:p>
                      <a:r>
                        <a:rPr lang="en-GB" dirty="0" smtClean="0"/>
                        <a:t>7</a:t>
                      </a:r>
                      <a:endParaRPr lang="en-GB" dirty="0"/>
                    </a:p>
                  </a:txBody>
                  <a:tcPr/>
                </a:tc>
              </a:tr>
              <a:tr h="370840">
                <a:tc>
                  <a:txBody>
                    <a:bodyPr/>
                    <a:lstStyle/>
                    <a:p>
                      <a:r>
                        <a:rPr lang="en-GB" dirty="0" smtClean="0"/>
                        <a:t>10</a:t>
                      </a:r>
                      <a:endParaRPr lang="en-GB" dirty="0"/>
                    </a:p>
                  </a:txBody>
                  <a:tcPr/>
                </a:tc>
                <a:tc>
                  <a:txBody>
                    <a:bodyPr/>
                    <a:lstStyle/>
                    <a:p>
                      <a:r>
                        <a:rPr lang="en-GB" dirty="0" smtClean="0"/>
                        <a:t>9</a:t>
                      </a:r>
                      <a:endParaRPr lang="en-GB" dirty="0"/>
                    </a:p>
                  </a:txBody>
                  <a:tcPr/>
                </a:tc>
              </a:tr>
              <a:tr h="370840">
                <a:tc>
                  <a:txBody>
                    <a:bodyPr/>
                    <a:lstStyle/>
                    <a:p>
                      <a:r>
                        <a:rPr lang="en-GB" b="1" dirty="0" smtClean="0"/>
                        <a:t>x</a:t>
                      </a:r>
                      <a:endParaRPr lang="en-GB" b="1" dirty="0"/>
                    </a:p>
                  </a:txBody>
                  <a:tcPr/>
                </a:tc>
                <a:tc>
                  <a:txBody>
                    <a:bodyPr/>
                    <a:lstStyle/>
                    <a:p>
                      <a:r>
                        <a:rPr lang="en-GB" b="1" dirty="0" smtClean="0"/>
                        <a:t>3.6</a:t>
                      </a:r>
                      <a:endParaRPr lang="en-GB" b="1" dirty="0"/>
                    </a:p>
                  </a:txBody>
                  <a:tcPr/>
                </a:tc>
              </a:tr>
            </a:tbl>
          </a:graphicData>
        </a:graphic>
      </p:graphicFrame>
    </p:spTree>
    <p:extLst>
      <p:ext uri="{BB962C8B-B14F-4D97-AF65-F5344CB8AC3E}">
        <p14:creationId xmlns:p14="http://schemas.microsoft.com/office/powerpoint/2010/main" val="363637678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GB" dirty="0" smtClean="0"/>
              <a:t>First we calculate the mean difference</a:t>
            </a:r>
            <a:endParaRPr lang="en-GB" dirty="0"/>
          </a:p>
        </p:txBody>
      </p:sp>
      <p:graphicFrame>
        <p:nvGraphicFramePr>
          <p:cNvPr id="5" name="Table 4"/>
          <p:cNvGraphicFramePr>
            <a:graphicFrameLocks noGrp="1"/>
          </p:cNvGraphicFramePr>
          <p:nvPr>
            <p:extLst/>
          </p:nvPr>
        </p:nvGraphicFramePr>
        <p:xfrm>
          <a:off x="1891957" y="1866814"/>
          <a:ext cx="8128000" cy="4079240"/>
        </p:xfrm>
        <a:graphic>
          <a:graphicData uri="http://schemas.openxmlformats.org/drawingml/2006/table">
            <a:tbl>
              <a:tblPr firstRow="1" bandRow="1">
                <a:tableStyleId>{5C22544A-7EE6-4342-B048-85BDC9FD1C3A}</a:tableStyleId>
              </a:tblPr>
              <a:tblGrid>
                <a:gridCol w="4064000"/>
                <a:gridCol w="2032000"/>
                <a:gridCol w="2032000"/>
              </a:tblGrid>
              <a:tr h="370840">
                <a:tc>
                  <a:txBody>
                    <a:bodyPr/>
                    <a:lstStyle/>
                    <a:p>
                      <a:r>
                        <a:rPr lang="en-GB" dirty="0" smtClean="0"/>
                        <a:t>Value</a:t>
                      </a:r>
                      <a:endParaRPr lang="en-GB" dirty="0"/>
                    </a:p>
                  </a:txBody>
                  <a:tcPr/>
                </a:tc>
                <a:tc gridSpan="2">
                  <a:txBody>
                    <a:bodyPr/>
                    <a:lstStyle/>
                    <a:p>
                      <a:r>
                        <a:rPr lang="en-GB" dirty="0" smtClean="0"/>
                        <a:t>Mean</a:t>
                      </a:r>
                      <a:r>
                        <a:rPr lang="en-GB" baseline="0" dirty="0" smtClean="0"/>
                        <a:t> difference</a:t>
                      </a:r>
                      <a:endParaRPr lang="en-GB" dirty="0"/>
                    </a:p>
                  </a:txBody>
                  <a:tcPr/>
                </a:tc>
                <a:tc hMerge="1">
                  <a:txBody>
                    <a:bodyPr/>
                    <a:lstStyle/>
                    <a:p>
                      <a:endParaRPr lang="en-GB"/>
                    </a:p>
                  </a:txBody>
                  <a:tcPr/>
                </a:tc>
              </a:tr>
              <a:tr h="370840">
                <a:tc>
                  <a:txBody>
                    <a:bodyPr/>
                    <a:lstStyle/>
                    <a:p>
                      <a:r>
                        <a:rPr lang="en-GB" dirty="0" smtClean="0"/>
                        <a:t>1</a:t>
                      </a:r>
                      <a:endParaRPr lang="en-GB" dirty="0"/>
                    </a:p>
                  </a:txBody>
                  <a:tcPr/>
                </a:tc>
                <a:tc>
                  <a:txBody>
                    <a:bodyPr/>
                    <a:lstStyle/>
                    <a:p>
                      <a:r>
                        <a:rPr lang="en-GB" dirty="0" smtClean="0"/>
                        <a:t>1 – 3.6 = </a:t>
                      </a:r>
                      <a:endParaRPr lang="en-GB" dirty="0"/>
                    </a:p>
                  </a:txBody>
                  <a:tcPr/>
                </a:tc>
                <a:tc>
                  <a:txBody>
                    <a:bodyPr/>
                    <a:lstStyle/>
                    <a:p>
                      <a:r>
                        <a:rPr lang="en-GB" dirty="0" smtClean="0"/>
                        <a:t>-2.6</a:t>
                      </a:r>
                      <a:endParaRPr lang="en-GB" dirty="0"/>
                    </a:p>
                  </a:txBody>
                  <a:tcPr/>
                </a:tc>
              </a:tr>
              <a:tr h="370840">
                <a:tc>
                  <a:txBody>
                    <a:bodyPr/>
                    <a:lstStyle/>
                    <a:p>
                      <a:r>
                        <a:rPr lang="en-GB" dirty="0" smtClean="0"/>
                        <a:t>1</a:t>
                      </a:r>
                      <a:endParaRPr lang="en-GB" dirty="0"/>
                    </a:p>
                  </a:txBody>
                  <a:tcPr/>
                </a:tc>
                <a:tc>
                  <a:txBody>
                    <a:bodyPr/>
                    <a:lstStyle/>
                    <a:p>
                      <a:r>
                        <a:rPr lang="en-GB" dirty="0" smtClean="0"/>
                        <a:t>1 – 3.6 = </a:t>
                      </a:r>
                      <a:endParaRPr lang="en-GB" dirty="0"/>
                    </a:p>
                  </a:txBody>
                  <a:tcPr/>
                </a:tc>
                <a:tc>
                  <a:txBody>
                    <a:bodyPr/>
                    <a:lstStyle/>
                    <a:p>
                      <a:r>
                        <a:rPr lang="en-GB" dirty="0" smtClean="0"/>
                        <a:t>-2.6</a:t>
                      </a:r>
                      <a:endParaRPr lang="en-GB" dirty="0"/>
                    </a:p>
                  </a:txBody>
                  <a:tcPr/>
                </a:tc>
              </a:tr>
              <a:tr h="370840">
                <a:tc>
                  <a:txBody>
                    <a:bodyPr/>
                    <a:lstStyle/>
                    <a:p>
                      <a:r>
                        <a:rPr lang="en-GB" dirty="0" smtClean="0"/>
                        <a:t>1</a:t>
                      </a:r>
                      <a:endParaRPr lang="en-GB" dirty="0"/>
                    </a:p>
                  </a:txBody>
                  <a:tcPr/>
                </a:tc>
                <a:tc>
                  <a:txBody>
                    <a:bodyPr/>
                    <a:lstStyle/>
                    <a:p>
                      <a:r>
                        <a:rPr lang="en-GB" dirty="0" smtClean="0"/>
                        <a:t>1 – 3.6 =</a:t>
                      </a:r>
                      <a:endParaRPr lang="en-GB" dirty="0"/>
                    </a:p>
                  </a:txBody>
                  <a:tcPr/>
                </a:tc>
                <a:tc>
                  <a:txBody>
                    <a:bodyPr/>
                    <a:lstStyle/>
                    <a:p>
                      <a:r>
                        <a:rPr lang="en-GB" dirty="0" smtClean="0"/>
                        <a:t>-2.6</a:t>
                      </a:r>
                      <a:endParaRPr lang="en-GB" dirty="0"/>
                    </a:p>
                  </a:txBody>
                  <a:tcPr/>
                </a:tc>
              </a:tr>
              <a:tr h="370840">
                <a:tc>
                  <a:txBody>
                    <a:bodyPr/>
                    <a:lstStyle/>
                    <a:p>
                      <a:r>
                        <a:rPr lang="en-GB" dirty="0" smtClean="0"/>
                        <a:t>2</a:t>
                      </a:r>
                      <a:endParaRPr lang="en-GB" dirty="0"/>
                    </a:p>
                  </a:txBody>
                  <a:tcPr/>
                </a:tc>
                <a:tc>
                  <a:txBody>
                    <a:bodyPr/>
                    <a:lstStyle/>
                    <a:p>
                      <a:r>
                        <a:rPr lang="en-GB" dirty="0" smtClean="0"/>
                        <a:t>2 – 3.6 = </a:t>
                      </a:r>
                      <a:endParaRPr lang="en-GB" dirty="0"/>
                    </a:p>
                  </a:txBody>
                  <a:tcPr/>
                </a:tc>
                <a:tc>
                  <a:txBody>
                    <a:bodyPr/>
                    <a:lstStyle/>
                    <a:p>
                      <a:r>
                        <a:rPr lang="en-GB" dirty="0" smtClean="0"/>
                        <a:t>-1.6</a:t>
                      </a:r>
                      <a:endParaRPr lang="en-GB" dirty="0"/>
                    </a:p>
                  </a:txBody>
                  <a:tcPr/>
                </a:tc>
              </a:tr>
              <a:tr h="370840">
                <a:tc>
                  <a:txBody>
                    <a:bodyPr/>
                    <a:lstStyle/>
                    <a:p>
                      <a:r>
                        <a:rPr lang="en-GB" dirty="0" smtClean="0"/>
                        <a:t>3</a:t>
                      </a:r>
                      <a:endParaRPr lang="en-GB" dirty="0"/>
                    </a:p>
                  </a:txBody>
                  <a:tcPr/>
                </a:tc>
                <a:tc>
                  <a:txBody>
                    <a:bodyPr/>
                    <a:lstStyle/>
                    <a:p>
                      <a:r>
                        <a:rPr lang="en-GB" dirty="0" smtClean="0"/>
                        <a:t>3 – 3.6 =</a:t>
                      </a:r>
                      <a:r>
                        <a:rPr lang="en-GB" baseline="0" dirty="0" smtClean="0"/>
                        <a:t> </a:t>
                      </a:r>
                      <a:endParaRPr lang="en-GB" dirty="0"/>
                    </a:p>
                  </a:txBody>
                  <a:tcPr/>
                </a:tc>
                <a:tc>
                  <a:txBody>
                    <a:bodyPr/>
                    <a:lstStyle/>
                    <a:p>
                      <a:r>
                        <a:rPr lang="en-GB" baseline="0" dirty="0" smtClean="0"/>
                        <a:t>-0.6</a:t>
                      </a:r>
                      <a:endParaRPr lang="en-GB" dirty="0"/>
                    </a:p>
                  </a:txBody>
                  <a:tcPr/>
                </a:tc>
              </a:tr>
              <a:tr h="370840">
                <a:tc>
                  <a:txBody>
                    <a:bodyPr/>
                    <a:lstStyle/>
                    <a:p>
                      <a:r>
                        <a:rPr lang="en-GB" dirty="0" smtClean="0"/>
                        <a:t>3</a:t>
                      </a:r>
                      <a:endParaRPr lang="en-GB" dirty="0"/>
                    </a:p>
                  </a:txBody>
                  <a:tcPr/>
                </a:tc>
                <a:tc>
                  <a:txBody>
                    <a:bodyPr/>
                    <a:lstStyle/>
                    <a:p>
                      <a:r>
                        <a:rPr lang="en-GB" dirty="0" smtClean="0"/>
                        <a:t>3 – 3.6 =</a:t>
                      </a:r>
                      <a:r>
                        <a:rPr lang="en-GB" baseline="0" dirty="0" smtClean="0"/>
                        <a:t> </a:t>
                      </a:r>
                      <a:endParaRPr lang="en-GB" dirty="0"/>
                    </a:p>
                  </a:txBody>
                  <a:tcPr/>
                </a:tc>
                <a:tc>
                  <a:txBody>
                    <a:bodyPr/>
                    <a:lstStyle/>
                    <a:p>
                      <a:r>
                        <a:rPr lang="en-GB" baseline="0" dirty="0" smtClean="0"/>
                        <a:t>-0.6</a:t>
                      </a:r>
                      <a:endParaRPr lang="en-GB" dirty="0"/>
                    </a:p>
                  </a:txBody>
                  <a:tcPr/>
                </a:tc>
              </a:tr>
              <a:tr h="370840">
                <a:tc>
                  <a:txBody>
                    <a:bodyPr/>
                    <a:lstStyle/>
                    <a:p>
                      <a:r>
                        <a:rPr lang="en-GB" dirty="0" smtClean="0"/>
                        <a:t>4</a:t>
                      </a:r>
                      <a:endParaRPr lang="en-GB" dirty="0"/>
                    </a:p>
                  </a:txBody>
                  <a:tcPr/>
                </a:tc>
                <a:tc>
                  <a:txBody>
                    <a:bodyPr/>
                    <a:lstStyle/>
                    <a:p>
                      <a:r>
                        <a:rPr lang="en-GB" dirty="0" smtClean="0"/>
                        <a:t>4 – 3.6 = </a:t>
                      </a:r>
                      <a:endParaRPr lang="en-GB" dirty="0"/>
                    </a:p>
                  </a:txBody>
                  <a:tcPr/>
                </a:tc>
                <a:tc>
                  <a:txBody>
                    <a:bodyPr/>
                    <a:lstStyle/>
                    <a:p>
                      <a:r>
                        <a:rPr lang="en-GB" dirty="0" smtClean="0"/>
                        <a:t>0.4</a:t>
                      </a:r>
                      <a:endParaRPr lang="en-GB" dirty="0"/>
                    </a:p>
                  </a:txBody>
                  <a:tcPr/>
                </a:tc>
              </a:tr>
              <a:tr h="370840">
                <a:tc>
                  <a:txBody>
                    <a:bodyPr/>
                    <a:lstStyle/>
                    <a:p>
                      <a:r>
                        <a:rPr lang="en-GB" dirty="0" smtClean="0"/>
                        <a:t>5</a:t>
                      </a:r>
                      <a:endParaRPr lang="en-GB" dirty="0"/>
                    </a:p>
                  </a:txBody>
                  <a:tcPr/>
                </a:tc>
                <a:tc>
                  <a:txBody>
                    <a:bodyPr/>
                    <a:lstStyle/>
                    <a:p>
                      <a:r>
                        <a:rPr lang="en-GB" dirty="0" smtClean="0"/>
                        <a:t>5 – 3.6 = </a:t>
                      </a:r>
                      <a:endParaRPr lang="en-GB" dirty="0"/>
                    </a:p>
                  </a:txBody>
                  <a:tcPr/>
                </a:tc>
                <a:tc>
                  <a:txBody>
                    <a:bodyPr/>
                    <a:lstStyle/>
                    <a:p>
                      <a:r>
                        <a:rPr lang="en-GB" dirty="0" smtClean="0"/>
                        <a:t>1.4</a:t>
                      </a:r>
                      <a:endParaRPr lang="en-GB" dirty="0"/>
                    </a:p>
                  </a:txBody>
                  <a:tcPr/>
                </a:tc>
              </a:tr>
              <a:tr h="370840">
                <a:tc>
                  <a:txBody>
                    <a:bodyPr/>
                    <a:lstStyle/>
                    <a:p>
                      <a:r>
                        <a:rPr lang="en-GB" dirty="0" smtClean="0"/>
                        <a:t>7</a:t>
                      </a:r>
                      <a:endParaRPr lang="en-GB" dirty="0"/>
                    </a:p>
                  </a:txBody>
                  <a:tcPr/>
                </a:tc>
                <a:tc>
                  <a:txBody>
                    <a:bodyPr/>
                    <a:lstStyle/>
                    <a:p>
                      <a:r>
                        <a:rPr lang="en-GB" dirty="0" smtClean="0"/>
                        <a:t>7 – 3.6 = </a:t>
                      </a:r>
                      <a:endParaRPr lang="en-GB" dirty="0"/>
                    </a:p>
                  </a:txBody>
                  <a:tcPr/>
                </a:tc>
                <a:tc>
                  <a:txBody>
                    <a:bodyPr/>
                    <a:lstStyle/>
                    <a:p>
                      <a:r>
                        <a:rPr lang="en-GB" dirty="0" smtClean="0"/>
                        <a:t>3.4</a:t>
                      </a:r>
                      <a:endParaRPr lang="en-GB" dirty="0"/>
                    </a:p>
                  </a:txBody>
                  <a:tcPr/>
                </a:tc>
              </a:tr>
              <a:tr h="370840">
                <a:tc>
                  <a:txBody>
                    <a:bodyPr/>
                    <a:lstStyle/>
                    <a:p>
                      <a:r>
                        <a:rPr lang="en-GB" dirty="0" smtClean="0"/>
                        <a:t>9</a:t>
                      </a:r>
                      <a:endParaRPr lang="en-GB" dirty="0"/>
                    </a:p>
                  </a:txBody>
                  <a:tcPr/>
                </a:tc>
                <a:tc>
                  <a:txBody>
                    <a:bodyPr/>
                    <a:lstStyle/>
                    <a:p>
                      <a:r>
                        <a:rPr lang="en-GB" dirty="0" smtClean="0"/>
                        <a:t>9 – 3.6 =  </a:t>
                      </a:r>
                      <a:endParaRPr lang="en-GB" dirty="0"/>
                    </a:p>
                  </a:txBody>
                  <a:tcPr/>
                </a:tc>
                <a:tc>
                  <a:txBody>
                    <a:bodyPr/>
                    <a:lstStyle/>
                    <a:p>
                      <a:r>
                        <a:rPr lang="en-GB" dirty="0" smtClean="0"/>
                        <a:t>5.4</a:t>
                      </a:r>
                      <a:endParaRPr lang="en-GB" dirty="0"/>
                    </a:p>
                  </a:txBody>
                  <a:tcPr/>
                </a:tc>
              </a:tr>
            </a:tbl>
          </a:graphicData>
        </a:graphic>
      </p:graphicFrame>
    </p:spTree>
    <p:extLst>
      <p:ext uri="{BB962C8B-B14F-4D97-AF65-F5344CB8AC3E}">
        <p14:creationId xmlns:p14="http://schemas.microsoft.com/office/powerpoint/2010/main" val="12333530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Squaring the mean difference</a:t>
            </a:r>
            <a:endParaRPr lang="en-GB" dirty="0"/>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3721100" y="2689225"/>
                <a:ext cx="4940300" cy="2317301"/>
              </a:xfrm>
              <a:prstGeom prst="rect">
                <a:avLst/>
              </a:prstGeom>
              <a:noFill/>
            </p:spPr>
            <p:txBody>
              <a:bodyPr wrap="square" lIns="0" tIns="0" rIns="0" bIns="0" rtlCol="0">
                <a:spAutoFit/>
              </a:bodyPr>
              <a:lstStyle/>
              <a:p>
                <a:pPr marL="0" indent="0">
                  <a:buNone/>
                </a:pPr>
                <a14:m>
                  <m:oMath xmlns:m="http://schemas.openxmlformats.org/officeDocument/2006/math">
                    <m:r>
                      <a:rPr lang="en-GB" sz="5400" b="0" i="1" smtClean="0">
                        <a:latin typeface="Cambria Math" panose="02040503050406030204" pitchFamily="18" charset="0"/>
                        <a:ea typeface="Cambria Math" panose="02040503050406030204" pitchFamily="18" charset="0"/>
                      </a:rPr>
                      <m:t>𝑠</m:t>
                    </m:r>
                  </m:oMath>
                </a14:m>
                <a:r>
                  <a:rPr lang="en-GB" sz="5400" dirty="0" smtClean="0"/>
                  <a:t>=</a:t>
                </a:r>
                <a14:m>
                  <m:oMath xmlns:m="http://schemas.openxmlformats.org/officeDocument/2006/math">
                    <m:rad>
                      <m:radPr>
                        <m:degHide m:val="on"/>
                        <m:ctrlPr>
                          <a:rPr lang="en-GB" sz="8000" i="1" dirty="0" smtClean="0">
                            <a:latin typeface="Cambria Math" panose="02040503050406030204" pitchFamily="18" charset="0"/>
                          </a:rPr>
                        </m:ctrlPr>
                      </m:radPr>
                      <m:deg/>
                      <m:e>
                        <m:f>
                          <m:fPr>
                            <m:ctrlPr>
                              <a:rPr lang="en-GB" sz="8000" i="1" dirty="0" smtClean="0">
                                <a:latin typeface="Cambria Math" panose="02040503050406030204" pitchFamily="18" charset="0"/>
                              </a:rPr>
                            </m:ctrlPr>
                          </m:fPr>
                          <m:num>
                            <m:nary>
                              <m:naryPr>
                                <m:chr m:val="∑"/>
                                <m:subHide m:val="on"/>
                                <m:supHide m:val="on"/>
                                <m:ctrlPr>
                                  <a:rPr lang="en-GB" sz="8000" i="1" dirty="0" smtClean="0">
                                    <a:latin typeface="Cambria Math" panose="02040503050406030204" pitchFamily="18" charset="0"/>
                                  </a:rPr>
                                </m:ctrlPr>
                              </m:naryPr>
                              <m:sub/>
                              <m:sup/>
                              <m:e>
                                <m:sSup>
                                  <m:sSupPr>
                                    <m:ctrlPr>
                                      <a:rPr lang="en-GB" sz="8000" i="1" dirty="0" smtClean="0">
                                        <a:latin typeface="Cambria Math" panose="02040503050406030204" pitchFamily="18" charset="0"/>
                                      </a:rPr>
                                    </m:ctrlPr>
                                  </m:sSupPr>
                                  <m:e>
                                    <m:d>
                                      <m:dPr>
                                        <m:ctrlPr>
                                          <a:rPr lang="en-GB" sz="8000" i="1" dirty="0" smtClean="0">
                                            <a:latin typeface="Cambria Math" panose="02040503050406030204" pitchFamily="18" charset="0"/>
                                          </a:rPr>
                                        </m:ctrlPr>
                                      </m:dPr>
                                      <m:e>
                                        <m:r>
                                          <a:rPr lang="en-GB" sz="8000" b="0" i="1" dirty="0" smtClean="0">
                                            <a:latin typeface="Cambria Math" panose="02040503050406030204" pitchFamily="18" charset="0"/>
                                          </a:rPr>
                                          <m:t>𝑥</m:t>
                                        </m:r>
                                        <m:r>
                                          <a:rPr lang="en-GB" sz="8000" b="0" i="1" dirty="0" smtClean="0">
                                            <a:latin typeface="Cambria Math" panose="02040503050406030204" pitchFamily="18" charset="0"/>
                                          </a:rPr>
                                          <m:t>−</m:t>
                                        </m:r>
                                        <m:acc>
                                          <m:accPr>
                                            <m:chr m:val="̅"/>
                                            <m:ctrlPr>
                                              <a:rPr lang="en-GB" sz="8000" b="0" i="1" dirty="0" smtClean="0">
                                                <a:latin typeface="Cambria Math" panose="02040503050406030204" pitchFamily="18" charset="0"/>
                                              </a:rPr>
                                            </m:ctrlPr>
                                          </m:accPr>
                                          <m:e>
                                            <m:r>
                                              <a:rPr lang="en-GB" sz="8000" b="0" i="1" dirty="0" smtClean="0">
                                                <a:latin typeface="Cambria Math" panose="02040503050406030204" pitchFamily="18" charset="0"/>
                                              </a:rPr>
                                              <m:t>𝑥</m:t>
                                            </m:r>
                                          </m:e>
                                        </m:acc>
                                      </m:e>
                                    </m:d>
                                  </m:e>
                                  <m:sup>
                                    <m:r>
                                      <a:rPr lang="en-GB" sz="8000" b="0" i="1" dirty="0" smtClean="0">
                                        <a:latin typeface="Cambria Math" panose="02040503050406030204" pitchFamily="18" charset="0"/>
                                      </a:rPr>
                                      <m:t>2</m:t>
                                    </m:r>
                                  </m:sup>
                                </m:sSup>
                              </m:e>
                            </m:nary>
                          </m:num>
                          <m:den>
                            <m:r>
                              <a:rPr lang="en-GB" sz="8000" b="0" i="1" dirty="0" smtClean="0">
                                <a:latin typeface="Cambria Math" panose="02040503050406030204" pitchFamily="18" charset="0"/>
                              </a:rPr>
                              <m:t>𝑛</m:t>
                            </m:r>
                            <m:r>
                              <a:rPr lang="en-GB" sz="8000" b="0" i="1" dirty="0" smtClean="0">
                                <a:latin typeface="Cambria Math" panose="02040503050406030204" pitchFamily="18" charset="0"/>
                              </a:rPr>
                              <m:t>−1</m:t>
                            </m:r>
                          </m:den>
                        </m:f>
                      </m:e>
                    </m:rad>
                  </m:oMath>
                </a14:m>
                <a:endParaRPr lang="en-GB" sz="4000"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3721100" y="2689225"/>
                <a:ext cx="4940300" cy="2317301"/>
              </a:xfrm>
              <a:prstGeom prst="rect">
                <a:avLst/>
              </a:prstGeom>
              <a:blipFill rotWithShape="0">
                <a:blip r:embed="rId2"/>
                <a:stretch>
                  <a:fillRect l="-1726"/>
                </a:stretch>
              </a:blipFill>
            </p:spPr>
            <p:txBody>
              <a:bodyPr/>
              <a:lstStyle/>
              <a:p>
                <a:r>
                  <a:rPr lang="en-GB">
                    <a:noFill/>
                  </a:rPr>
                  <a:t> </a:t>
                </a:r>
              </a:p>
            </p:txBody>
          </p:sp>
        </mc:Fallback>
      </mc:AlternateContent>
      <p:sp>
        <p:nvSpPr>
          <p:cNvPr id="5" name="Oval 4"/>
          <p:cNvSpPr/>
          <p:nvPr/>
        </p:nvSpPr>
        <p:spPr>
          <a:xfrm>
            <a:off x="4974847" y="2939394"/>
            <a:ext cx="2862792" cy="987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8" name="Oval 7"/>
          <p:cNvSpPr/>
          <p:nvPr/>
        </p:nvSpPr>
        <p:spPr>
          <a:xfrm>
            <a:off x="7638143" y="2689225"/>
            <a:ext cx="881592" cy="987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Tree>
    <p:extLst>
      <p:ext uri="{BB962C8B-B14F-4D97-AF65-F5344CB8AC3E}">
        <p14:creationId xmlns:p14="http://schemas.microsoft.com/office/powerpoint/2010/main" val="52049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066800" y="1812925"/>
          <a:ext cx="6540500" cy="4079240"/>
        </p:xfrm>
        <a:graphic>
          <a:graphicData uri="http://schemas.openxmlformats.org/drawingml/2006/table">
            <a:tbl>
              <a:tblPr firstRow="1" bandRow="1">
                <a:tableStyleId>{5C22544A-7EE6-4342-B048-85BDC9FD1C3A}</a:tableStyleId>
              </a:tblPr>
              <a:tblGrid>
                <a:gridCol w="3270250"/>
                <a:gridCol w="1631950"/>
                <a:gridCol w="1638300"/>
              </a:tblGrid>
              <a:tr h="370840">
                <a:tc>
                  <a:txBody>
                    <a:bodyPr/>
                    <a:lstStyle/>
                    <a:p>
                      <a:r>
                        <a:rPr lang="en-GB" dirty="0" smtClean="0"/>
                        <a:t>Value</a:t>
                      </a:r>
                      <a:endParaRPr lang="en-GB" dirty="0"/>
                    </a:p>
                  </a:txBody>
                  <a:tcPr/>
                </a:tc>
                <a:tc gridSpan="2">
                  <a:txBody>
                    <a:bodyPr/>
                    <a:lstStyle/>
                    <a:p>
                      <a:r>
                        <a:rPr lang="en-GB" dirty="0" smtClean="0"/>
                        <a:t>Mean</a:t>
                      </a:r>
                      <a:r>
                        <a:rPr lang="en-GB" baseline="0" dirty="0" smtClean="0"/>
                        <a:t> difference</a:t>
                      </a:r>
                      <a:endParaRPr lang="en-GB" dirty="0"/>
                    </a:p>
                  </a:txBody>
                  <a:tcPr/>
                </a:tc>
                <a:tc hMerge="1">
                  <a:txBody>
                    <a:bodyPr/>
                    <a:lstStyle/>
                    <a:p>
                      <a:endParaRPr lang="en-GB"/>
                    </a:p>
                  </a:txBody>
                  <a:tcPr/>
                </a:tc>
              </a:tr>
              <a:tr h="370840">
                <a:tc>
                  <a:txBody>
                    <a:bodyPr/>
                    <a:lstStyle/>
                    <a:p>
                      <a:r>
                        <a:rPr lang="en-GB" dirty="0" smtClean="0"/>
                        <a:t>1</a:t>
                      </a:r>
                      <a:endParaRPr lang="en-GB" dirty="0"/>
                    </a:p>
                  </a:txBody>
                  <a:tcPr/>
                </a:tc>
                <a:tc>
                  <a:txBody>
                    <a:bodyPr/>
                    <a:lstStyle/>
                    <a:p>
                      <a:r>
                        <a:rPr lang="en-GB" dirty="0" smtClean="0"/>
                        <a:t>1 – 3.6 = </a:t>
                      </a:r>
                      <a:endParaRPr lang="en-GB" dirty="0"/>
                    </a:p>
                  </a:txBody>
                  <a:tcPr/>
                </a:tc>
                <a:tc>
                  <a:txBody>
                    <a:bodyPr/>
                    <a:lstStyle/>
                    <a:p>
                      <a:r>
                        <a:rPr lang="en-GB" dirty="0" smtClean="0"/>
                        <a:t>-2.6</a:t>
                      </a:r>
                      <a:endParaRPr lang="en-GB" dirty="0"/>
                    </a:p>
                  </a:txBody>
                  <a:tcPr/>
                </a:tc>
              </a:tr>
              <a:tr h="370840">
                <a:tc>
                  <a:txBody>
                    <a:bodyPr/>
                    <a:lstStyle/>
                    <a:p>
                      <a:r>
                        <a:rPr lang="en-GB" dirty="0" smtClean="0"/>
                        <a:t>1</a:t>
                      </a:r>
                      <a:endParaRPr lang="en-GB" dirty="0"/>
                    </a:p>
                  </a:txBody>
                  <a:tcPr/>
                </a:tc>
                <a:tc>
                  <a:txBody>
                    <a:bodyPr/>
                    <a:lstStyle/>
                    <a:p>
                      <a:r>
                        <a:rPr lang="en-GB" dirty="0" smtClean="0"/>
                        <a:t>1 – 3.6 = </a:t>
                      </a:r>
                      <a:endParaRPr lang="en-GB" dirty="0"/>
                    </a:p>
                  </a:txBody>
                  <a:tcPr/>
                </a:tc>
                <a:tc>
                  <a:txBody>
                    <a:bodyPr/>
                    <a:lstStyle/>
                    <a:p>
                      <a:r>
                        <a:rPr lang="en-GB" dirty="0" smtClean="0"/>
                        <a:t>-2.6</a:t>
                      </a:r>
                      <a:endParaRPr lang="en-GB" dirty="0"/>
                    </a:p>
                  </a:txBody>
                  <a:tcPr/>
                </a:tc>
              </a:tr>
              <a:tr h="370840">
                <a:tc>
                  <a:txBody>
                    <a:bodyPr/>
                    <a:lstStyle/>
                    <a:p>
                      <a:r>
                        <a:rPr lang="en-GB" dirty="0" smtClean="0"/>
                        <a:t>1</a:t>
                      </a:r>
                      <a:endParaRPr lang="en-GB" dirty="0"/>
                    </a:p>
                  </a:txBody>
                  <a:tcPr/>
                </a:tc>
                <a:tc>
                  <a:txBody>
                    <a:bodyPr/>
                    <a:lstStyle/>
                    <a:p>
                      <a:r>
                        <a:rPr lang="en-GB" dirty="0" smtClean="0"/>
                        <a:t>1 – 3.6 =</a:t>
                      </a:r>
                      <a:endParaRPr lang="en-GB" dirty="0"/>
                    </a:p>
                  </a:txBody>
                  <a:tcPr/>
                </a:tc>
                <a:tc>
                  <a:txBody>
                    <a:bodyPr/>
                    <a:lstStyle/>
                    <a:p>
                      <a:r>
                        <a:rPr lang="en-GB" dirty="0" smtClean="0"/>
                        <a:t>-2.6</a:t>
                      </a:r>
                      <a:endParaRPr lang="en-GB" dirty="0"/>
                    </a:p>
                  </a:txBody>
                  <a:tcPr/>
                </a:tc>
              </a:tr>
              <a:tr h="370840">
                <a:tc>
                  <a:txBody>
                    <a:bodyPr/>
                    <a:lstStyle/>
                    <a:p>
                      <a:r>
                        <a:rPr lang="en-GB" dirty="0" smtClean="0"/>
                        <a:t>2</a:t>
                      </a:r>
                      <a:endParaRPr lang="en-GB" dirty="0"/>
                    </a:p>
                  </a:txBody>
                  <a:tcPr/>
                </a:tc>
                <a:tc>
                  <a:txBody>
                    <a:bodyPr/>
                    <a:lstStyle/>
                    <a:p>
                      <a:r>
                        <a:rPr lang="en-GB" dirty="0" smtClean="0"/>
                        <a:t>2 – 3.6 = </a:t>
                      </a:r>
                      <a:endParaRPr lang="en-GB" dirty="0"/>
                    </a:p>
                  </a:txBody>
                  <a:tcPr/>
                </a:tc>
                <a:tc>
                  <a:txBody>
                    <a:bodyPr/>
                    <a:lstStyle/>
                    <a:p>
                      <a:r>
                        <a:rPr lang="en-GB" dirty="0" smtClean="0"/>
                        <a:t>-1.6</a:t>
                      </a:r>
                      <a:endParaRPr lang="en-GB" dirty="0"/>
                    </a:p>
                  </a:txBody>
                  <a:tcPr/>
                </a:tc>
              </a:tr>
              <a:tr h="370840">
                <a:tc>
                  <a:txBody>
                    <a:bodyPr/>
                    <a:lstStyle/>
                    <a:p>
                      <a:r>
                        <a:rPr lang="en-GB" dirty="0" smtClean="0"/>
                        <a:t>3</a:t>
                      </a:r>
                      <a:endParaRPr lang="en-GB" dirty="0"/>
                    </a:p>
                  </a:txBody>
                  <a:tcPr/>
                </a:tc>
                <a:tc>
                  <a:txBody>
                    <a:bodyPr/>
                    <a:lstStyle/>
                    <a:p>
                      <a:r>
                        <a:rPr lang="en-GB" dirty="0" smtClean="0"/>
                        <a:t>3 – 3.6 =</a:t>
                      </a:r>
                      <a:r>
                        <a:rPr lang="en-GB" baseline="0" dirty="0" smtClean="0"/>
                        <a:t> </a:t>
                      </a:r>
                      <a:endParaRPr lang="en-GB" dirty="0"/>
                    </a:p>
                  </a:txBody>
                  <a:tcPr/>
                </a:tc>
                <a:tc>
                  <a:txBody>
                    <a:bodyPr/>
                    <a:lstStyle/>
                    <a:p>
                      <a:r>
                        <a:rPr lang="en-GB" baseline="0" dirty="0" smtClean="0"/>
                        <a:t>-0.6</a:t>
                      </a:r>
                      <a:endParaRPr lang="en-GB" dirty="0"/>
                    </a:p>
                  </a:txBody>
                  <a:tcPr/>
                </a:tc>
              </a:tr>
              <a:tr h="370840">
                <a:tc>
                  <a:txBody>
                    <a:bodyPr/>
                    <a:lstStyle/>
                    <a:p>
                      <a:r>
                        <a:rPr lang="en-GB" dirty="0" smtClean="0"/>
                        <a:t>3</a:t>
                      </a:r>
                      <a:endParaRPr lang="en-GB" dirty="0"/>
                    </a:p>
                  </a:txBody>
                  <a:tcPr/>
                </a:tc>
                <a:tc>
                  <a:txBody>
                    <a:bodyPr/>
                    <a:lstStyle/>
                    <a:p>
                      <a:r>
                        <a:rPr lang="en-GB" dirty="0" smtClean="0"/>
                        <a:t>3 – 3.6 =</a:t>
                      </a:r>
                      <a:r>
                        <a:rPr lang="en-GB" baseline="0" dirty="0" smtClean="0"/>
                        <a:t> </a:t>
                      </a:r>
                      <a:endParaRPr lang="en-GB" dirty="0"/>
                    </a:p>
                  </a:txBody>
                  <a:tcPr/>
                </a:tc>
                <a:tc>
                  <a:txBody>
                    <a:bodyPr/>
                    <a:lstStyle/>
                    <a:p>
                      <a:r>
                        <a:rPr lang="en-GB" baseline="0" dirty="0" smtClean="0"/>
                        <a:t>-0.6</a:t>
                      </a:r>
                      <a:endParaRPr lang="en-GB" dirty="0"/>
                    </a:p>
                  </a:txBody>
                  <a:tcPr/>
                </a:tc>
              </a:tr>
              <a:tr h="370840">
                <a:tc>
                  <a:txBody>
                    <a:bodyPr/>
                    <a:lstStyle/>
                    <a:p>
                      <a:r>
                        <a:rPr lang="en-GB" dirty="0" smtClean="0"/>
                        <a:t>4</a:t>
                      </a:r>
                      <a:endParaRPr lang="en-GB" dirty="0"/>
                    </a:p>
                  </a:txBody>
                  <a:tcPr/>
                </a:tc>
                <a:tc>
                  <a:txBody>
                    <a:bodyPr/>
                    <a:lstStyle/>
                    <a:p>
                      <a:r>
                        <a:rPr lang="en-GB" dirty="0" smtClean="0"/>
                        <a:t>4 – 3.6 = </a:t>
                      </a:r>
                      <a:endParaRPr lang="en-GB" dirty="0"/>
                    </a:p>
                  </a:txBody>
                  <a:tcPr/>
                </a:tc>
                <a:tc>
                  <a:txBody>
                    <a:bodyPr/>
                    <a:lstStyle/>
                    <a:p>
                      <a:r>
                        <a:rPr lang="en-GB" dirty="0" smtClean="0"/>
                        <a:t>0.4</a:t>
                      </a:r>
                      <a:endParaRPr lang="en-GB" dirty="0"/>
                    </a:p>
                  </a:txBody>
                  <a:tcPr/>
                </a:tc>
              </a:tr>
              <a:tr h="370840">
                <a:tc>
                  <a:txBody>
                    <a:bodyPr/>
                    <a:lstStyle/>
                    <a:p>
                      <a:r>
                        <a:rPr lang="en-GB" dirty="0" smtClean="0"/>
                        <a:t>5</a:t>
                      </a:r>
                      <a:endParaRPr lang="en-GB" dirty="0"/>
                    </a:p>
                  </a:txBody>
                  <a:tcPr/>
                </a:tc>
                <a:tc>
                  <a:txBody>
                    <a:bodyPr/>
                    <a:lstStyle/>
                    <a:p>
                      <a:r>
                        <a:rPr lang="en-GB" dirty="0" smtClean="0"/>
                        <a:t>5 – 3.6 = </a:t>
                      </a:r>
                      <a:endParaRPr lang="en-GB" dirty="0"/>
                    </a:p>
                  </a:txBody>
                  <a:tcPr/>
                </a:tc>
                <a:tc>
                  <a:txBody>
                    <a:bodyPr/>
                    <a:lstStyle/>
                    <a:p>
                      <a:r>
                        <a:rPr lang="en-GB" dirty="0" smtClean="0"/>
                        <a:t>1.4</a:t>
                      </a:r>
                      <a:endParaRPr lang="en-GB" dirty="0"/>
                    </a:p>
                  </a:txBody>
                  <a:tcPr/>
                </a:tc>
              </a:tr>
              <a:tr h="370840">
                <a:tc>
                  <a:txBody>
                    <a:bodyPr/>
                    <a:lstStyle/>
                    <a:p>
                      <a:r>
                        <a:rPr lang="en-GB" dirty="0" smtClean="0"/>
                        <a:t>7</a:t>
                      </a:r>
                      <a:endParaRPr lang="en-GB" dirty="0"/>
                    </a:p>
                  </a:txBody>
                  <a:tcPr/>
                </a:tc>
                <a:tc>
                  <a:txBody>
                    <a:bodyPr/>
                    <a:lstStyle/>
                    <a:p>
                      <a:r>
                        <a:rPr lang="en-GB" dirty="0" smtClean="0"/>
                        <a:t>7 – 3.6 = </a:t>
                      </a:r>
                      <a:endParaRPr lang="en-GB" dirty="0"/>
                    </a:p>
                  </a:txBody>
                  <a:tcPr/>
                </a:tc>
                <a:tc>
                  <a:txBody>
                    <a:bodyPr/>
                    <a:lstStyle/>
                    <a:p>
                      <a:r>
                        <a:rPr lang="en-GB" dirty="0" smtClean="0"/>
                        <a:t>3.4</a:t>
                      </a:r>
                      <a:endParaRPr lang="en-GB" dirty="0"/>
                    </a:p>
                  </a:txBody>
                  <a:tcPr/>
                </a:tc>
              </a:tr>
              <a:tr h="370840">
                <a:tc>
                  <a:txBody>
                    <a:bodyPr/>
                    <a:lstStyle/>
                    <a:p>
                      <a:r>
                        <a:rPr lang="en-GB" dirty="0" smtClean="0"/>
                        <a:t>9</a:t>
                      </a:r>
                      <a:endParaRPr lang="en-GB" dirty="0"/>
                    </a:p>
                  </a:txBody>
                  <a:tcPr/>
                </a:tc>
                <a:tc>
                  <a:txBody>
                    <a:bodyPr/>
                    <a:lstStyle/>
                    <a:p>
                      <a:r>
                        <a:rPr lang="en-GB" dirty="0" smtClean="0"/>
                        <a:t>9 – 3.6 =  </a:t>
                      </a:r>
                      <a:endParaRPr lang="en-GB" dirty="0"/>
                    </a:p>
                  </a:txBody>
                  <a:tcPr/>
                </a:tc>
                <a:tc>
                  <a:txBody>
                    <a:bodyPr/>
                    <a:lstStyle/>
                    <a:p>
                      <a:r>
                        <a:rPr lang="en-GB" dirty="0" smtClean="0"/>
                        <a:t>5.4</a:t>
                      </a:r>
                      <a:endParaRPr lang="en-GB" dirty="0"/>
                    </a:p>
                  </a:txBody>
                  <a:tcPr/>
                </a:tc>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7607300" y="1822450"/>
              <a:ext cx="1206500" cy="4080320"/>
            </p:xfrm>
            <a:graphic>
              <a:graphicData uri="http://schemas.openxmlformats.org/drawingml/2006/table">
                <a:tbl>
                  <a:tblPr firstRow="1" bandRow="1">
                    <a:tableStyleId>{5C22544A-7EE6-4342-B048-85BDC9FD1C3A}</a:tableStyleId>
                  </a:tblPr>
                  <a:tblGrid>
                    <a:gridCol w="1206500"/>
                  </a:tblGrid>
                  <a:tr h="370840">
                    <a:tc>
                      <a:txBody>
                        <a:bodyPr/>
                        <a:lstStyle/>
                        <a:p>
                          <a:pPr/>
                          <a14:m>
                            <m:oMathPara xmlns:m="http://schemas.openxmlformats.org/officeDocument/2006/math">
                              <m:oMathParaPr>
                                <m:jc m:val="centerGroup"/>
                              </m:oMathParaPr>
                              <m:oMath xmlns:m="http://schemas.openxmlformats.org/officeDocument/2006/math">
                                <m:sSup>
                                  <m:sSupPr>
                                    <m:ctrlPr>
                                      <a:rPr lang="en-GB" i="1" dirty="0" smtClean="0">
                                        <a:latin typeface="Cambria Math" panose="02040503050406030204" pitchFamily="18" charset="0"/>
                                      </a:rPr>
                                    </m:ctrlPr>
                                  </m:sSupPr>
                                  <m:e>
                                    <m:d>
                                      <m:dPr>
                                        <m:ctrlPr>
                                          <a:rPr lang="en-GB" b="1" i="1" dirty="0" smtClean="0">
                                            <a:latin typeface="Cambria Math" panose="02040503050406030204" pitchFamily="18" charset="0"/>
                                          </a:rPr>
                                        </m:ctrlPr>
                                      </m:dPr>
                                      <m:e>
                                        <m:r>
                                          <a:rPr lang="en-GB" b="1" i="1" dirty="0" smtClean="0">
                                            <a:latin typeface="Cambria Math" panose="02040503050406030204" pitchFamily="18" charset="0"/>
                                          </a:rPr>
                                          <m:t>𝒙</m:t>
                                        </m:r>
                                        <m:r>
                                          <a:rPr lang="en-GB" b="1" i="1" dirty="0" smtClean="0">
                                            <a:latin typeface="Cambria Math" panose="02040503050406030204" pitchFamily="18" charset="0"/>
                                          </a:rPr>
                                          <m:t>−</m:t>
                                        </m:r>
                                        <m:acc>
                                          <m:accPr>
                                            <m:chr m:val="̅"/>
                                            <m:ctrlPr>
                                              <a:rPr lang="en-GB" b="1" i="1" dirty="0" smtClean="0">
                                                <a:latin typeface="Cambria Math" panose="02040503050406030204" pitchFamily="18" charset="0"/>
                                              </a:rPr>
                                            </m:ctrlPr>
                                          </m:accPr>
                                          <m:e>
                                            <m:r>
                                              <a:rPr lang="en-GB" b="1" i="1" dirty="0" smtClean="0">
                                                <a:latin typeface="Cambria Math" panose="02040503050406030204" pitchFamily="18" charset="0"/>
                                              </a:rPr>
                                              <m:t>𝒙</m:t>
                                            </m:r>
                                          </m:e>
                                        </m:acc>
                                      </m:e>
                                    </m:d>
                                  </m:e>
                                  <m:sup>
                                    <m:r>
                                      <a:rPr lang="en-GB" b="1" i="1" dirty="0" smtClean="0">
                                        <a:latin typeface="Cambria Math" panose="02040503050406030204" pitchFamily="18" charset="0"/>
                                      </a:rPr>
                                      <m:t>𝟐</m:t>
                                    </m:r>
                                  </m:sup>
                                </m:sSup>
                              </m:oMath>
                            </m:oMathPara>
                          </a14:m>
                          <a:endParaRPr lang="en-GB" dirty="0"/>
                        </a:p>
                      </a:txBody>
                      <a:tcPr/>
                    </a:tc>
                  </a:tr>
                  <a:tr h="370840">
                    <a:tc>
                      <a:txBody>
                        <a:bodyPr/>
                        <a:lstStyle/>
                        <a:p>
                          <a:pPr algn="ctr" fontAlgn="b"/>
                          <a:r>
                            <a:rPr lang="en-GB" sz="2000" b="0" i="0" u="none" strike="noStrike" dirty="0">
                              <a:solidFill>
                                <a:srgbClr val="000000"/>
                              </a:solidFill>
                              <a:effectLst/>
                              <a:latin typeface="Calibri" panose="020F0502020204030204" pitchFamily="34" charset="0"/>
                            </a:rPr>
                            <a:t>6.76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6.76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6.76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2.56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0.36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0.36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0.16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1.96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11.56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29.16</a:t>
                          </a:r>
                        </a:p>
                      </a:txBody>
                      <a:tcPr marL="9525" marR="9525" marT="9525" marB="0" anchor="b"/>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773022242"/>
                  </p:ext>
                </p:extLst>
              </p:nvPr>
            </p:nvGraphicFramePr>
            <p:xfrm>
              <a:off x="7607300" y="1822450"/>
              <a:ext cx="1206500" cy="4080320"/>
            </p:xfrm>
            <a:graphic>
              <a:graphicData uri="http://schemas.openxmlformats.org/drawingml/2006/table">
                <a:tbl>
                  <a:tblPr firstRow="1" bandRow="1">
                    <a:tableStyleId>{5C22544A-7EE6-4342-B048-85BDC9FD1C3A}</a:tableStyleId>
                  </a:tblPr>
                  <a:tblGrid>
                    <a:gridCol w="1206500"/>
                  </a:tblGrid>
                  <a:tr h="371920">
                    <a:tc>
                      <a:txBody>
                        <a:bodyPr/>
                        <a:lstStyle/>
                        <a:p>
                          <a:endParaRPr lang="en-US"/>
                        </a:p>
                      </a:txBody>
                      <a:tcPr>
                        <a:blipFill rotWithShape="0">
                          <a:blip r:embed="rId2"/>
                          <a:stretch>
                            <a:fillRect l="-503" t="-1639" r="-2010" b="-1040984"/>
                          </a:stretch>
                        </a:blipFill>
                      </a:tcPr>
                    </a:tc>
                  </a:tr>
                  <a:tr h="370840">
                    <a:tc>
                      <a:txBody>
                        <a:bodyPr/>
                        <a:lstStyle/>
                        <a:p>
                          <a:pPr algn="ctr" fontAlgn="b"/>
                          <a:r>
                            <a:rPr lang="en-GB" sz="2000" b="0" i="0" u="none" strike="noStrike" dirty="0">
                              <a:solidFill>
                                <a:srgbClr val="000000"/>
                              </a:solidFill>
                              <a:effectLst/>
                              <a:latin typeface="Calibri" panose="020F0502020204030204" pitchFamily="34" charset="0"/>
                            </a:rPr>
                            <a:t>6.76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6.76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6.76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2.56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0.36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0.36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0.16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1.96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11.56</a:t>
                          </a:r>
                        </a:p>
                      </a:txBody>
                      <a:tcPr marL="9525" marR="9525" marT="9525" marB="0" anchor="b"/>
                    </a:tc>
                  </a:tr>
                  <a:tr h="370840">
                    <a:tc>
                      <a:txBody>
                        <a:bodyPr/>
                        <a:lstStyle/>
                        <a:p>
                          <a:pPr algn="ctr" fontAlgn="b"/>
                          <a:r>
                            <a:rPr lang="en-GB" sz="2000" b="0" i="0" u="none" strike="noStrike" dirty="0">
                              <a:solidFill>
                                <a:srgbClr val="000000"/>
                              </a:solidFill>
                              <a:effectLst/>
                              <a:latin typeface="Calibri" panose="020F0502020204030204" pitchFamily="34" charset="0"/>
                            </a:rPr>
                            <a:t>29.16</a:t>
                          </a:r>
                        </a:p>
                      </a:txBody>
                      <a:tcPr marL="9525" marR="9525" marT="9525" marB="0" anchor="b"/>
                    </a:tc>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7029450" y="5889435"/>
                <a:ext cx="2362200" cy="774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i="1" smtClean="0">
                              <a:latin typeface="Cambria Math" panose="02040503050406030204" pitchFamily="18" charset="0"/>
                            </a:rPr>
                          </m:ctrlPr>
                        </m:naryPr>
                        <m:sub/>
                        <m:sup/>
                        <m:e>
                          <m:r>
                            <a:rPr lang="en-GB" b="0" i="1" smtClean="0">
                              <a:latin typeface="Cambria Math" panose="02040503050406030204" pitchFamily="18" charset="0"/>
                            </a:rPr>
                            <m:t>66.4</m:t>
                          </m:r>
                        </m:e>
                      </m:nary>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7029450" y="5889435"/>
                <a:ext cx="2362200" cy="774699"/>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66800" y="224757"/>
                <a:ext cx="2397131" cy="1252651"/>
              </a:xfrm>
              <a:prstGeom prst="rect">
                <a:avLst/>
              </a:prstGeom>
              <a:noFill/>
            </p:spPr>
            <p:txBody>
              <a:bodyPr wrap="none" lIns="0" tIns="0" rIns="0" bIns="0" rtlCol="0">
                <a:spAutoFit/>
              </a:bodyPr>
              <a:lstStyle/>
              <a:p>
                <a14:m>
                  <m:oMath xmlns:m="http://schemas.openxmlformats.org/officeDocument/2006/math">
                    <m:r>
                      <a:rPr lang="en-GB" sz="4000" b="0" i="1" smtClean="0">
                        <a:latin typeface="Cambria Math" panose="02040503050406030204" pitchFamily="18" charset="0"/>
                      </a:rPr>
                      <m:t>𝑠</m:t>
                    </m:r>
                  </m:oMath>
                </a14:m>
                <a:r>
                  <a:rPr lang="en-GB" sz="4000" dirty="0" smtClean="0"/>
                  <a:t>=</a:t>
                </a:r>
                <a14:m>
                  <m:oMath xmlns:m="http://schemas.openxmlformats.org/officeDocument/2006/math">
                    <m:rad>
                      <m:radPr>
                        <m:degHide m:val="on"/>
                        <m:ctrlPr>
                          <a:rPr lang="en-GB" sz="4000" i="1" dirty="0" smtClean="0">
                            <a:latin typeface="Cambria Math" panose="02040503050406030204" pitchFamily="18" charset="0"/>
                          </a:rPr>
                        </m:ctrlPr>
                      </m:radPr>
                      <m:deg/>
                      <m:e>
                        <m:f>
                          <m:fPr>
                            <m:ctrlPr>
                              <a:rPr lang="en-GB" sz="4000" i="1" dirty="0" smtClean="0">
                                <a:latin typeface="Cambria Math" panose="02040503050406030204" pitchFamily="18" charset="0"/>
                              </a:rPr>
                            </m:ctrlPr>
                          </m:fPr>
                          <m:num>
                            <m:nary>
                              <m:naryPr>
                                <m:chr m:val="∑"/>
                                <m:subHide m:val="on"/>
                                <m:supHide m:val="on"/>
                                <m:ctrlPr>
                                  <a:rPr lang="en-GB" sz="4000" i="1" dirty="0" smtClean="0">
                                    <a:latin typeface="Cambria Math" panose="02040503050406030204" pitchFamily="18" charset="0"/>
                                  </a:rPr>
                                </m:ctrlPr>
                              </m:naryPr>
                              <m:sub/>
                              <m:sup/>
                              <m:e>
                                <m:sSup>
                                  <m:sSupPr>
                                    <m:ctrlPr>
                                      <a:rPr lang="en-GB" sz="4000" i="1" dirty="0" smtClean="0">
                                        <a:latin typeface="Cambria Math" panose="02040503050406030204" pitchFamily="18" charset="0"/>
                                      </a:rPr>
                                    </m:ctrlPr>
                                  </m:sSupPr>
                                  <m:e>
                                    <m:d>
                                      <m:dPr>
                                        <m:ctrlPr>
                                          <a:rPr lang="en-GB" sz="4000" i="1" dirty="0" smtClean="0">
                                            <a:latin typeface="Cambria Math" panose="02040503050406030204" pitchFamily="18" charset="0"/>
                                          </a:rPr>
                                        </m:ctrlPr>
                                      </m:dPr>
                                      <m:e>
                                        <m:r>
                                          <a:rPr lang="en-GB" sz="4000" b="0" i="1" dirty="0" smtClean="0">
                                            <a:latin typeface="Cambria Math" panose="02040503050406030204" pitchFamily="18" charset="0"/>
                                          </a:rPr>
                                          <m:t>𝑥</m:t>
                                        </m:r>
                                        <m:r>
                                          <a:rPr lang="en-GB" sz="4000" b="0" i="1" dirty="0" smtClean="0">
                                            <a:latin typeface="Cambria Math" panose="02040503050406030204" pitchFamily="18" charset="0"/>
                                          </a:rPr>
                                          <m:t>−</m:t>
                                        </m:r>
                                        <m:acc>
                                          <m:accPr>
                                            <m:chr m:val="̅"/>
                                            <m:ctrlPr>
                                              <a:rPr lang="en-GB" sz="4000" b="0" i="1" dirty="0" smtClean="0">
                                                <a:latin typeface="Cambria Math" panose="02040503050406030204" pitchFamily="18" charset="0"/>
                                              </a:rPr>
                                            </m:ctrlPr>
                                          </m:accPr>
                                          <m:e>
                                            <m:r>
                                              <a:rPr lang="en-GB" sz="4000" b="0" i="1" dirty="0" smtClean="0">
                                                <a:latin typeface="Cambria Math" panose="02040503050406030204" pitchFamily="18" charset="0"/>
                                              </a:rPr>
                                              <m:t>𝑥</m:t>
                                            </m:r>
                                          </m:e>
                                        </m:acc>
                                      </m:e>
                                    </m:d>
                                  </m:e>
                                  <m:sup>
                                    <m:r>
                                      <a:rPr lang="en-GB" sz="4000" b="0" i="1" dirty="0" smtClean="0">
                                        <a:latin typeface="Cambria Math" panose="02040503050406030204" pitchFamily="18" charset="0"/>
                                      </a:rPr>
                                      <m:t>2</m:t>
                                    </m:r>
                                  </m:sup>
                                </m:sSup>
                              </m:e>
                            </m:nary>
                          </m:num>
                          <m:den>
                            <m:r>
                              <a:rPr lang="en-GB" sz="4000" b="0" i="1" dirty="0" smtClean="0">
                                <a:latin typeface="Cambria Math" panose="02040503050406030204" pitchFamily="18" charset="0"/>
                              </a:rPr>
                              <m:t>𝑛</m:t>
                            </m:r>
                            <m:r>
                              <a:rPr lang="en-GB" sz="4000" b="0" i="1" dirty="0" smtClean="0">
                                <a:latin typeface="Cambria Math" panose="02040503050406030204" pitchFamily="18" charset="0"/>
                              </a:rPr>
                              <m:t>−1</m:t>
                            </m:r>
                          </m:den>
                        </m:f>
                      </m:e>
                    </m:rad>
                  </m:oMath>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1066800" y="224757"/>
                <a:ext cx="2397131" cy="1252651"/>
              </a:xfrm>
              <a:prstGeom prst="rect">
                <a:avLst/>
              </a:prstGeom>
              <a:blipFill rotWithShape="0">
                <a:blip r:embed="rId5"/>
                <a:stretch>
                  <a:fillRect l="-2545" b="-4878"/>
                </a:stretch>
              </a:blipFill>
            </p:spPr>
            <p:txBody>
              <a:bodyPr/>
              <a:lstStyle/>
              <a:p>
                <a:r>
                  <a:rPr lang="en-GB">
                    <a:noFill/>
                  </a:rPr>
                  <a:t> </a:t>
                </a:r>
              </a:p>
            </p:txBody>
          </p:sp>
        </mc:Fallback>
      </mc:AlternateContent>
    </p:spTree>
    <p:extLst>
      <p:ext uri="{BB962C8B-B14F-4D97-AF65-F5344CB8AC3E}">
        <p14:creationId xmlns:p14="http://schemas.microsoft.com/office/powerpoint/2010/main" val="181696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GB" b="1" dirty="0" smtClean="0"/>
              <a:t>Same again</a:t>
            </a:r>
            <a:r>
              <a:rPr lang="en-GB" dirty="0" smtClean="0"/>
              <a:t>: Squaring </a:t>
            </a:r>
            <a:r>
              <a:rPr lang="en-GB" dirty="0"/>
              <a:t>the </a:t>
            </a:r>
            <a:r>
              <a:rPr lang="en-GB" dirty="0" smtClean="0"/>
              <a:t>mean difference </a:t>
            </a:r>
            <a:endParaRPr lang="en-GB" dirty="0"/>
          </a:p>
        </p:txBody>
      </p:sp>
      <p:sp>
        <p:nvSpPr>
          <p:cNvPr id="5" name="Content Placeholder 2"/>
          <p:cNvSpPr>
            <a:spLocks noGrp="1"/>
          </p:cNvSpPr>
          <p:nvPr>
            <p:ph idx="1"/>
          </p:nvPr>
        </p:nvSpPr>
        <p:spPr>
          <a:xfrm>
            <a:off x="838200" y="1825625"/>
            <a:ext cx="10515600" cy="4351338"/>
          </a:xfrm>
        </p:spPr>
        <p:txBody>
          <a:bodyPr>
            <a:normAutofit/>
          </a:bodyPr>
          <a:lstStyle/>
          <a:p>
            <a:r>
              <a:rPr lang="en-GB" dirty="0" smtClean="0"/>
              <a:t>Divide by n-1 (n=10,  so n-1=9)</a:t>
            </a:r>
          </a:p>
          <a:p>
            <a:endParaRPr lang="en-GB" dirty="0"/>
          </a:p>
          <a:p>
            <a:r>
              <a:rPr lang="en-GB" dirty="0" smtClean="0"/>
              <a:t>66.4 / 9=</a:t>
            </a:r>
          </a:p>
          <a:p>
            <a:endParaRPr lang="en-GB" dirty="0" smtClean="0"/>
          </a:p>
          <a:p>
            <a:r>
              <a:rPr lang="en-GB" dirty="0" smtClean="0"/>
              <a:t>Variance:</a:t>
            </a:r>
            <a:endParaRPr lang="en-GB" dirty="0"/>
          </a:p>
          <a:p>
            <a:pPr lvl="1"/>
            <a:r>
              <a:rPr lang="en-GB" dirty="0"/>
              <a:t>= </a:t>
            </a:r>
            <a:r>
              <a:rPr lang="en-GB" dirty="0" smtClean="0"/>
              <a:t>7.3777778</a:t>
            </a:r>
          </a:p>
          <a:p>
            <a:pPr lvl="1"/>
            <a:r>
              <a:rPr lang="en-GB" dirty="0" smtClean="0"/>
              <a:t>Squared mean error</a:t>
            </a:r>
            <a:endParaRPr lang="en-GB" dirty="0"/>
          </a:p>
          <a:p>
            <a:pPr lvl="1"/>
            <a:endParaRPr lang="en-GB" dirty="0"/>
          </a:p>
          <a:p>
            <a:r>
              <a:rPr lang="en-GB" dirty="0" smtClean="0"/>
              <a:t>Standard deviation is the square root of this</a:t>
            </a:r>
          </a:p>
        </p:txBody>
      </p:sp>
    </p:spTree>
    <p:extLst>
      <p:ext uri="{BB962C8B-B14F-4D97-AF65-F5344CB8AC3E}">
        <p14:creationId xmlns:p14="http://schemas.microsoft.com/office/powerpoint/2010/main" val="357025473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GB" dirty="0" smtClean="0"/>
              <a:t>Sample standard deviation </a:t>
            </a:r>
            <a:endParaRPr lang="en-GB" dirty="0"/>
          </a:p>
        </p:txBody>
      </p:sp>
      <mc:AlternateContent xmlns:mc="http://schemas.openxmlformats.org/markup-compatibility/2006" xmlns:a14="http://schemas.microsoft.com/office/drawing/2010/main">
        <mc:Choice Requires="a14">
          <p:sp>
            <p:nvSpPr>
              <p:cNvPr id="5" name="TextBox 4"/>
              <p:cNvSpPr txBox="1"/>
              <p:nvPr/>
            </p:nvSpPr>
            <p:spPr>
              <a:xfrm>
                <a:off x="2141838" y="1869990"/>
                <a:ext cx="6433752" cy="9480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GB" sz="4000" i="1" dirty="0" smtClean="0">
                              <a:latin typeface="Cambria Math" panose="02040503050406030204" pitchFamily="18" charset="0"/>
                              <a:ea typeface="Cambria Math" panose="02040503050406030204" pitchFamily="18" charset="0"/>
                            </a:rPr>
                          </m:ctrlPr>
                        </m:radPr>
                        <m:deg/>
                        <m:e>
                          <m:r>
                            <m:rPr>
                              <m:nor/>
                            </m:rPr>
                            <a:rPr lang="en-GB" sz="4000" dirty="0"/>
                            <m:t>7.3777778</m:t>
                          </m:r>
                        </m:e>
                      </m:rad>
                      <m:r>
                        <a:rPr lang="en-GB" sz="4000" i="1" dirty="0" smtClean="0">
                          <a:latin typeface="Cambria Math" panose="02040503050406030204" pitchFamily="18" charset="0"/>
                          <a:ea typeface="Cambria Math" panose="02040503050406030204" pitchFamily="18" charset="0"/>
                        </a:rPr>
                        <m:t>=</m:t>
                      </m:r>
                      <m:r>
                        <a:rPr lang="en-GB" sz="4000" i="1" dirty="0">
                          <a:latin typeface="Cambria Math" panose="02040503050406030204" pitchFamily="18" charset="0"/>
                          <a:ea typeface="Cambria Math" panose="02040503050406030204" pitchFamily="18" charset="0"/>
                        </a:rPr>
                        <m:t>2.7162</m:t>
                      </m:r>
                      <m:r>
                        <a:rPr lang="en-GB" sz="4000" b="0" i="1" dirty="0" smtClean="0">
                          <a:latin typeface="Cambria Math" panose="02040503050406030204" pitchFamily="18" charset="0"/>
                          <a:ea typeface="Cambria Math" panose="02040503050406030204" pitchFamily="18" charset="0"/>
                        </a:rPr>
                        <m:t>065</m:t>
                      </m:r>
                    </m:oMath>
                  </m:oMathPara>
                </a14:m>
                <a:endParaRPr lang="en-GB" sz="4000" dirty="0"/>
              </a:p>
              <a:p>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2141838" y="1869990"/>
                <a:ext cx="6433752" cy="948080"/>
              </a:xfrm>
              <a:prstGeom prst="rect">
                <a:avLst/>
              </a:prstGeom>
              <a:blipFill rotWithShape="0">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192450" y="3502388"/>
                <a:ext cx="4385624" cy="1878912"/>
              </a:xfrm>
              <a:prstGeom prst="rect">
                <a:avLst/>
              </a:prstGeom>
              <a:noFill/>
            </p:spPr>
            <p:txBody>
              <a:bodyPr wrap="none" lIns="0" tIns="0" rIns="0" bIns="0" rtlCol="0">
                <a:spAutoFit/>
              </a:bodyPr>
              <a:lstStyle/>
              <a:p>
                <a14:m>
                  <m:oMath xmlns:m="http://schemas.openxmlformats.org/officeDocument/2006/math">
                    <m:r>
                      <a:rPr lang="en-GB" sz="6000" b="0" i="1" smtClean="0">
                        <a:latin typeface="Cambria Math" panose="02040503050406030204" pitchFamily="18" charset="0"/>
                        <a:ea typeface="Cambria Math" panose="02040503050406030204" pitchFamily="18" charset="0"/>
                      </a:rPr>
                      <m:t>𝑠</m:t>
                    </m:r>
                  </m:oMath>
                </a14:m>
                <a:r>
                  <a:rPr lang="en-GB" sz="6000" dirty="0" smtClean="0"/>
                  <a:t>=</a:t>
                </a:r>
                <a14:m>
                  <m:oMath xmlns:m="http://schemas.openxmlformats.org/officeDocument/2006/math">
                    <m:rad>
                      <m:radPr>
                        <m:degHide m:val="on"/>
                        <m:ctrlPr>
                          <a:rPr lang="en-GB" sz="6000" i="1" dirty="0" smtClean="0">
                            <a:latin typeface="Cambria Math" panose="02040503050406030204" pitchFamily="18" charset="0"/>
                          </a:rPr>
                        </m:ctrlPr>
                      </m:radPr>
                      <m:deg/>
                      <m:e>
                        <m:f>
                          <m:fPr>
                            <m:ctrlPr>
                              <a:rPr lang="en-GB" sz="6000" i="1" dirty="0" smtClean="0">
                                <a:latin typeface="Cambria Math" panose="02040503050406030204" pitchFamily="18" charset="0"/>
                              </a:rPr>
                            </m:ctrlPr>
                          </m:fPr>
                          <m:num>
                            <m:nary>
                              <m:naryPr>
                                <m:chr m:val="∑"/>
                                <m:subHide m:val="on"/>
                                <m:supHide m:val="on"/>
                                <m:ctrlPr>
                                  <a:rPr lang="en-GB" sz="6000" i="1" dirty="0" smtClean="0">
                                    <a:latin typeface="Cambria Math" panose="02040503050406030204" pitchFamily="18" charset="0"/>
                                  </a:rPr>
                                </m:ctrlPr>
                              </m:naryPr>
                              <m:sub/>
                              <m:sup/>
                              <m:e>
                                <m:sSup>
                                  <m:sSupPr>
                                    <m:ctrlPr>
                                      <a:rPr lang="en-GB" sz="6000" i="1" dirty="0" smtClean="0">
                                        <a:latin typeface="Cambria Math" panose="02040503050406030204" pitchFamily="18" charset="0"/>
                                      </a:rPr>
                                    </m:ctrlPr>
                                  </m:sSupPr>
                                  <m:e>
                                    <m:d>
                                      <m:dPr>
                                        <m:ctrlPr>
                                          <a:rPr lang="en-GB" sz="6000" i="1" dirty="0" smtClean="0">
                                            <a:latin typeface="Cambria Math" panose="02040503050406030204" pitchFamily="18" charset="0"/>
                                          </a:rPr>
                                        </m:ctrlPr>
                                      </m:dPr>
                                      <m:e>
                                        <m:r>
                                          <a:rPr lang="en-GB" sz="6000" b="0" i="1" dirty="0" smtClean="0">
                                            <a:latin typeface="Cambria Math" panose="02040503050406030204" pitchFamily="18" charset="0"/>
                                          </a:rPr>
                                          <m:t>𝑥</m:t>
                                        </m:r>
                                        <m:r>
                                          <a:rPr lang="en-GB" sz="6000" b="0" i="1" dirty="0" smtClean="0">
                                            <a:latin typeface="Cambria Math" panose="02040503050406030204" pitchFamily="18" charset="0"/>
                                          </a:rPr>
                                          <m:t>−</m:t>
                                        </m:r>
                                        <m:acc>
                                          <m:accPr>
                                            <m:chr m:val="̅"/>
                                            <m:ctrlPr>
                                              <a:rPr lang="en-GB" sz="6000" b="0" i="1" dirty="0" smtClean="0">
                                                <a:latin typeface="Cambria Math" panose="02040503050406030204" pitchFamily="18" charset="0"/>
                                              </a:rPr>
                                            </m:ctrlPr>
                                          </m:accPr>
                                          <m:e>
                                            <m:r>
                                              <a:rPr lang="en-GB" sz="6000" b="0" i="1" dirty="0" smtClean="0">
                                                <a:latin typeface="Cambria Math" panose="02040503050406030204" pitchFamily="18" charset="0"/>
                                              </a:rPr>
                                              <m:t>𝑥</m:t>
                                            </m:r>
                                          </m:e>
                                        </m:acc>
                                      </m:e>
                                    </m:d>
                                  </m:e>
                                  <m:sup>
                                    <m:r>
                                      <a:rPr lang="en-GB" sz="6000" b="0" i="1" dirty="0" smtClean="0">
                                        <a:latin typeface="Cambria Math" panose="02040503050406030204" pitchFamily="18" charset="0"/>
                                      </a:rPr>
                                      <m:t>2</m:t>
                                    </m:r>
                                  </m:sup>
                                </m:sSup>
                              </m:e>
                            </m:nary>
                          </m:num>
                          <m:den>
                            <m:r>
                              <a:rPr lang="en-GB" sz="6000" b="0" i="1" dirty="0" smtClean="0">
                                <a:latin typeface="Cambria Math" panose="02040503050406030204" pitchFamily="18" charset="0"/>
                              </a:rPr>
                              <m:t>𝑛</m:t>
                            </m:r>
                            <m:r>
                              <a:rPr lang="en-GB" sz="6000" b="0" i="1" dirty="0" smtClean="0">
                                <a:latin typeface="Cambria Math" panose="02040503050406030204" pitchFamily="18" charset="0"/>
                              </a:rPr>
                              <m:t>−1</m:t>
                            </m:r>
                          </m:den>
                        </m:f>
                      </m:e>
                    </m:rad>
                    <m:r>
                      <a:rPr lang="en-GB" sz="6000" b="0" i="1" dirty="0" smtClean="0">
                        <a:latin typeface="Cambria Math" panose="02040503050406030204" pitchFamily="18" charset="0"/>
                      </a:rPr>
                      <m:t>=</m:t>
                    </m:r>
                  </m:oMath>
                </a14:m>
                <a:endParaRPr lang="en-GB"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192450" y="3502388"/>
                <a:ext cx="4385624" cy="1878912"/>
              </a:xfrm>
              <a:prstGeom prst="rect">
                <a:avLst/>
              </a:prstGeom>
              <a:blipFill rotWithShape="0">
                <a:blip r:embed="rId3"/>
                <a:stretch>
                  <a:fillRect l="-2225" b="-48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616931" y="3807229"/>
                <a:ext cx="3524597" cy="17320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GB" sz="3200" i="1" smtClean="0">
                              <a:latin typeface="Cambria Math" panose="02040503050406030204" pitchFamily="18" charset="0"/>
                            </a:rPr>
                          </m:ctrlPr>
                        </m:radPr>
                        <m:deg/>
                        <m:e>
                          <m:f>
                            <m:fPr>
                              <m:ctrlPr>
                                <a:rPr lang="en-GB" sz="3200" i="1" smtClean="0">
                                  <a:latin typeface="Cambria Math" panose="02040503050406030204" pitchFamily="18" charset="0"/>
                                </a:rPr>
                              </m:ctrlPr>
                            </m:fPr>
                            <m:num>
                              <m:r>
                                <a:rPr lang="en-GB" sz="3200" b="0" i="1" smtClean="0">
                                  <a:latin typeface="Cambria Math" panose="02040503050406030204" pitchFamily="18" charset="0"/>
                                </a:rPr>
                                <m:t>66.4</m:t>
                              </m:r>
                            </m:num>
                            <m:den>
                              <m:r>
                                <a:rPr lang="en-GB" sz="3200" b="0" i="1" smtClean="0">
                                  <a:latin typeface="Cambria Math" panose="02040503050406030204" pitchFamily="18" charset="0"/>
                                </a:rPr>
                                <m:t>9</m:t>
                              </m:r>
                            </m:den>
                          </m:f>
                          <m:r>
                            <m:rPr>
                              <m:nor/>
                            </m:rPr>
                            <a:rPr lang="en-GB" sz="3200" dirty="0" smtClean="0"/>
                            <m:t> </m:t>
                          </m:r>
                        </m:e>
                      </m:rad>
                      <m:r>
                        <a:rPr lang="en-GB" sz="3200" b="0" i="1" smtClean="0">
                          <a:latin typeface="Cambria Math" panose="02040503050406030204" pitchFamily="18" charset="0"/>
                        </a:rPr>
                        <m:t>=</m:t>
                      </m:r>
                      <m:r>
                        <m:rPr>
                          <m:nor/>
                        </m:rPr>
                        <a:rPr lang="en-GB" sz="3200" b="0" i="0" smtClean="0">
                          <a:latin typeface="Cambria Math" panose="02040503050406030204" pitchFamily="18" charset="0"/>
                        </a:rPr>
                        <m:t>2</m:t>
                      </m:r>
                      <m:r>
                        <m:rPr>
                          <m:nor/>
                        </m:rPr>
                        <a:rPr lang="en-GB" sz="3200" dirty="0" smtClean="0"/>
                        <m:t>.</m:t>
                      </m:r>
                      <m:r>
                        <m:rPr>
                          <m:nor/>
                        </m:rPr>
                        <a:rPr lang="en-GB" sz="3200" b="0" i="0" dirty="0" smtClean="0"/>
                        <m:t>71</m:t>
                      </m:r>
                      <m:r>
                        <a:rPr lang="en-GB" sz="3200" b="0" i="1" dirty="0" smtClean="0">
                          <a:latin typeface="Cambria Math" panose="02040503050406030204" pitchFamily="18" charset="0"/>
                        </a:rPr>
                        <m:t>6</m:t>
                      </m:r>
                    </m:oMath>
                  </m:oMathPara>
                </a14:m>
                <a:endParaRPr lang="en-GB" dirty="0" smtClean="0"/>
              </a:p>
              <a:p>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6616931" y="3807229"/>
                <a:ext cx="3524597" cy="1732013"/>
              </a:xfrm>
              <a:prstGeom prst="rect">
                <a:avLst/>
              </a:prstGeom>
              <a:blipFill rotWithShape="0">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93707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After all that:</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GB" sz="5400" i="1" smtClean="0">
                              <a:latin typeface="Cambria Math" panose="02040503050406030204" pitchFamily="18" charset="0"/>
                            </a:rPr>
                          </m:ctrlPr>
                        </m:accPr>
                        <m:e>
                          <m:r>
                            <a:rPr lang="en-GB" sz="5400" i="1">
                              <a:latin typeface="Cambria Math" panose="02040503050406030204" pitchFamily="18" charset="0"/>
                            </a:rPr>
                            <m:t>𝑥</m:t>
                          </m:r>
                        </m:e>
                      </m:acc>
                      <m:r>
                        <a:rPr lang="en-GB" sz="5400" i="1">
                          <a:latin typeface="Cambria Math" panose="02040503050406030204" pitchFamily="18" charset="0"/>
                          <a:ea typeface="Cambria Math" panose="02040503050406030204" pitchFamily="18" charset="0"/>
                        </a:rPr>
                        <m:t>∓</m:t>
                      </m:r>
                      <m:sSubSup>
                        <m:sSubSupPr>
                          <m:ctrlPr>
                            <a:rPr lang="en-GB" sz="5400" i="1">
                              <a:latin typeface="Cambria Math" panose="02040503050406030204" pitchFamily="18" charset="0"/>
                              <a:ea typeface="Cambria Math" panose="02040503050406030204" pitchFamily="18" charset="0"/>
                            </a:rPr>
                          </m:ctrlPr>
                        </m:sSubSupPr>
                        <m:e>
                          <m:r>
                            <a:rPr lang="en-GB" sz="5400" i="1">
                              <a:latin typeface="Cambria Math" panose="02040503050406030204" pitchFamily="18" charset="0"/>
                              <a:ea typeface="Cambria Math" panose="02040503050406030204" pitchFamily="18" charset="0"/>
                            </a:rPr>
                            <m:t>𝑡</m:t>
                          </m:r>
                        </m:e>
                        <m:sub>
                          <m:r>
                            <a:rPr lang="en-GB" sz="5400" i="1">
                              <a:latin typeface="Cambria Math" panose="02040503050406030204" pitchFamily="18" charset="0"/>
                              <a:ea typeface="Cambria Math" panose="02040503050406030204" pitchFamily="18" charset="0"/>
                            </a:rPr>
                            <m:t>𝑛</m:t>
                          </m:r>
                          <m:r>
                            <a:rPr lang="en-GB" sz="5400" i="1">
                              <a:latin typeface="Cambria Math" panose="02040503050406030204" pitchFamily="18" charset="0"/>
                              <a:ea typeface="Cambria Math" panose="02040503050406030204" pitchFamily="18" charset="0"/>
                            </a:rPr>
                            <m:t>−1</m:t>
                          </m:r>
                        </m:sub>
                        <m:sup>
                          <m:r>
                            <a:rPr lang="en-GB" sz="5400" i="1">
                              <a:latin typeface="Cambria Math" panose="02040503050406030204" pitchFamily="18" charset="0"/>
                              <a:ea typeface="Cambria Math" panose="02040503050406030204" pitchFamily="18" charset="0"/>
                            </a:rPr>
                            <m:t>∗</m:t>
                          </m:r>
                        </m:sup>
                      </m:sSubSup>
                      <m:f>
                        <m:fPr>
                          <m:ctrlPr>
                            <a:rPr lang="en-GB" sz="5400" i="1">
                              <a:latin typeface="Cambria Math" panose="02040503050406030204" pitchFamily="18" charset="0"/>
                              <a:ea typeface="Cambria Math" panose="02040503050406030204" pitchFamily="18" charset="0"/>
                            </a:rPr>
                          </m:ctrlPr>
                        </m:fPr>
                        <m:num>
                          <m:r>
                            <a:rPr lang="en-GB" sz="5400" b="0" i="1" smtClean="0">
                              <a:latin typeface="Cambria Math" panose="02040503050406030204" pitchFamily="18" charset="0"/>
                              <a:ea typeface="Cambria Math" panose="02040503050406030204" pitchFamily="18" charset="0"/>
                            </a:rPr>
                            <m:t>𝑠</m:t>
                          </m:r>
                        </m:num>
                        <m:den>
                          <m:rad>
                            <m:radPr>
                              <m:degHide m:val="on"/>
                              <m:ctrlPr>
                                <a:rPr lang="en-GB" sz="5400" i="1">
                                  <a:latin typeface="Cambria Math" panose="02040503050406030204" pitchFamily="18" charset="0"/>
                                  <a:ea typeface="Cambria Math" panose="02040503050406030204" pitchFamily="18" charset="0"/>
                                </a:rPr>
                              </m:ctrlPr>
                            </m:radPr>
                            <m:deg/>
                            <m:e>
                              <m:r>
                                <a:rPr lang="en-GB" sz="5400" i="1">
                                  <a:latin typeface="Cambria Math" panose="02040503050406030204" pitchFamily="18" charset="0"/>
                                  <a:ea typeface="Cambria Math" panose="02040503050406030204" pitchFamily="18" charset="0"/>
                                </a:rPr>
                                <m:t>𝑛</m:t>
                              </m:r>
                            </m:e>
                          </m:rad>
                        </m:den>
                      </m:f>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GB">
                    <a:noFill/>
                  </a:rPr>
                  <a:t> </a:t>
                </a:r>
              </a:p>
            </p:txBody>
          </p:sp>
        </mc:Fallback>
      </mc:AlternateContent>
      <p:sp>
        <p:nvSpPr>
          <p:cNvPr id="6" name="Oval 5"/>
          <p:cNvSpPr/>
          <p:nvPr/>
        </p:nvSpPr>
        <p:spPr>
          <a:xfrm>
            <a:off x="6896100" y="1538288"/>
            <a:ext cx="948621" cy="908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1511700" y="4139728"/>
            <a:ext cx="9168600" cy="523220"/>
          </a:xfrm>
          <a:prstGeom prst="rect">
            <a:avLst/>
          </a:prstGeom>
        </p:spPr>
        <p:txBody>
          <a:bodyPr wrap="none">
            <a:spAutoFit/>
          </a:bodyPr>
          <a:lstStyle/>
          <a:p>
            <a:r>
              <a:rPr lang="en-GB" sz="2800" dirty="0"/>
              <a:t>We have everything we need to calculate confidence intervals</a:t>
            </a:r>
          </a:p>
        </p:txBody>
      </p:sp>
    </p:spTree>
    <p:extLst>
      <p:ext uri="{BB962C8B-B14F-4D97-AF65-F5344CB8AC3E}">
        <p14:creationId xmlns:p14="http://schemas.microsoft.com/office/powerpoint/2010/main" val="350946545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30200" y="0"/>
                <a:ext cx="10515600" cy="1325563"/>
              </a:xfrm>
            </p:spPr>
            <p:txBody>
              <a:bodyPr/>
              <a:lstStyle/>
              <a:p>
                <a14:m>
                  <m:oMath xmlns:m="http://schemas.openxmlformats.org/officeDocument/2006/math">
                    <m:sSubSup>
                      <m:sSubSupPr>
                        <m:ctrlPr>
                          <a:rPr lang="en-GB" i="1" smtClean="0">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𝑡</m:t>
                        </m:r>
                      </m:e>
                      <m:sub>
                        <m:r>
                          <a:rPr lang="en-GB" i="1">
                            <a:latin typeface="Cambria Math" panose="02040503050406030204" pitchFamily="18" charset="0"/>
                            <a:ea typeface="Cambria Math" panose="02040503050406030204" pitchFamily="18" charset="0"/>
                          </a:rPr>
                          <m:t>𝑛</m:t>
                        </m:r>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m:t>
                        </m:r>
                      </m:sup>
                    </m:sSubSup>
                  </m:oMath>
                </a14:m>
                <a:r>
                  <a:rPr lang="en-GB" dirty="0" smtClean="0"/>
                  <a:t>: we get this from a t distribution table</a:t>
                </a:r>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0200" y="0"/>
                <a:ext cx="10515600" cy="1325563"/>
              </a:xfrm>
              <a:blipFill rotWithShape="0">
                <a:blip r:embed="rId2"/>
                <a:stretch>
                  <a:fillRect/>
                </a:stretch>
              </a:blipFill>
            </p:spPr>
            <p:txBody>
              <a:bodyPr/>
              <a:lstStyle/>
              <a:p>
                <a:r>
                  <a:rPr lang="en-GB">
                    <a:noFill/>
                  </a:rPr>
                  <a:t> </a:t>
                </a:r>
              </a:p>
            </p:txBody>
          </p:sp>
        </mc:Fallback>
      </mc:AlternateContent>
      <p:sp>
        <p:nvSpPr>
          <p:cNvPr id="3" name="Content Placeholder 2"/>
          <p:cNvSpPr>
            <a:spLocks noGrp="1"/>
          </p:cNvSpPr>
          <p:nvPr>
            <p:ph idx="1"/>
          </p:nvPr>
        </p:nvSpPr>
        <p:spPr>
          <a:xfrm>
            <a:off x="330200" y="6337300"/>
            <a:ext cx="10515600" cy="485775"/>
          </a:xfrm>
        </p:spPr>
        <p:txBody>
          <a:bodyPr>
            <a:normAutofit/>
          </a:bodyPr>
          <a:lstStyle/>
          <a:p>
            <a:pPr marL="0" indent="0">
              <a:buNone/>
            </a:pPr>
            <a:r>
              <a:rPr lang="en-GB" sz="2000" dirty="0"/>
              <a:t>e.g. </a:t>
            </a:r>
            <a:r>
              <a:rPr lang="en-GB" sz="2000" dirty="0">
                <a:hlinkClick r:id="rId3"/>
              </a:rPr>
              <a:t>https://</a:t>
            </a:r>
            <a:r>
              <a:rPr lang="en-GB" sz="2000" dirty="0" smtClean="0">
                <a:hlinkClick r:id="rId3"/>
              </a:rPr>
              <a:t>www.medcalc.org/manual/t-distribution.php</a:t>
            </a:r>
            <a:endParaRPr lang="en-GB" sz="2000" dirty="0" smtClean="0"/>
          </a:p>
          <a:p>
            <a:pPr marL="0" indent="0">
              <a:buNone/>
            </a:pPr>
            <a:endParaRPr lang="en-GB" sz="2000" dirty="0"/>
          </a:p>
        </p:txBody>
      </p:sp>
      <p:pic>
        <p:nvPicPr>
          <p:cNvPr id="4" name="Picture 3"/>
          <p:cNvPicPr>
            <a:picLocks noChangeAspect="1"/>
          </p:cNvPicPr>
          <p:nvPr/>
        </p:nvPicPr>
        <p:blipFill>
          <a:blip r:embed="rId4"/>
          <a:stretch>
            <a:fillRect/>
          </a:stretch>
        </p:blipFill>
        <p:spPr>
          <a:xfrm>
            <a:off x="5130800" y="916505"/>
            <a:ext cx="6459537" cy="5319195"/>
          </a:xfrm>
          <a:prstGeom prst="rect">
            <a:avLst/>
          </a:prstGeom>
        </p:spPr>
      </p:pic>
      <p:sp>
        <p:nvSpPr>
          <p:cNvPr id="5" name="Oval 4"/>
          <p:cNvSpPr/>
          <p:nvPr/>
        </p:nvSpPr>
        <p:spPr>
          <a:xfrm>
            <a:off x="7810500" y="5473700"/>
            <a:ext cx="419100" cy="292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330200" y="1549400"/>
            <a:ext cx="4038600" cy="4031873"/>
          </a:xfrm>
          <a:prstGeom prst="rect">
            <a:avLst/>
          </a:prstGeom>
          <a:noFill/>
        </p:spPr>
        <p:txBody>
          <a:bodyPr wrap="square" rtlCol="0">
            <a:spAutoFit/>
          </a:bodyPr>
          <a:lstStyle/>
          <a:p>
            <a:r>
              <a:rPr lang="en-GB" sz="3200" dirty="0" smtClean="0"/>
              <a:t>95% confidence interval</a:t>
            </a:r>
          </a:p>
          <a:p>
            <a:r>
              <a:rPr lang="en-GB" sz="3200" dirty="0" smtClean="0"/>
              <a:t>For a sample with 9 degreed of freedom</a:t>
            </a:r>
          </a:p>
          <a:p>
            <a:r>
              <a:rPr lang="en-GB" sz="3200" dirty="0" smtClean="0"/>
              <a:t>DF = 10 -1 = 9</a:t>
            </a:r>
          </a:p>
          <a:p>
            <a:endParaRPr lang="en-GB" sz="3200" dirty="0"/>
          </a:p>
          <a:p>
            <a:endParaRPr lang="en-GB" sz="3200" dirty="0" smtClean="0"/>
          </a:p>
          <a:p>
            <a:r>
              <a:rPr lang="en-GB" sz="3200" dirty="0"/>
              <a:t>t</a:t>
            </a:r>
            <a:r>
              <a:rPr lang="en-GB" sz="3200" dirty="0" smtClean="0"/>
              <a:t>*= 2.262</a:t>
            </a:r>
            <a:endParaRPr lang="en-GB" sz="3200" dirty="0"/>
          </a:p>
        </p:txBody>
      </p:sp>
    </p:spTree>
    <p:extLst>
      <p:ext uri="{BB962C8B-B14F-4D97-AF65-F5344CB8AC3E}">
        <p14:creationId xmlns:p14="http://schemas.microsoft.com/office/powerpoint/2010/main" val="110813895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properties of the t distribution</a:t>
            </a:r>
            <a:endParaRPr lang="en-GB" dirty="0"/>
          </a:p>
        </p:txBody>
      </p:sp>
      <p:sp>
        <p:nvSpPr>
          <p:cNvPr id="3" name="Content Placeholder 2"/>
          <p:cNvSpPr>
            <a:spLocks noGrp="1"/>
          </p:cNvSpPr>
          <p:nvPr>
            <p:ph idx="1"/>
          </p:nvPr>
        </p:nvSpPr>
        <p:spPr/>
        <p:txBody>
          <a:bodyPr/>
          <a:lstStyle/>
          <a:p>
            <a:r>
              <a:rPr lang="en-GB" dirty="0" smtClean="0"/>
              <a:t>The t distribution is bell </a:t>
            </a:r>
            <a:r>
              <a:rPr lang="en-GB" dirty="0"/>
              <a:t>s</a:t>
            </a:r>
            <a:r>
              <a:rPr lang="en-GB" dirty="0" smtClean="0"/>
              <a:t>haped and symmetric</a:t>
            </a:r>
          </a:p>
          <a:p>
            <a:r>
              <a:rPr lang="en-GB" dirty="0" smtClean="0"/>
              <a:t>The distribution is slightly different at different degrees of freedom</a:t>
            </a:r>
          </a:p>
          <a:p>
            <a:r>
              <a:rPr lang="en-GB" dirty="0" smtClean="0"/>
              <a:t>It has thicker tails and is more spread than a standard normal distribution</a:t>
            </a:r>
          </a:p>
          <a:p>
            <a:pPr lvl="1"/>
            <a:r>
              <a:rPr lang="en-GB" dirty="0" smtClean="0"/>
              <a:t>The higher the degrees of freedom the closer it is to a standard normal distribution</a:t>
            </a:r>
          </a:p>
          <a:p>
            <a:r>
              <a:rPr lang="en-GB" dirty="0" smtClean="0"/>
              <a:t>As we are discovering: the t-score multiplied by the standard error gives the margin of error for the confidence interval for the mean</a:t>
            </a:r>
          </a:p>
          <a:p>
            <a:r>
              <a:rPr lang="en-GB" dirty="0" smtClean="0"/>
              <a:t>Assumes randomization, e.g. a random sample</a:t>
            </a:r>
            <a:endParaRPr lang="en-GB" dirty="0"/>
          </a:p>
        </p:txBody>
      </p:sp>
    </p:spTree>
    <p:extLst>
      <p:ext uri="{BB962C8B-B14F-4D97-AF65-F5344CB8AC3E}">
        <p14:creationId xmlns:p14="http://schemas.microsoft.com/office/powerpoint/2010/main" val="3094844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 - what you want to look at is up to you</a:t>
            </a:r>
            <a:endParaRPr lang="en-GB" dirty="0"/>
          </a:p>
        </p:txBody>
      </p:sp>
      <p:sp>
        <p:nvSpPr>
          <p:cNvPr id="3" name="Content Placeholder 2"/>
          <p:cNvSpPr>
            <a:spLocks noGrp="1"/>
          </p:cNvSpPr>
          <p:nvPr>
            <p:ph idx="1"/>
          </p:nvPr>
        </p:nvSpPr>
        <p:spPr/>
        <p:txBody>
          <a:bodyPr/>
          <a:lstStyle/>
          <a:p>
            <a:r>
              <a:rPr lang="en-GB" dirty="0" smtClean="0"/>
              <a:t>Is there any subject you think you’d like to research?</a:t>
            </a:r>
          </a:p>
          <a:p>
            <a:r>
              <a:rPr lang="en-GB" dirty="0" smtClean="0"/>
              <a:t>Have a think, discuss with a neighbour or in a small group.</a:t>
            </a:r>
          </a:p>
          <a:p>
            <a:endParaRPr lang="en-GB" dirty="0"/>
          </a:p>
          <a:p>
            <a:r>
              <a:rPr lang="en-GB" dirty="0" smtClean="0"/>
              <a:t>It might be difficult to get data</a:t>
            </a:r>
          </a:p>
          <a:p>
            <a:r>
              <a:rPr lang="en-GB" dirty="0" smtClean="0"/>
              <a:t>You’re welcome to use the GHS teaching dataset</a:t>
            </a:r>
            <a:endParaRPr lang="en-GB" dirty="0"/>
          </a:p>
        </p:txBody>
      </p:sp>
    </p:spTree>
    <p:extLst>
      <p:ext uri="{BB962C8B-B14F-4D97-AF65-F5344CB8AC3E}">
        <p14:creationId xmlns:p14="http://schemas.microsoft.com/office/powerpoint/2010/main" val="224890313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0"/>
            <a:ext cx="10515600" cy="1325563"/>
          </a:xfrm>
        </p:spPr>
        <p:txBody>
          <a:bodyPr/>
          <a:lstStyle/>
          <a:p>
            <a:r>
              <a:rPr lang="en-GB" dirty="0" smtClean="0"/>
              <a:t>History lesson</a:t>
            </a:r>
            <a:endParaRPr lang="en-GB" dirty="0"/>
          </a:p>
        </p:txBody>
      </p:sp>
      <p:sp>
        <p:nvSpPr>
          <p:cNvPr id="3" name="Content Placeholder 2"/>
          <p:cNvSpPr>
            <a:spLocks noGrp="1"/>
          </p:cNvSpPr>
          <p:nvPr>
            <p:ph idx="1"/>
          </p:nvPr>
        </p:nvSpPr>
        <p:spPr>
          <a:xfrm>
            <a:off x="254000" y="1325563"/>
            <a:ext cx="11849100" cy="5197476"/>
          </a:xfrm>
        </p:spPr>
        <p:txBody>
          <a:bodyPr>
            <a:normAutofit/>
          </a:bodyPr>
          <a:lstStyle/>
          <a:p>
            <a:r>
              <a:rPr lang="en-GB" dirty="0" smtClean="0"/>
              <a:t>t-distribution, discovered, invented, created, found, by… William S </a:t>
            </a:r>
            <a:r>
              <a:rPr lang="en-GB" dirty="0" err="1" smtClean="0"/>
              <a:t>Gosset</a:t>
            </a:r>
            <a:endParaRPr lang="en-GB" dirty="0" smtClean="0"/>
          </a:p>
          <a:p>
            <a:endParaRPr lang="en-GB" dirty="0" smtClean="0"/>
          </a:p>
          <a:p>
            <a:r>
              <a:rPr lang="en-GB" dirty="0" smtClean="0"/>
              <a:t>When working at Guinness Brewery, Dublin, circa 1908</a:t>
            </a:r>
          </a:p>
          <a:p>
            <a:endParaRPr lang="en-GB" dirty="0"/>
          </a:p>
          <a:p>
            <a:pPr lvl="1"/>
            <a:r>
              <a:rPr lang="en-GB" dirty="0" smtClean="0"/>
              <a:t>Wanted to know the best way to brew beer. Only had small samples</a:t>
            </a:r>
          </a:p>
          <a:p>
            <a:pPr lvl="1"/>
            <a:r>
              <a:rPr lang="en-GB" dirty="0" smtClean="0"/>
              <a:t>Found that t-distribution worked with small sample</a:t>
            </a:r>
          </a:p>
          <a:p>
            <a:pPr lvl="1"/>
            <a:r>
              <a:rPr lang="en-GB" dirty="0" smtClean="0"/>
              <a:t>Methods at the time relied on large samples and a normal distribution</a:t>
            </a:r>
          </a:p>
          <a:p>
            <a:pPr lvl="1"/>
            <a:r>
              <a:rPr lang="en-GB" dirty="0" smtClean="0"/>
              <a:t>Published his findings under the name </a:t>
            </a:r>
            <a:r>
              <a:rPr lang="en-GB" i="1" dirty="0" smtClean="0"/>
              <a:t>Student</a:t>
            </a:r>
            <a:r>
              <a:rPr lang="en-GB" dirty="0" smtClean="0"/>
              <a:t>, because Guinness didn’t want people publishing in their own name!</a:t>
            </a:r>
          </a:p>
          <a:p>
            <a:pPr lvl="1"/>
            <a:endParaRPr lang="en-GB" dirty="0"/>
          </a:p>
          <a:p>
            <a:pPr lvl="1"/>
            <a:r>
              <a:rPr lang="en-GB" dirty="0" smtClean="0"/>
              <a:t>Sometimes called Student’s t-distribution (Student’s t-test is another of his)</a:t>
            </a:r>
            <a:endParaRPr lang="en-GB" dirty="0"/>
          </a:p>
        </p:txBody>
      </p:sp>
    </p:spTree>
    <p:extLst>
      <p:ext uri="{BB962C8B-B14F-4D97-AF65-F5344CB8AC3E}">
        <p14:creationId xmlns:p14="http://schemas.microsoft.com/office/powerpoint/2010/main" val="194018020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do this!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2803525"/>
                <a:ext cx="3581765" cy="147637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GB" sz="4200" i="1" smtClean="0">
                              <a:latin typeface="Cambria Math" panose="02040503050406030204" pitchFamily="18" charset="0"/>
                            </a:rPr>
                          </m:ctrlPr>
                        </m:accPr>
                        <m:e>
                          <m:r>
                            <a:rPr lang="en-GB" sz="4200" i="1">
                              <a:latin typeface="Cambria Math" panose="02040503050406030204" pitchFamily="18" charset="0"/>
                            </a:rPr>
                            <m:t>𝑥</m:t>
                          </m:r>
                        </m:e>
                      </m:acc>
                      <m:r>
                        <a:rPr lang="en-GB" sz="4200" i="1">
                          <a:latin typeface="Cambria Math" panose="02040503050406030204" pitchFamily="18" charset="0"/>
                          <a:ea typeface="Cambria Math" panose="02040503050406030204" pitchFamily="18" charset="0"/>
                        </a:rPr>
                        <m:t>∓</m:t>
                      </m:r>
                      <m:sSubSup>
                        <m:sSubSupPr>
                          <m:ctrlPr>
                            <a:rPr lang="en-GB" sz="4200" i="1">
                              <a:latin typeface="Cambria Math" panose="02040503050406030204" pitchFamily="18" charset="0"/>
                              <a:ea typeface="Cambria Math" panose="02040503050406030204" pitchFamily="18" charset="0"/>
                            </a:rPr>
                          </m:ctrlPr>
                        </m:sSubSupPr>
                        <m:e>
                          <m:r>
                            <a:rPr lang="en-GB" sz="4200" i="1">
                              <a:latin typeface="Cambria Math" panose="02040503050406030204" pitchFamily="18" charset="0"/>
                              <a:ea typeface="Cambria Math" panose="02040503050406030204" pitchFamily="18" charset="0"/>
                            </a:rPr>
                            <m:t>𝑡</m:t>
                          </m:r>
                        </m:e>
                        <m:sub>
                          <m:r>
                            <a:rPr lang="en-GB" sz="4200" i="1">
                              <a:latin typeface="Cambria Math" panose="02040503050406030204" pitchFamily="18" charset="0"/>
                              <a:ea typeface="Cambria Math" panose="02040503050406030204" pitchFamily="18" charset="0"/>
                            </a:rPr>
                            <m:t>𝑛</m:t>
                          </m:r>
                          <m:r>
                            <a:rPr lang="en-GB" sz="4200" i="1">
                              <a:latin typeface="Cambria Math" panose="02040503050406030204" pitchFamily="18" charset="0"/>
                              <a:ea typeface="Cambria Math" panose="02040503050406030204" pitchFamily="18" charset="0"/>
                            </a:rPr>
                            <m:t>−1</m:t>
                          </m:r>
                        </m:sub>
                        <m:sup>
                          <m:r>
                            <a:rPr lang="en-GB" sz="4200" i="1">
                              <a:latin typeface="Cambria Math" panose="02040503050406030204" pitchFamily="18" charset="0"/>
                              <a:ea typeface="Cambria Math" panose="02040503050406030204" pitchFamily="18" charset="0"/>
                            </a:rPr>
                            <m:t>∗</m:t>
                          </m:r>
                        </m:sup>
                      </m:sSubSup>
                      <m:f>
                        <m:fPr>
                          <m:ctrlPr>
                            <a:rPr lang="en-GB" sz="4200" i="1">
                              <a:latin typeface="Cambria Math" panose="02040503050406030204" pitchFamily="18" charset="0"/>
                              <a:ea typeface="Cambria Math" panose="02040503050406030204" pitchFamily="18" charset="0"/>
                            </a:rPr>
                          </m:ctrlPr>
                        </m:fPr>
                        <m:num>
                          <m:r>
                            <a:rPr lang="en-GB" sz="4200" b="0" i="1" smtClean="0">
                              <a:latin typeface="Cambria Math" panose="02040503050406030204" pitchFamily="18" charset="0"/>
                              <a:ea typeface="Cambria Math" panose="02040503050406030204" pitchFamily="18" charset="0"/>
                            </a:rPr>
                            <m:t>𝑠</m:t>
                          </m:r>
                        </m:num>
                        <m:den>
                          <m:rad>
                            <m:radPr>
                              <m:degHide m:val="on"/>
                              <m:ctrlPr>
                                <a:rPr lang="en-GB" sz="4200" i="1">
                                  <a:latin typeface="Cambria Math" panose="02040503050406030204" pitchFamily="18" charset="0"/>
                                  <a:ea typeface="Cambria Math" panose="02040503050406030204" pitchFamily="18" charset="0"/>
                                </a:rPr>
                              </m:ctrlPr>
                            </m:radPr>
                            <m:deg/>
                            <m:e>
                              <m:r>
                                <a:rPr lang="en-GB" sz="4200" i="1">
                                  <a:latin typeface="Cambria Math" panose="02040503050406030204" pitchFamily="18" charset="0"/>
                                  <a:ea typeface="Cambria Math" panose="02040503050406030204" pitchFamily="18" charset="0"/>
                                </a:rPr>
                                <m:t>𝑛</m:t>
                              </m:r>
                            </m:e>
                          </m:rad>
                        </m:den>
                      </m:f>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2803525"/>
                <a:ext cx="3581765" cy="1476375"/>
              </a:xfrm>
              <a:blipFill rotWithShape="0">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775382" y="3050552"/>
                <a:ext cx="2641235" cy="9823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r>
                            <a:rPr lang="en-GB" sz="2800" i="1">
                              <a:latin typeface="Cambria Math" panose="02040503050406030204" pitchFamily="18" charset="0"/>
                            </a:rPr>
                            <m:t>𝑥</m:t>
                          </m:r>
                        </m:e>
                      </m:acc>
                      <m:r>
                        <a:rPr lang="en-GB" sz="2800" i="1">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2.262</m:t>
                      </m:r>
                      <m:f>
                        <m:fPr>
                          <m:ctrlPr>
                            <a:rPr lang="en-GB" sz="2800" i="1">
                              <a:latin typeface="Cambria Math" panose="02040503050406030204" pitchFamily="18" charset="0"/>
                              <a:ea typeface="Cambria Math" panose="02040503050406030204" pitchFamily="18" charset="0"/>
                            </a:rPr>
                          </m:ctrlPr>
                        </m:fPr>
                        <m:num>
                          <m:r>
                            <a:rPr lang="en-GB" sz="2800" i="1">
                              <a:latin typeface="Cambria Math" panose="02040503050406030204" pitchFamily="18" charset="0"/>
                              <a:ea typeface="Cambria Math" panose="02040503050406030204" pitchFamily="18" charset="0"/>
                            </a:rPr>
                            <m:t>2.716</m:t>
                          </m:r>
                        </m:num>
                        <m:den>
                          <m:rad>
                            <m:radPr>
                              <m:degHide m:val="on"/>
                              <m:ctrlPr>
                                <a:rPr lang="en-GB" sz="2800" i="1">
                                  <a:latin typeface="Cambria Math" panose="02040503050406030204" pitchFamily="18" charset="0"/>
                                  <a:ea typeface="Cambria Math" panose="02040503050406030204" pitchFamily="18" charset="0"/>
                                </a:rPr>
                              </m:ctrlPr>
                            </m:radPr>
                            <m:deg/>
                            <m:e>
                              <m:r>
                                <a:rPr lang="en-GB" sz="2800" i="1">
                                  <a:latin typeface="Cambria Math" panose="02040503050406030204" pitchFamily="18" charset="0"/>
                                  <a:ea typeface="Cambria Math" panose="02040503050406030204" pitchFamily="18" charset="0"/>
                                </a:rPr>
                                <m:t>10</m:t>
                              </m:r>
                            </m:e>
                          </m:rad>
                        </m:den>
                      </m:f>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4775382" y="3050552"/>
                <a:ext cx="2641235" cy="982320"/>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877047" y="3249324"/>
                <a:ext cx="4071564" cy="584775"/>
              </a:xfrm>
              <a:prstGeom prst="rect">
                <a:avLst/>
              </a:prstGeom>
            </p:spPr>
            <p:txBody>
              <a:bodyPr wrap="none">
                <a:spAutoFit/>
              </a:bodyPr>
              <a:lstStyle/>
              <a:p>
                <a14:m>
                  <m:oMath xmlns:m="http://schemas.openxmlformats.org/officeDocument/2006/math">
                    <m:r>
                      <a:rPr lang="en-GB" sz="3200" i="1" smtClean="0">
                        <a:latin typeface="Cambria Math" panose="02040503050406030204" pitchFamily="18" charset="0"/>
                        <a:ea typeface="Cambria Math" panose="02040503050406030204" pitchFamily="18" charset="0"/>
                      </a:rPr>
                      <m:t>2</m:t>
                    </m:r>
                    <m:r>
                      <a:rPr lang="en-GB" sz="3200" b="0" i="1" smtClean="0">
                        <a:latin typeface="Cambria Math" panose="02040503050406030204" pitchFamily="18" charset="0"/>
                        <a:ea typeface="Cambria Math" panose="02040503050406030204" pitchFamily="18" charset="0"/>
                      </a:rPr>
                      <m:t>.262</m:t>
                    </m:r>
                    <m:r>
                      <a:rPr lang="en-GB" sz="3200" i="1">
                        <a:latin typeface="Cambria Math" panose="02040503050406030204" pitchFamily="18" charset="0"/>
                        <a:ea typeface="Cambria Math" panose="02040503050406030204" pitchFamily="18" charset="0"/>
                      </a:rPr>
                      <m:t>∗ .865</m:t>
                    </m:r>
                  </m:oMath>
                </a14:m>
                <a:r>
                  <a:rPr lang="en-GB" sz="3200" dirty="0"/>
                  <a:t>= </a:t>
                </a:r>
                <a:r>
                  <a:rPr lang="en-GB" sz="3200" dirty="0" smtClean="0"/>
                  <a:t>1.95663</a:t>
                </a:r>
                <a:endParaRPr lang="en-GB" sz="3200" dirty="0"/>
              </a:p>
            </p:txBody>
          </p:sp>
        </mc:Choice>
        <mc:Fallback xmlns="">
          <p:sp>
            <p:nvSpPr>
              <p:cNvPr id="5" name="Rectangle 4"/>
              <p:cNvSpPr>
                <a:spLocks noRot="1" noChangeAspect="1" noMove="1" noResize="1" noEditPoints="1" noAdjustHandles="1" noChangeArrowheads="1" noChangeShapeType="1" noTextEdit="1"/>
              </p:cNvSpPr>
              <p:nvPr/>
            </p:nvSpPr>
            <p:spPr>
              <a:xfrm>
                <a:off x="7877047" y="3249324"/>
                <a:ext cx="4071564" cy="584775"/>
              </a:xfrm>
              <a:prstGeom prst="rect">
                <a:avLst/>
              </a:prstGeom>
              <a:blipFill rotWithShape="0">
                <a:blip r:embed="rId4"/>
                <a:stretch>
                  <a:fillRect t="-12500" r="-2994" b="-34375"/>
                </a:stretch>
              </a:blipFill>
            </p:spPr>
            <p:txBody>
              <a:bodyPr/>
              <a:lstStyle/>
              <a:p>
                <a:r>
                  <a:rPr lang="en-GB">
                    <a:noFill/>
                  </a:rPr>
                  <a:t> </a:t>
                </a:r>
              </a:p>
            </p:txBody>
          </p:sp>
        </mc:Fallback>
      </mc:AlternateContent>
      <p:cxnSp>
        <p:nvCxnSpPr>
          <p:cNvPr id="7" name="Straight Arrow Connector 6"/>
          <p:cNvCxnSpPr/>
          <p:nvPr/>
        </p:nvCxnSpPr>
        <p:spPr>
          <a:xfrm flipV="1">
            <a:off x="9359900" y="3834099"/>
            <a:ext cx="342900" cy="11062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8534400" y="5069569"/>
            <a:ext cx="1651000" cy="646331"/>
          </a:xfrm>
          <a:prstGeom prst="rect">
            <a:avLst/>
          </a:prstGeom>
          <a:noFill/>
        </p:spPr>
        <p:txBody>
          <a:bodyPr wrap="square" rtlCol="0">
            <a:spAutoFit/>
          </a:bodyPr>
          <a:lstStyle/>
          <a:p>
            <a:r>
              <a:rPr lang="en-GB" dirty="0" smtClean="0"/>
              <a:t>This is called a standard error</a:t>
            </a:r>
            <a:endParaRPr lang="en-GB" dirty="0"/>
          </a:p>
        </p:txBody>
      </p:sp>
    </p:spTree>
    <p:extLst>
      <p:ext uri="{BB962C8B-B14F-4D97-AF65-F5344CB8AC3E}">
        <p14:creationId xmlns:p14="http://schemas.microsoft.com/office/powerpoint/2010/main" val="144543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5"/>
            <a:ext cx="10515600" cy="1325563"/>
          </a:xfrm>
        </p:spPr>
        <p:txBody>
          <a:bodyPr/>
          <a:lstStyle/>
          <a:p>
            <a:r>
              <a:rPr lang="en-GB" dirty="0" smtClean="0"/>
              <a:t>So remember we have a sample	</a:t>
            </a:r>
            <a:endParaRPr lang="en-GB" dirty="0"/>
          </a:p>
        </p:txBody>
      </p:sp>
      <p:sp>
        <p:nvSpPr>
          <p:cNvPr id="8" name="Content Placeholder 2"/>
          <p:cNvSpPr>
            <a:spLocks noGrp="1"/>
          </p:cNvSpPr>
          <p:nvPr>
            <p:ph idx="1"/>
          </p:nvPr>
        </p:nvSpPr>
        <p:spPr>
          <a:xfrm>
            <a:off x="838200" y="1825625"/>
            <a:ext cx="10515600" cy="4351338"/>
          </a:xfrm>
        </p:spPr>
        <p:txBody>
          <a:bodyPr/>
          <a:lstStyle/>
          <a:p>
            <a:r>
              <a:rPr lang="en-GB" dirty="0" smtClean="0"/>
              <a:t>N=108 </a:t>
            </a:r>
          </a:p>
          <a:p>
            <a:r>
              <a:rPr lang="en-GB" dirty="0" smtClean="0"/>
              <a:t>n=10</a:t>
            </a:r>
          </a:p>
          <a:p>
            <a:endParaRPr lang="en-GB" dirty="0"/>
          </a:p>
          <a:p>
            <a:endParaRPr lang="en-GB" dirty="0"/>
          </a:p>
        </p:txBody>
      </p:sp>
      <p:graphicFrame>
        <p:nvGraphicFramePr>
          <p:cNvPr id="9" name="Table 8"/>
          <p:cNvGraphicFramePr>
            <a:graphicFrameLocks noGrp="1"/>
          </p:cNvGraphicFramePr>
          <p:nvPr>
            <p:extLst/>
          </p:nvPr>
        </p:nvGraphicFramePr>
        <p:xfrm>
          <a:off x="2542746" y="1825625"/>
          <a:ext cx="8128000" cy="445008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GB" dirty="0" smtClean="0"/>
                        <a:t>case</a:t>
                      </a:r>
                      <a:endParaRPr lang="en-GB" dirty="0"/>
                    </a:p>
                  </a:txBody>
                  <a:tcPr/>
                </a:tc>
                <a:tc>
                  <a:txBody>
                    <a:bodyPr/>
                    <a:lstStyle/>
                    <a:p>
                      <a:r>
                        <a:rPr lang="en-GB" dirty="0" smtClean="0"/>
                        <a:t>Value</a:t>
                      </a:r>
                      <a:endParaRPr lang="en-GB" dirty="0"/>
                    </a:p>
                  </a:txBody>
                  <a:tcPr/>
                </a:tc>
              </a:tr>
              <a:tr h="370840">
                <a:tc>
                  <a:txBody>
                    <a:bodyPr/>
                    <a:lstStyle/>
                    <a:p>
                      <a:r>
                        <a:rPr lang="en-GB" dirty="0" smtClean="0"/>
                        <a:t>1</a:t>
                      </a:r>
                      <a:endParaRPr lang="en-GB" dirty="0"/>
                    </a:p>
                  </a:txBody>
                  <a:tcPr/>
                </a:tc>
                <a:tc>
                  <a:txBody>
                    <a:bodyPr/>
                    <a:lstStyle/>
                    <a:p>
                      <a:r>
                        <a:rPr lang="en-GB" dirty="0" smtClean="0"/>
                        <a:t>1</a:t>
                      </a:r>
                      <a:endParaRPr lang="en-GB" dirty="0"/>
                    </a:p>
                  </a:txBody>
                  <a:tcPr/>
                </a:tc>
              </a:tr>
              <a:tr h="370840">
                <a:tc>
                  <a:txBody>
                    <a:bodyPr/>
                    <a:lstStyle/>
                    <a:p>
                      <a:r>
                        <a:rPr lang="en-GB" dirty="0" smtClean="0"/>
                        <a:t>2</a:t>
                      </a:r>
                      <a:endParaRPr lang="en-GB" dirty="0"/>
                    </a:p>
                  </a:txBody>
                  <a:tcPr/>
                </a:tc>
                <a:tc>
                  <a:txBody>
                    <a:bodyPr/>
                    <a:lstStyle/>
                    <a:p>
                      <a:r>
                        <a:rPr lang="en-GB" dirty="0" smtClean="0"/>
                        <a:t>1</a:t>
                      </a:r>
                      <a:endParaRPr lang="en-GB" dirty="0"/>
                    </a:p>
                  </a:txBody>
                  <a:tcPr/>
                </a:tc>
              </a:tr>
              <a:tr h="370840">
                <a:tc>
                  <a:txBody>
                    <a:bodyPr/>
                    <a:lstStyle/>
                    <a:p>
                      <a:r>
                        <a:rPr lang="en-GB" dirty="0" smtClean="0"/>
                        <a:t>3</a:t>
                      </a:r>
                      <a:endParaRPr lang="en-GB" dirty="0"/>
                    </a:p>
                  </a:txBody>
                  <a:tcPr/>
                </a:tc>
                <a:tc>
                  <a:txBody>
                    <a:bodyPr/>
                    <a:lstStyle/>
                    <a:p>
                      <a:r>
                        <a:rPr lang="en-GB" dirty="0" smtClean="0"/>
                        <a:t>1</a:t>
                      </a:r>
                      <a:endParaRPr lang="en-GB" dirty="0"/>
                    </a:p>
                  </a:txBody>
                  <a:tcPr/>
                </a:tc>
              </a:tr>
              <a:tr h="370840">
                <a:tc>
                  <a:txBody>
                    <a:bodyPr/>
                    <a:lstStyle/>
                    <a:p>
                      <a:r>
                        <a:rPr lang="en-GB" dirty="0" smtClean="0"/>
                        <a:t>4</a:t>
                      </a:r>
                      <a:endParaRPr lang="en-GB" dirty="0"/>
                    </a:p>
                  </a:txBody>
                  <a:tcPr/>
                </a:tc>
                <a:tc>
                  <a:txBody>
                    <a:bodyPr/>
                    <a:lstStyle/>
                    <a:p>
                      <a:r>
                        <a:rPr lang="en-GB" dirty="0" smtClean="0"/>
                        <a:t>2</a:t>
                      </a:r>
                      <a:endParaRPr lang="en-GB" dirty="0"/>
                    </a:p>
                  </a:txBody>
                  <a:tcPr/>
                </a:tc>
              </a:tr>
              <a:tr h="370840">
                <a:tc>
                  <a:txBody>
                    <a:bodyPr/>
                    <a:lstStyle/>
                    <a:p>
                      <a:r>
                        <a:rPr lang="en-GB" dirty="0" smtClean="0"/>
                        <a:t>5</a:t>
                      </a:r>
                      <a:endParaRPr lang="en-GB" dirty="0"/>
                    </a:p>
                  </a:txBody>
                  <a:tcPr/>
                </a:tc>
                <a:tc>
                  <a:txBody>
                    <a:bodyPr/>
                    <a:lstStyle/>
                    <a:p>
                      <a:r>
                        <a:rPr lang="en-GB" dirty="0" smtClean="0"/>
                        <a:t>3</a:t>
                      </a:r>
                      <a:endParaRPr lang="en-GB" dirty="0"/>
                    </a:p>
                  </a:txBody>
                  <a:tcPr/>
                </a:tc>
              </a:tr>
              <a:tr h="370840">
                <a:tc>
                  <a:txBody>
                    <a:bodyPr/>
                    <a:lstStyle/>
                    <a:p>
                      <a:r>
                        <a:rPr lang="en-GB" dirty="0" smtClean="0"/>
                        <a:t>6</a:t>
                      </a:r>
                      <a:endParaRPr lang="en-GB" dirty="0"/>
                    </a:p>
                  </a:txBody>
                  <a:tcPr/>
                </a:tc>
                <a:tc>
                  <a:txBody>
                    <a:bodyPr/>
                    <a:lstStyle/>
                    <a:p>
                      <a:r>
                        <a:rPr lang="en-GB" dirty="0" smtClean="0"/>
                        <a:t>3</a:t>
                      </a:r>
                      <a:endParaRPr lang="en-GB" dirty="0"/>
                    </a:p>
                  </a:txBody>
                  <a:tcPr/>
                </a:tc>
              </a:tr>
              <a:tr h="370840">
                <a:tc>
                  <a:txBody>
                    <a:bodyPr/>
                    <a:lstStyle/>
                    <a:p>
                      <a:r>
                        <a:rPr lang="en-GB" dirty="0" smtClean="0"/>
                        <a:t>7</a:t>
                      </a:r>
                      <a:endParaRPr lang="en-GB" dirty="0"/>
                    </a:p>
                  </a:txBody>
                  <a:tcPr/>
                </a:tc>
                <a:tc>
                  <a:txBody>
                    <a:bodyPr/>
                    <a:lstStyle/>
                    <a:p>
                      <a:r>
                        <a:rPr lang="en-GB" dirty="0" smtClean="0"/>
                        <a:t>4</a:t>
                      </a:r>
                      <a:endParaRPr lang="en-GB" dirty="0"/>
                    </a:p>
                  </a:txBody>
                  <a:tcPr/>
                </a:tc>
              </a:tr>
              <a:tr h="370840">
                <a:tc>
                  <a:txBody>
                    <a:bodyPr/>
                    <a:lstStyle/>
                    <a:p>
                      <a:r>
                        <a:rPr lang="en-GB" dirty="0" smtClean="0"/>
                        <a:t>8</a:t>
                      </a:r>
                      <a:endParaRPr lang="en-GB" dirty="0"/>
                    </a:p>
                  </a:txBody>
                  <a:tcPr/>
                </a:tc>
                <a:tc>
                  <a:txBody>
                    <a:bodyPr/>
                    <a:lstStyle/>
                    <a:p>
                      <a:r>
                        <a:rPr lang="en-GB" dirty="0" smtClean="0"/>
                        <a:t>5</a:t>
                      </a:r>
                      <a:endParaRPr lang="en-GB" dirty="0"/>
                    </a:p>
                  </a:txBody>
                  <a:tcPr/>
                </a:tc>
              </a:tr>
              <a:tr h="370840">
                <a:tc>
                  <a:txBody>
                    <a:bodyPr/>
                    <a:lstStyle/>
                    <a:p>
                      <a:r>
                        <a:rPr lang="en-GB" dirty="0" smtClean="0"/>
                        <a:t>9</a:t>
                      </a:r>
                      <a:endParaRPr lang="en-GB" dirty="0"/>
                    </a:p>
                  </a:txBody>
                  <a:tcPr/>
                </a:tc>
                <a:tc>
                  <a:txBody>
                    <a:bodyPr/>
                    <a:lstStyle/>
                    <a:p>
                      <a:r>
                        <a:rPr lang="en-GB" dirty="0" smtClean="0"/>
                        <a:t>7</a:t>
                      </a:r>
                      <a:endParaRPr lang="en-GB" dirty="0"/>
                    </a:p>
                  </a:txBody>
                  <a:tcPr/>
                </a:tc>
              </a:tr>
              <a:tr h="370840">
                <a:tc>
                  <a:txBody>
                    <a:bodyPr/>
                    <a:lstStyle/>
                    <a:p>
                      <a:r>
                        <a:rPr lang="en-GB" dirty="0" smtClean="0"/>
                        <a:t>10</a:t>
                      </a:r>
                      <a:endParaRPr lang="en-GB" dirty="0"/>
                    </a:p>
                  </a:txBody>
                  <a:tcPr/>
                </a:tc>
                <a:tc>
                  <a:txBody>
                    <a:bodyPr/>
                    <a:lstStyle/>
                    <a:p>
                      <a:r>
                        <a:rPr lang="en-GB" dirty="0" smtClean="0"/>
                        <a:t>9</a:t>
                      </a:r>
                      <a:endParaRPr lang="en-GB" dirty="0"/>
                    </a:p>
                  </a:txBody>
                  <a:tcPr/>
                </a:tc>
              </a:tr>
              <a:tr h="370840">
                <a:tc>
                  <a:txBody>
                    <a:bodyPr/>
                    <a:lstStyle/>
                    <a:p>
                      <a:r>
                        <a:rPr lang="en-GB" b="1" dirty="0" smtClean="0"/>
                        <a:t>x</a:t>
                      </a:r>
                      <a:endParaRPr lang="en-GB" b="1" dirty="0"/>
                    </a:p>
                  </a:txBody>
                  <a:tcPr/>
                </a:tc>
                <a:tc>
                  <a:txBody>
                    <a:bodyPr/>
                    <a:lstStyle/>
                    <a:p>
                      <a:r>
                        <a:rPr lang="en-GB" b="1" dirty="0" smtClean="0"/>
                        <a:t>3.6</a:t>
                      </a:r>
                      <a:endParaRPr lang="en-GB" b="1" dirty="0"/>
                    </a:p>
                  </a:txBody>
                  <a:tcPr/>
                </a:tc>
              </a:tr>
            </a:tbl>
          </a:graphicData>
        </a:graphic>
      </p:graphicFrame>
    </p:spTree>
    <p:extLst>
      <p:ext uri="{BB962C8B-B14F-4D97-AF65-F5344CB8AC3E}">
        <p14:creationId xmlns:p14="http://schemas.microsoft.com/office/powerpoint/2010/main" val="123854738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650" y="0"/>
            <a:ext cx="10515600" cy="1325563"/>
          </a:xfrm>
        </p:spPr>
        <p:txBody>
          <a:bodyPr/>
          <a:lstStyle/>
          <a:p>
            <a:r>
              <a:rPr lang="en-GB" dirty="0" smtClean="0"/>
              <a:t>That’s it </a:t>
            </a:r>
            <a:endParaRPr lang="en-GB" dirty="0"/>
          </a:p>
        </p:txBody>
      </p:sp>
      <p:sp>
        <p:nvSpPr>
          <p:cNvPr id="3" name="Content Placeholder 2"/>
          <p:cNvSpPr>
            <a:spLocks noGrp="1"/>
          </p:cNvSpPr>
          <p:nvPr>
            <p:ph idx="1"/>
          </p:nvPr>
        </p:nvSpPr>
        <p:spPr>
          <a:xfrm>
            <a:off x="393700" y="1325563"/>
            <a:ext cx="11277600" cy="5443537"/>
          </a:xfrm>
        </p:spPr>
        <p:txBody>
          <a:bodyPr>
            <a:normAutofit fontScale="70000" lnSpcReduction="20000"/>
          </a:bodyPr>
          <a:lstStyle/>
          <a:p>
            <a:r>
              <a:rPr lang="en-GB" dirty="0" smtClean="0"/>
              <a:t>Upper confidence interval = 3.6 + 1.96 = 5.56</a:t>
            </a:r>
          </a:p>
          <a:p>
            <a:r>
              <a:rPr lang="en-GB" dirty="0" smtClean="0"/>
              <a:t>Lower confidence interval = 3.6 - 1.96 = 1.64</a:t>
            </a:r>
          </a:p>
          <a:p>
            <a:endParaRPr lang="en-GB" dirty="0"/>
          </a:p>
          <a:p>
            <a:pPr lvl="1"/>
            <a:r>
              <a:rPr lang="en-GB" sz="3300" dirty="0" smtClean="0"/>
              <a:t>3.6 (</a:t>
            </a:r>
            <a:r>
              <a:rPr lang="en-GB" sz="3300" dirty="0" err="1" smtClean="0"/>
              <a:t>lci</a:t>
            </a:r>
            <a:r>
              <a:rPr lang="en-GB" sz="3300" dirty="0" smtClean="0"/>
              <a:t> 1.64, </a:t>
            </a:r>
            <a:r>
              <a:rPr lang="en-GB" sz="3300" dirty="0" err="1" smtClean="0"/>
              <a:t>uci</a:t>
            </a:r>
            <a:r>
              <a:rPr lang="en-GB" sz="3300" dirty="0" smtClean="0"/>
              <a:t> 5.56) </a:t>
            </a:r>
          </a:p>
          <a:p>
            <a:pPr lvl="1"/>
            <a:endParaRPr lang="en-GB" sz="3300" dirty="0"/>
          </a:p>
          <a:p>
            <a:pPr lvl="1"/>
            <a:r>
              <a:rPr lang="en-GB" sz="3300" dirty="0" smtClean="0"/>
              <a:t>‘True’ mean is 3.08</a:t>
            </a:r>
          </a:p>
          <a:p>
            <a:pPr marL="0" indent="0">
              <a:buNone/>
            </a:pPr>
            <a:endParaRPr lang="en-GB" dirty="0" smtClean="0"/>
          </a:p>
          <a:p>
            <a:pPr marL="0" indent="0">
              <a:buNone/>
            </a:pPr>
            <a:r>
              <a:rPr lang="en-GB" dirty="0" smtClean="0"/>
              <a:t>Hooray! </a:t>
            </a:r>
          </a:p>
          <a:p>
            <a:pPr marL="0" indent="0">
              <a:buNone/>
            </a:pPr>
            <a:endParaRPr lang="en-GB" dirty="0" smtClean="0"/>
          </a:p>
          <a:p>
            <a:pPr marL="0" indent="0">
              <a:buNone/>
            </a:pPr>
            <a:r>
              <a:rPr lang="en-GB" dirty="0" smtClean="0"/>
              <a:t>It gets better, you </a:t>
            </a:r>
            <a:r>
              <a:rPr lang="en-GB" b="1" dirty="0" smtClean="0">
                <a:solidFill>
                  <a:srgbClr val="FF0000"/>
                </a:solidFill>
              </a:rPr>
              <a:t>NEVER </a:t>
            </a:r>
            <a:r>
              <a:rPr lang="en-GB" dirty="0" smtClean="0"/>
              <a:t>have to do this, </a:t>
            </a:r>
            <a:r>
              <a:rPr lang="en-GB" b="1" i="1" dirty="0" smtClean="0"/>
              <a:t>unless</a:t>
            </a:r>
            <a:r>
              <a:rPr lang="en-GB" dirty="0" smtClean="0"/>
              <a:t> its in a class, or test, or something: </a:t>
            </a:r>
          </a:p>
          <a:p>
            <a:pPr marL="0" indent="0">
              <a:buNone/>
            </a:pPr>
            <a:endParaRPr lang="en-GB" dirty="0" smtClean="0"/>
          </a:p>
          <a:p>
            <a:pPr marL="0" indent="0">
              <a:buNone/>
            </a:pPr>
            <a:endParaRPr lang="en-GB" dirty="0">
              <a:hlinkClick r:id="rId2"/>
            </a:endParaRPr>
          </a:p>
          <a:p>
            <a:pPr marL="914400" lvl="2" indent="0">
              <a:buNone/>
            </a:pPr>
            <a:r>
              <a:rPr lang="en-GB" sz="2800" dirty="0" smtClean="0">
                <a:hlinkClick r:id="rId2"/>
              </a:rPr>
              <a:t>http</a:t>
            </a:r>
            <a:r>
              <a:rPr lang="en-GB" sz="2800" dirty="0">
                <a:hlinkClick r:id="rId2"/>
              </a:rPr>
              <a:t>://www.sample-size.net/confidence-interval-mean</a:t>
            </a:r>
            <a:r>
              <a:rPr lang="en-GB" sz="2800" dirty="0" smtClean="0">
                <a:hlinkClick r:id="rId2"/>
              </a:rPr>
              <a:t>/</a:t>
            </a:r>
            <a:endParaRPr lang="en-GB" sz="2800" dirty="0" smtClean="0"/>
          </a:p>
          <a:p>
            <a:pPr marL="0" indent="0">
              <a:buNone/>
            </a:pPr>
            <a:endParaRPr lang="en-GB" dirty="0"/>
          </a:p>
          <a:p>
            <a:pPr marL="0" indent="0">
              <a:buNone/>
            </a:pPr>
            <a:endParaRPr lang="en-GB" dirty="0" smtClean="0"/>
          </a:p>
          <a:p>
            <a:pPr marL="0" indent="0">
              <a:buNone/>
            </a:pPr>
            <a:r>
              <a:rPr lang="en-GB" dirty="0"/>
              <a:t>	</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7147220" y="266008"/>
            <a:ext cx="4660605" cy="3591098"/>
          </a:xfrm>
          <a:prstGeom prst="rect">
            <a:avLst/>
          </a:prstGeom>
          <a:noFill/>
          <a:ln>
            <a:noFill/>
          </a:ln>
        </p:spPr>
      </p:pic>
    </p:spTree>
    <p:extLst>
      <p:ext uri="{BB962C8B-B14F-4D97-AF65-F5344CB8AC3E}">
        <p14:creationId xmlns:p14="http://schemas.microsoft.com/office/powerpoint/2010/main" val="231321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down)">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wipe(down)">
                                      <p:cBhvr>
                                        <p:cTn id="12" dur="500"/>
                                        <p:tgtEl>
                                          <p:spTgt spid="3">
                                            <p:txEl>
                                              <p:pRg st="9" end="9"/>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animEffect transition="in" filter="wipe(down)">
                                      <p:cBhvr>
                                        <p:cTn id="1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Statistical Inference</a:t>
            </a:r>
            <a:endParaRPr lang="en-GB" dirty="0"/>
          </a:p>
        </p:txBody>
      </p:sp>
      <p:sp>
        <p:nvSpPr>
          <p:cNvPr id="3" name="Content Placeholder 2"/>
          <p:cNvSpPr>
            <a:spLocks noGrp="1"/>
          </p:cNvSpPr>
          <p:nvPr>
            <p:ph idx="1"/>
          </p:nvPr>
        </p:nvSpPr>
        <p:spPr/>
        <p:txBody>
          <a:bodyPr/>
          <a:lstStyle/>
          <a:p>
            <a:r>
              <a:rPr lang="en-GB" dirty="0" smtClean="0"/>
              <a:t>So we have a sample mean and a confidence interval</a:t>
            </a:r>
          </a:p>
          <a:p>
            <a:endParaRPr lang="en-GB" dirty="0"/>
          </a:p>
          <a:p>
            <a:r>
              <a:rPr lang="en-GB" dirty="0" smtClean="0"/>
              <a:t>Why do we need this?</a:t>
            </a:r>
          </a:p>
          <a:p>
            <a:r>
              <a:rPr lang="en-GB" dirty="0" smtClean="0"/>
              <a:t>What is the point?</a:t>
            </a:r>
            <a:endParaRPr lang="en-GB" dirty="0"/>
          </a:p>
        </p:txBody>
      </p:sp>
    </p:spTree>
    <p:extLst>
      <p:ext uri="{BB962C8B-B14F-4D97-AF65-F5344CB8AC3E}">
        <p14:creationId xmlns:p14="http://schemas.microsoft.com/office/powerpoint/2010/main" val="340008632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Sample to population</a:t>
            </a:r>
            <a:endParaRPr lang="en-GB" dirty="0"/>
          </a:p>
        </p:txBody>
      </p:sp>
      <p:sp>
        <p:nvSpPr>
          <p:cNvPr id="3" name="Content Placeholder 2"/>
          <p:cNvSpPr>
            <a:spLocks noGrp="1"/>
          </p:cNvSpPr>
          <p:nvPr>
            <p:ph idx="1"/>
          </p:nvPr>
        </p:nvSpPr>
        <p:spPr/>
        <p:txBody>
          <a:bodyPr>
            <a:normAutofit/>
          </a:bodyPr>
          <a:lstStyle/>
          <a:p>
            <a:r>
              <a:rPr lang="en-GB" dirty="0" smtClean="0"/>
              <a:t>We have a sample</a:t>
            </a:r>
          </a:p>
          <a:p>
            <a:r>
              <a:rPr lang="en-GB" dirty="0"/>
              <a:t>The sample is a lot smaller than the </a:t>
            </a:r>
            <a:r>
              <a:rPr lang="en-GB" dirty="0" smtClean="0"/>
              <a:t>population</a:t>
            </a:r>
          </a:p>
          <a:p>
            <a:r>
              <a:rPr lang="en-GB" dirty="0" smtClean="0"/>
              <a:t>But we want to say something about a population</a:t>
            </a:r>
          </a:p>
          <a:p>
            <a:endParaRPr lang="en-GB" dirty="0"/>
          </a:p>
          <a:p>
            <a:r>
              <a:rPr lang="en-GB" dirty="0" smtClean="0"/>
              <a:t>To do this we use </a:t>
            </a:r>
            <a:r>
              <a:rPr lang="en-GB" b="1" dirty="0" smtClean="0"/>
              <a:t>statistical inference</a:t>
            </a:r>
          </a:p>
          <a:p>
            <a:pPr lvl="1"/>
            <a:r>
              <a:rPr lang="en-GB" dirty="0" smtClean="0"/>
              <a:t>This allows us to predict whether a sample estimate (like a mean) represents the population parameter</a:t>
            </a:r>
            <a:endParaRPr lang="en-GB" dirty="0"/>
          </a:p>
        </p:txBody>
      </p:sp>
    </p:spTree>
    <p:extLst>
      <p:ext uri="{BB962C8B-B14F-4D97-AF65-F5344CB8AC3E}">
        <p14:creationId xmlns:p14="http://schemas.microsoft.com/office/powerpoint/2010/main" val="405697953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Point estimates and interval estimates</a:t>
            </a:r>
            <a:endParaRPr lang="en-GB" dirty="0"/>
          </a:p>
        </p:txBody>
      </p:sp>
      <p:sp>
        <p:nvSpPr>
          <p:cNvPr id="3" name="Content Placeholder 2"/>
          <p:cNvSpPr>
            <a:spLocks noGrp="1"/>
          </p:cNvSpPr>
          <p:nvPr>
            <p:ph idx="1"/>
          </p:nvPr>
        </p:nvSpPr>
        <p:spPr/>
        <p:txBody>
          <a:bodyPr>
            <a:normAutofit fontScale="92500"/>
          </a:bodyPr>
          <a:lstStyle/>
          <a:p>
            <a:r>
              <a:rPr lang="en-GB" dirty="0" smtClean="0"/>
              <a:t>There are two formal methods of making statistical inference:</a:t>
            </a:r>
          </a:p>
          <a:p>
            <a:pPr lvl="1"/>
            <a:r>
              <a:rPr lang="en-GB" dirty="0" smtClean="0"/>
              <a:t>Hypothesis testing (using p-values)</a:t>
            </a:r>
          </a:p>
          <a:p>
            <a:pPr lvl="1"/>
            <a:r>
              <a:rPr lang="en-GB" dirty="0" smtClean="0"/>
              <a:t>Confidence intervals </a:t>
            </a:r>
          </a:p>
          <a:p>
            <a:endParaRPr lang="en-GB" dirty="0" smtClean="0"/>
          </a:p>
          <a:p>
            <a:r>
              <a:rPr lang="en-GB" dirty="0" smtClean="0"/>
              <a:t>The most informative method of inference is to construct a confidence interval in which a population parameter is estimated to fall</a:t>
            </a:r>
          </a:p>
          <a:p>
            <a:endParaRPr lang="en-GB" dirty="0"/>
          </a:p>
          <a:p>
            <a:r>
              <a:rPr lang="en-GB" dirty="0" smtClean="0"/>
              <a:t>The mean is a point estimate</a:t>
            </a:r>
          </a:p>
          <a:p>
            <a:pPr lvl="1"/>
            <a:r>
              <a:rPr lang="en-GB" dirty="0" smtClean="0"/>
              <a:t>A point estimate is a single number</a:t>
            </a:r>
          </a:p>
          <a:p>
            <a:pPr lvl="1"/>
            <a:r>
              <a:rPr lang="en-GB" dirty="0" smtClean="0"/>
              <a:t>A best guess at a population parameter</a:t>
            </a:r>
            <a:endParaRPr lang="en-GB" dirty="0"/>
          </a:p>
        </p:txBody>
      </p:sp>
    </p:spTree>
    <p:extLst>
      <p:ext uri="{BB962C8B-B14F-4D97-AF65-F5344CB8AC3E}">
        <p14:creationId xmlns:p14="http://schemas.microsoft.com/office/powerpoint/2010/main" val="153131269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does the confidence interval mean?</a:t>
            </a:r>
            <a:endParaRPr lang="en-GB" dirty="0"/>
          </a:p>
        </p:txBody>
      </p:sp>
      <p:sp>
        <p:nvSpPr>
          <p:cNvPr id="4" name="Rectangle 3"/>
          <p:cNvSpPr/>
          <p:nvPr/>
        </p:nvSpPr>
        <p:spPr>
          <a:xfrm>
            <a:off x="558800" y="1969344"/>
            <a:ext cx="10795000" cy="3816429"/>
          </a:xfrm>
          <a:prstGeom prst="rect">
            <a:avLst/>
          </a:prstGeom>
        </p:spPr>
        <p:txBody>
          <a:bodyPr wrap="square">
            <a:spAutoFit/>
          </a:bodyPr>
          <a:lstStyle/>
          <a:p>
            <a:endParaRPr lang="en-GB" dirty="0" smtClean="0">
              <a:latin typeface="Arial" panose="020B0604020202020204" pitchFamily="34" charset="0"/>
            </a:endParaRPr>
          </a:p>
          <a:p>
            <a:pPr marL="285750" indent="-285750">
              <a:buFont typeface="Arial" panose="020B0604020202020204" pitchFamily="34" charset="0"/>
              <a:buChar char="•"/>
            </a:pPr>
            <a:r>
              <a:rPr lang="en-GB" sz="2800" dirty="0" smtClean="0">
                <a:latin typeface="Arial" panose="020B0604020202020204" pitchFamily="34" charset="0"/>
              </a:rPr>
              <a:t>Correct </a:t>
            </a:r>
            <a:r>
              <a:rPr lang="en-GB" sz="2800" dirty="0">
                <a:latin typeface="Arial" panose="020B0604020202020204" pitchFamily="34" charset="0"/>
              </a:rPr>
              <a:t>interpretation </a:t>
            </a:r>
          </a:p>
          <a:p>
            <a:pPr marL="742950" lvl="1" indent="-285750">
              <a:buFont typeface="Arial" panose="020B0604020202020204" pitchFamily="34" charset="0"/>
              <a:buChar char="•"/>
            </a:pPr>
            <a:r>
              <a:rPr lang="en-GB" sz="2800" i="1" dirty="0">
                <a:latin typeface="Arial" panose="020B0604020202020204" pitchFamily="34" charset="0"/>
              </a:rPr>
              <a:t>If we were to select 100 samples from the population </a:t>
            </a:r>
            <a:r>
              <a:rPr lang="en-GB" sz="2800" i="1" dirty="0" smtClean="0">
                <a:latin typeface="Arial" panose="020B0604020202020204" pitchFamily="34" charset="0"/>
              </a:rPr>
              <a:t>and </a:t>
            </a:r>
            <a:r>
              <a:rPr lang="en-GB" sz="2800" i="1" dirty="0">
                <a:latin typeface="Arial" panose="020B0604020202020204" pitchFamily="34" charset="0"/>
              </a:rPr>
              <a:t>use these samples to calculate 100 different </a:t>
            </a:r>
            <a:r>
              <a:rPr lang="en-GB" sz="2800" i="1" dirty="0" smtClean="0">
                <a:latin typeface="Arial" panose="020B0604020202020204" pitchFamily="34" charset="0"/>
              </a:rPr>
              <a:t>confidence </a:t>
            </a:r>
            <a:r>
              <a:rPr lang="en-GB" sz="2800" i="1" dirty="0">
                <a:latin typeface="Arial" panose="020B0604020202020204" pitchFamily="34" charset="0"/>
              </a:rPr>
              <a:t>intervals for </a:t>
            </a:r>
            <a:r>
              <a:rPr lang="en-GB" sz="2800" i="1" dirty="0" smtClean="0">
                <a:latin typeface="Arial" panose="020B0604020202020204" pitchFamily="34" charset="0"/>
              </a:rPr>
              <a:t>μ (the population mean), </a:t>
            </a:r>
            <a:r>
              <a:rPr lang="en-GB" sz="2800" i="1" dirty="0">
                <a:latin typeface="Arial" panose="020B0604020202020204" pitchFamily="34" charset="0"/>
              </a:rPr>
              <a:t>approximately 95 of the </a:t>
            </a:r>
            <a:r>
              <a:rPr lang="en-GB" sz="2800" i="1" dirty="0" smtClean="0">
                <a:latin typeface="Arial" panose="020B0604020202020204" pitchFamily="34" charset="0"/>
              </a:rPr>
              <a:t>intervals </a:t>
            </a:r>
            <a:r>
              <a:rPr lang="en-GB" sz="2800" i="1" dirty="0">
                <a:latin typeface="Arial" panose="020B0604020202020204" pitchFamily="34" charset="0"/>
              </a:rPr>
              <a:t>(95%) would </a:t>
            </a:r>
            <a:r>
              <a:rPr lang="en-GB" sz="2800" i="1" dirty="0" smtClean="0">
                <a:latin typeface="Arial" panose="020B0604020202020204" pitchFamily="34" charset="0"/>
              </a:rPr>
              <a:t>include the </a:t>
            </a:r>
            <a:r>
              <a:rPr lang="en-GB" sz="2800" i="1" dirty="0">
                <a:latin typeface="Arial" panose="020B0604020202020204" pitchFamily="34" charset="0"/>
              </a:rPr>
              <a:t>true population </a:t>
            </a:r>
            <a:r>
              <a:rPr lang="en-GB" sz="2800" i="1" dirty="0" smtClean="0">
                <a:latin typeface="Arial" panose="020B0604020202020204" pitchFamily="34" charset="0"/>
              </a:rPr>
              <a:t>mean</a:t>
            </a:r>
            <a:r>
              <a:rPr lang="en-GB" sz="2800" i="1" dirty="0">
                <a:latin typeface="Arial" panose="020B0604020202020204" pitchFamily="34" charset="0"/>
              </a:rPr>
              <a:t>.</a:t>
            </a:r>
          </a:p>
          <a:p>
            <a:endParaRPr lang="en-GB" sz="2800" dirty="0">
              <a:latin typeface="Arial" panose="020B0604020202020204" pitchFamily="34" charset="0"/>
            </a:endParaRPr>
          </a:p>
          <a:p>
            <a:pPr marL="285750" indent="-285750">
              <a:buFont typeface="Arial" panose="020B0604020202020204" pitchFamily="34" charset="0"/>
              <a:buChar char="•"/>
            </a:pPr>
            <a:r>
              <a:rPr lang="en-GB" sz="2800" dirty="0">
                <a:latin typeface="Arial" panose="020B0604020202020204" pitchFamily="34" charset="0"/>
              </a:rPr>
              <a:t>Incorrect </a:t>
            </a:r>
            <a:r>
              <a:rPr lang="en-GB" sz="2800" dirty="0" smtClean="0">
                <a:latin typeface="Arial" panose="020B0604020202020204" pitchFamily="34" charset="0"/>
              </a:rPr>
              <a:t>interpretation: The </a:t>
            </a:r>
            <a:r>
              <a:rPr lang="en-GB" sz="2800" dirty="0">
                <a:latin typeface="Arial" panose="020B0604020202020204" pitchFamily="34" charset="0"/>
              </a:rPr>
              <a:t>probability that the </a:t>
            </a:r>
            <a:r>
              <a:rPr lang="en-GB" sz="2800" dirty="0" smtClean="0">
                <a:latin typeface="Arial" panose="020B0604020202020204" pitchFamily="34" charset="0"/>
              </a:rPr>
              <a:t>true mean (μ) </a:t>
            </a:r>
            <a:r>
              <a:rPr lang="en-GB" sz="2800" dirty="0">
                <a:latin typeface="Arial" panose="020B0604020202020204" pitchFamily="34" charset="0"/>
              </a:rPr>
              <a:t>is in the interval </a:t>
            </a:r>
            <a:r>
              <a:rPr lang="en-GB" sz="2800" dirty="0" smtClean="0">
                <a:latin typeface="Arial" panose="020B0604020202020204" pitchFamily="34" charset="0"/>
              </a:rPr>
              <a:t>= </a:t>
            </a:r>
            <a:r>
              <a:rPr lang="en-GB" sz="2800" dirty="0">
                <a:latin typeface="Arial" panose="020B0604020202020204" pitchFamily="34" charset="0"/>
              </a:rPr>
              <a:t>0.95</a:t>
            </a:r>
            <a:endParaRPr lang="en-GB" sz="2800" dirty="0">
              <a:effectLst/>
              <a:latin typeface="Arial" panose="020B0604020202020204" pitchFamily="34" charset="0"/>
            </a:endParaRPr>
          </a:p>
        </p:txBody>
      </p:sp>
    </p:spTree>
    <p:extLst>
      <p:ext uri="{BB962C8B-B14F-4D97-AF65-F5344CB8AC3E}">
        <p14:creationId xmlns:p14="http://schemas.microsoft.com/office/powerpoint/2010/main" val="350839898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163"/>
            <a:ext cx="10515600" cy="1325563"/>
          </a:xfrm>
        </p:spPr>
        <p:txBody>
          <a:bodyPr/>
          <a:lstStyle/>
          <a:p>
            <a:r>
              <a:rPr lang="en-GB" dirty="0" smtClean="0"/>
              <a:t>Lets do an exercise, </a:t>
            </a:r>
            <a:r>
              <a:rPr lang="en-GB" i="1" dirty="0" smtClean="0"/>
              <a:t>woo </a:t>
            </a:r>
            <a:r>
              <a:rPr lang="en-GB" i="1" dirty="0" err="1" smtClean="0"/>
              <a:t>hoo</a:t>
            </a:r>
            <a:r>
              <a:rPr lang="en-GB" i="1" dirty="0" smtClean="0"/>
              <a:t>!</a:t>
            </a:r>
            <a:endParaRPr lang="en-GB" i="1" dirty="0"/>
          </a:p>
        </p:txBody>
      </p:sp>
      <p:sp>
        <p:nvSpPr>
          <p:cNvPr id="3" name="Content Placeholder 2"/>
          <p:cNvSpPr>
            <a:spLocks noGrp="1"/>
          </p:cNvSpPr>
          <p:nvPr>
            <p:ph idx="1"/>
          </p:nvPr>
        </p:nvSpPr>
        <p:spPr>
          <a:xfrm>
            <a:off x="165100" y="1155700"/>
            <a:ext cx="11772900" cy="5473699"/>
          </a:xfrm>
        </p:spPr>
        <p:txBody>
          <a:bodyPr>
            <a:normAutofit fontScale="92500"/>
          </a:bodyPr>
          <a:lstStyle/>
          <a:p>
            <a:r>
              <a:rPr lang="en-GB" dirty="0" smtClean="0"/>
              <a:t>Word of warning, its going to be confusing</a:t>
            </a:r>
          </a:p>
          <a:p>
            <a:endParaRPr lang="en-GB" dirty="0"/>
          </a:p>
          <a:p>
            <a:pPr lvl="1"/>
            <a:r>
              <a:rPr lang="en-GB" dirty="0" smtClean="0"/>
              <a:t>In the example I gave I used a t-distribution in the calculation (t* n-1)</a:t>
            </a:r>
          </a:p>
          <a:p>
            <a:pPr lvl="1"/>
            <a:r>
              <a:rPr lang="en-GB" dirty="0" smtClean="0"/>
              <a:t>In the example in the exercise they use a z (normal) distribution </a:t>
            </a:r>
          </a:p>
          <a:p>
            <a:pPr lvl="1"/>
            <a:r>
              <a:rPr lang="en-GB" dirty="0" smtClean="0"/>
              <a:t>It’s the same process and the same calculation, just a different distribution</a:t>
            </a:r>
          </a:p>
          <a:p>
            <a:pPr marL="457200" lvl="1" indent="0">
              <a:buNone/>
            </a:pPr>
            <a:endParaRPr lang="en-GB" dirty="0"/>
          </a:p>
          <a:p>
            <a:pPr lvl="1"/>
            <a:r>
              <a:rPr lang="en-GB" dirty="0" smtClean="0"/>
              <a:t>Why?</a:t>
            </a:r>
          </a:p>
          <a:p>
            <a:pPr lvl="2"/>
            <a:r>
              <a:rPr lang="en-GB" dirty="0" smtClean="0"/>
              <a:t>We </a:t>
            </a:r>
            <a:r>
              <a:rPr lang="en-GB" dirty="0"/>
              <a:t>use the </a:t>
            </a:r>
            <a:r>
              <a:rPr lang="en-GB" dirty="0">
                <a:hlinkClick r:id="rId2" action="ppaction://hlinkfile"/>
              </a:rPr>
              <a:t>t distribution</a:t>
            </a:r>
            <a:r>
              <a:rPr lang="en-GB" dirty="0"/>
              <a:t> rather than the normal </a:t>
            </a:r>
            <a:r>
              <a:rPr lang="en-GB" dirty="0" smtClean="0"/>
              <a:t>(z) distribution </a:t>
            </a:r>
            <a:r>
              <a:rPr lang="en-GB" dirty="0"/>
              <a:t>when the variance is not known and has to be estimated from sample </a:t>
            </a:r>
            <a:r>
              <a:rPr lang="en-GB" dirty="0" smtClean="0"/>
              <a:t>data</a:t>
            </a:r>
          </a:p>
          <a:p>
            <a:pPr lvl="2"/>
            <a:r>
              <a:rPr lang="en-GB" dirty="0" smtClean="0"/>
              <a:t>This accounts for an additional source of error</a:t>
            </a:r>
          </a:p>
          <a:p>
            <a:pPr lvl="2"/>
            <a:endParaRPr lang="en-GB" dirty="0"/>
          </a:p>
          <a:p>
            <a:pPr lvl="1"/>
            <a:r>
              <a:rPr lang="en-GB" dirty="0"/>
              <a:t>So, if it’s a sample use a t-distribution, if it’s a population use a z distribution</a:t>
            </a:r>
          </a:p>
          <a:p>
            <a:pPr lvl="2"/>
            <a:endParaRPr lang="en-GB" dirty="0" smtClean="0"/>
          </a:p>
          <a:p>
            <a:pPr lvl="1"/>
            <a:r>
              <a:rPr lang="en-GB" dirty="0" smtClean="0"/>
              <a:t>What can I say? Leaning about statistics is confusing… but it’s a powerful method of analysis </a:t>
            </a:r>
          </a:p>
          <a:p>
            <a:pPr lvl="1"/>
            <a:r>
              <a:rPr lang="en-GB" dirty="0" smtClean="0"/>
              <a:t>Do the calculation again using a t-distribution</a:t>
            </a:r>
          </a:p>
          <a:p>
            <a:pPr lvl="1"/>
            <a:endParaRPr lang="en-GB" dirty="0"/>
          </a:p>
          <a:p>
            <a:pPr lvl="1"/>
            <a:endParaRPr lang="en-GB" dirty="0"/>
          </a:p>
        </p:txBody>
      </p:sp>
    </p:spTree>
    <p:extLst>
      <p:ext uri="{BB962C8B-B14F-4D97-AF65-F5344CB8AC3E}">
        <p14:creationId xmlns:p14="http://schemas.microsoft.com/office/powerpoint/2010/main" val="9444359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do an exercise, </a:t>
            </a:r>
            <a:r>
              <a:rPr lang="en-GB" i="1" dirty="0" smtClean="0"/>
              <a:t>woo </a:t>
            </a:r>
            <a:r>
              <a:rPr lang="en-GB" i="1" dirty="0" err="1" smtClean="0"/>
              <a:t>hoo</a:t>
            </a:r>
            <a:r>
              <a:rPr lang="en-GB" i="1" dirty="0" smtClean="0"/>
              <a:t>!</a:t>
            </a:r>
            <a:endParaRPr lang="en-GB" i="1" dirty="0"/>
          </a:p>
        </p:txBody>
      </p:sp>
      <p:sp>
        <p:nvSpPr>
          <p:cNvPr id="3" name="Content Placeholder 2"/>
          <p:cNvSpPr>
            <a:spLocks noGrp="1"/>
          </p:cNvSpPr>
          <p:nvPr>
            <p:ph idx="1"/>
          </p:nvPr>
        </p:nvSpPr>
        <p:spPr/>
        <p:txBody>
          <a:bodyPr/>
          <a:lstStyle/>
          <a:p>
            <a:r>
              <a:rPr lang="en-GB" dirty="0">
                <a:hlinkClick r:id="rId2"/>
              </a:rPr>
              <a:t>http://</a:t>
            </a:r>
            <a:r>
              <a:rPr lang="en-GB" dirty="0" smtClean="0">
                <a:hlinkClick r:id="rId2"/>
              </a:rPr>
              <a:t>www.mathsisfun.com/data/confidence-interval.html</a:t>
            </a:r>
            <a:endParaRPr lang="en-GB" dirty="0" smtClean="0"/>
          </a:p>
          <a:p>
            <a:pPr marL="0" indent="0">
              <a:buNone/>
            </a:pPr>
            <a:endParaRPr lang="en-GB" dirty="0"/>
          </a:p>
          <a:p>
            <a:r>
              <a:rPr lang="en-GB" dirty="0" smtClean="0"/>
              <a:t>Explanation of when to use a t distribution or a normal (z) distribution</a:t>
            </a:r>
          </a:p>
          <a:p>
            <a:pPr lvl="1"/>
            <a:r>
              <a:rPr lang="en-GB" dirty="0">
                <a:hlinkClick r:id="rId3"/>
              </a:rPr>
              <a:t>http://</a:t>
            </a:r>
            <a:r>
              <a:rPr lang="en-GB" dirty="0" smtClean="0">
                <a:hlinkClick r:id="rId3"/>
              </a:rPr>
              <a:t>onlinestatbook.com/2/estimation/mean.html</a:t>
            </a:r>
            <a:endParaRPr lang="en-GB" dirty="0" smtClean="0"/>
          </a:p>
          <a:p>
            <a:pPr lvl="1"/>
            <a:endParaRPr lang="en-GB" dirty="0" smtClean="0"/>
          </a:p>
          <a:p>
            <a:r>
              <a:rPr lang="en-GB" dirty="0"/>
              <a:t>t</a:t>
            </a:r>
            <a:r>
              <a:rPr lang="en-GB" dirty="0" smtClean="0"/>
              <a:t>-distribution table:</a:t>
            </a:r>
          </a:p>
          <a:p>
            <a:pPr lvl="1"/>
            <a:r>
              <a:rPr lang="en-GB" dirty="0" smtClean="0">
                <a:hlinkClick r:id="rId4"/>
              </a:rPr>
              <a:t>https</a:t>
            </a:r>
            <a:r>
              <a:rPr lang="en-GB" dirty="0">
                <a:hlinkClick r:id="rId4"/>
              </a:rPr>
              <a:t>://</a:t>
            </a:r>
            <a:r>
              <a:rPr lang="en-GB" dirty="0" smtClean="0">
                <a:hlinkClick r:id="rId4"/>
              </a:rPr>
              <a:t>www.medcalc.org/manual/t-distribution.php</a:t>
            </a:r>
            <a:endParaRPr lang="en-GB" dirty="0" smtClean="0"/>
          </a:p>
          <a:p>
            <a:pPr lvl="1"/>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22523891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0578" y="108410"/>
            <a:ext cx="9088149" cy="6796157"/>
          </a:xfrm>
          <a:prstGeom prst="rect">
            <a:avLst/>
          </a:prstGeom>
        </p:spPr>
      </p:pic>
    </p:spTree>
    <p:extLst>
      <p:ext uri="{BB962C8B-B14F-4D97-AF65-F5344CB8AC3E}">
        <p14:creationId xmlns:p14="http://schemas.microsoft.com/office/powerpoint/2010/main" val="185777163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SPSS example from the next lab (lesson 8)</a:t>
            </a:r>
            <a:endParaRPr lang="en-GB" dirty="0"/>
          </a:p>
        </p:txBody>
      </p:sp>
      <p:sp>
        <p:nvSpPr>
          <p:cNvPr id="3" name="Content Placeholder 2"/>
          <p:cNvSpPr>
            <a:spLocks noGrp="1"/>
          </p:cNvSpPr>
          <p:nvPr>
            <p:ph idx="1"/>
          </p:nvPr>
        </p:nvSpPr>
        <p:spPr/>
        <p:txBody>
          <a:bodyPr/>
          <a:lstStyle/>
          <a:p>
            <a:r>
              <a:rPr lang="en-GB" dirty="0" smtClean="0"/>
              <a:t>Multivariate confidence interval graph…</a:t>
            </a:r>
            <a:endParaRPr lang="en-GB" dirty="0"/>
          </a:p>
        </p:txBody>
      </p:sp>
    </p:spTree>
    <p:extLst>
      <p:ext uri="{BB962C8B-B14F-4D97-AF65-F5344CB8AC3E}">
        <p14:creationId xmlns:p14="http://schemas.microsoft.com/office/powerpoint/2010/main" val="135211534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Multivariate graph, with confidence intervals</a:t>
            </a:r>
            <a:endParaRPr lang="en-GB" dirty="0"/>
          </a:p>
        </p:txBody>
      </p:sp>
      <p:sp>
        <p:nvSpPr>
          <p:cNvPr id="3" name="Content Placeholder 2"/>
          <p:cNvSpPr>
            <a:spLocks noGrp="1"/>
          </p:cNvSpPr>
          <p:nvPr>
            <p:ph idx="1"/>
          </p:nvPr>
        </p:nvSpPr>
        <p:spPr/>
        <p:txBody>
          <a:bodyPr/>
          <a:lstStyle/>
          <a:p>
            <a:pPr marL="0" indent="0">
              <a:buNone/>
            </a:pPr>
            <a:r>
              <a:rPr lang="en-GB" dirty="0"/>
              <a:t> </a:t>
            </a:r>
          </a:p>
          <a:p>
            <a:pPr marL="0" indent="0">
              <a:buNone/>
            </a:pPr>
            <a:r>
              <a:rPr lang="en-GB" dirty="0" smtClean="0"/>
              <a:t>  </a:t>
            </a:r>
            <a:endParaRPr lang="en-GB" dirty="0"/>
          </a:p>
          <a:p>
            <a:endParaRPr lang="en-GB" dirty="0"/>
          </a:p>
        </p:txBody>
      </p:sp>
      <p:sp>
        <p:nvSpPr>
          <p:cNvPr id="4" name="Rectangle 3"/>
          <p:cNvSpPr/>
          <p:nvPr/>
        </p:nvSpPr>
        <p:spPr>
          <a:xfrm>
            <a:off x="1422400" y="2187138"/>
            <a:ext cx="9347200" cy="2677656"/>
          </a:xfrm>
          <a:prstGeom prst="rect">
            <a:avLst/>
          </a:prstGeom>
        </p:spPr>
        <p:txBody>
          <a:bodyPr wrap="square">
            <a:spAutoFit/>
          </a:bodyPr>
          <a:lstStyle/>
          <a:p>
            <a:endParaRPr lang="en-GB" dirty="0">
              <a:solidFill>
                <a:srgbClr val="000000"/>
              </a:solidFill>
              <a:latin typeface="Courier New" panose="02070309020205020404" pitchFamily="49" charset="0"/>
            </a:endParaRPr>
          </a:p>
          <a:p>
            <a:endParaRPr lang="en-GB" dirty="0">
              <a:solidFill>
                <a:srgbClr val="000000"/>
              </a:solidFill>
              <a:latin typeface="Courier New" panose="02070309020205020404" pitchFamily="49" charset="0"/>
            </a:endParaRPr>
          </a:p>
          <a:p>
            <a:r>
              <a:rPr lang="en-GB" sz="2400" dirty="0">
                <a:solidFill>
                  <a:srgbClr val="000000"/>
                </a:solidFill>
                <a:latin typeface="Courier New" panose="02070309020205020404" pitchFamily="49" charset="0"/>
              </a:rPr>
              <a:t>** Graphically : .</a:t>
            </a:r>
          </a:p>
          <a:p>
            <a:r>
              <a:rPr lang="en-GB" sz="2400" dirty="0">
                <a:solidFill>
                  <a:srgbClr val="000000"/>
                </a:solidFill>
                <a:latin typeface="Courier New" panose="02070309020205020404" pitchFamily="49" charset="0"/>
              </a:rPr>
              <a:t>sort cases by sex.</a:t>
            </a:r>
          </a:p>
          <a:p>
            <a:r>
              <a:rPr lang="en-GB" sz="2400" dirty="0">
                <a:solidFill>
                  <a:srgbClr val="000000"/>
                </a:solidFill>
                <a:latin typeface="Courier New" panose="02070309020205020404" pitchFamily="49" charset="0"/>
              </a:rPr>
              <a:t>split file by sex.</a:t>
            </a:r>
          </a:p>
          <a:p>
            <a:r>
              <a:rPr lang="en-GB" sz="2400" dirty="0">
                <a:solidFill>
                  <a:srgbClr val="000000"/>
                </a:solidFill>
                <a:latin typeface="Courier New" panose="02070309020205020404" pitchFamily="49" charset="0"/>
              </a:rPr>
              <a:t>graph /</a:t>
            </a:r>
            <a:r>
              <a:rPr lang="en-GB" sz="2400" dirty="0" err="1">
                <a:solidFill>
                  <a:srgbClr val="000000"/>
                </a:solidFill>
                <a:latin typeface="Courier New" panose="02070309020205020404" pitchFamily="49" charset="0"/>
              </a:rPr>
              <a:t>errorbar</a:t>
            </a:r>
            <a:r>
              <a:rPr lang="en-GB" sz="2400" dirty="0">
                <a:solidFill>
                  <a:srgbClr val="000000"/>
                </a:solidFill>
                <a:latin typeface="Courier New" panose="02070309020205020404" pitchFamily="49" charset="0"/>
              </a:rPr>
              <a:t>(CI 95)=age by </a:t>
            </a:r>
            <a:r>
              <a:rPr lang="en-GB" sz="2400" dirty="0" err="1">
                <a:solidFill>
                  <a:srgbClr val="000000"/>
                </a:solidFill>
                <a:latin typeface="Courier New" panose="02070309020205020404" pitchFamily="49" charset="0"/>
              </a:rPr>
              <a:t>genhlth</a:t>
            </a:r>
            <a:r>
              <a:rPr lang="en-GB" sz="2400" dirty="0">
                <a:solidFill>
                  <a:srgbClr val="000000"/>
                </a:solidFill>
                <a:latin typeface="Courier New" panose="02070309020205020404" pitchFamily="49" charset="0"/>
              </a:rPr>
              <a:t> by edlev2 .</a:t>
            </a:r>
          </a:p>
          <a:p>
            <a:endParaRPr lang="en-GB" dirty="0">
              <a:solidFill>
                <a:srgbClr val="000000"/>
              </a:solidFill>
              <a:latin typeface="Courier New" panose="02070309020205020404" pitchFamily="49" charset="0"/>
            </a:endParaRPr>
          </a:p>
          <a:p>
            <a:endParaRPr lang="en-GB" dirty="0">
              <a:latin typeface="Times New Roman" panose="02020603050405020304" pitchFamily="18" charset="0"/>
            </a:endParaRPr>
          </a:p>
        </p:txBody>
      </p:sp>
    </p:spTree>
    <p:extLst>
      <p:ext uri="{BB962C8B-B14F-4D97-AF65-F5344CB8AC3E}">
        <p14:creationId xmlns:p14="http://schemas.microsoft.com/office/powerpoint/2010/main" val="354169880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33425"/>
            <a:ext cx="5953125" cy="5010150"/>
          </a:xfrm>
          <a:prstGeom prst="rect">
            <a:avLst/>
          </a:prstGeom>
        </p:spPr>
      </p:pic>
      <p:pic>
        <p:nvPicPr>
          <p:cNvPr id="5" name="Picture 4"/>
          <p:cNvPicPr>
            <a:picLocks noChangeAspect="1"/>
          </p:cNvPicPr>
          <p:nvPr/>
        </p:nvPicPr>
        <p:blipFill>
          <a:blip r:embed="rId3"/>
          <a:stretch>
            <a:fillRect/>
          </a:stretch>
        </p:blipFill>
        <p:spPr>
          <a:xfrm>
            <a:off x="6200775" y="838200"/>
            <a:ext cx="5991225" cy="4800600"/>
          </a:xfrm>
          <a:prstGeom prst="rect">
            <a:avLst/>
          </a:prstGeom>
        </p:spPr>
      </p:pic>
    </p:spTree>
    <p:extLst>
      <p:ext uri="{BB962C8B-B14F-4D97-AF65-F5344CB8AC3E}">
        <p14:creationId xmlns:p14="http://schemas.microsoft.com/office/powerpoint/2010/main" val="343947929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Confidence interval for a mean</a:t>
            </a:r>
            <a:endParaRPr lang="en-GB" dirty="0"/>
          </a:p>
        </p:txBody>
      </p:sp>
      <p:sp>
        <p:nvSpPr>
          <p:cNvPr id="3" name="Content Placeholder 2"/>
          <p:cNvSpPr>
            <a:spLocks noGrp="1"/>
          </p:cNvSpPr>
          <p:nvPr>
            <p:ph idx="1"/>
          </p:nvPr>
        </p:nvSpPr>
        <p:spPr/>
        <p:txBody>
          <a:bodyPr/>
          <a:lstStyle/>
          <a:p>
            <a:endParaRPr lang="en-GB" dirty="0"/>
          </a:p>
          <a:p>
            <a:pPr marL="0" indent="0">
              <a:buNone/>
            </a:pPr>
            <a:r>
              <a:rPr lang="en-GB" dirty="0"/>
              <a:t>examine variables=</a:t>
            </a:r>
            <a:r>
              <a:rPr lang="en-GB" dirty="0" err="1"/>
              <a:t>workhrs</a:t>
            </a:r>
            <a:r>
              <a:rPr lang="en-GB" dirty="0"/>
              <a:t>   /</a:t>
            </a:r>
            <a:r>
              <a:rPr lang="en-GB" dirty="0" smtClean="0"/>
              <a:t>plot=none</a:t>
            </a:r>
          </a:p>
          <a:p>
            <a:pPr marL="0" indent="0">
              <a:buNone/>
            </a:pPr>
            <a:r>
              <a:rPr lang="en-GB" dirty="0"/>
              <a:t>	</a:t>
            </a:r>
            <a:r>
              <a:rPr lang="en-GB" dirty="0" smtClean="0"/>
              <a:t>/statistics </a:t>
            </a:r>
            <a:r>
              <a:rPr lang="en-GB" dirty="0" err="1"/>
              <a:t>descriptives</a:t>
            </a:r>
            <a:r>
              <a:rPr lang="en-GB" dirty="0"/>
              <a:t> /</a:t>
            </a:r>
            <a:r>
              <a:rPr lang="en-GB" dirty="0" err="1"/>
              <a:t>cinterval</a:t>
            </a:r>
            <a:r>
              <a:rPr lang="en-GB" dirty="0"/>
              <a:t> 95 .</a:t>
            </a:r>
          </a:p>
          <a:p>
            <a:pPr marL="0" indent="0">
              <a:buNone/>
            </a:pPr>
            <a:endParaRPr lang="en-GB" dirty="0"/>
          </a:p>
          <a:p>
            <a:endParaRPr lang="en-GB" dirty="0"/>
          </a:p>
          <a:p>
            <a:pPr marL="0" indent="0">
              <a:buNone/>
            </a:pPr>
            <a:endParaRPr lang="en-GB" dirty="0"/>
          </a:p>
          <a:p>
            <a:endParaRPr lang="en-GB" dirty="0"/>
          </a:p>
          <a:p>
            <a:pPr marL="0" indent="0">
              <a:buNone/>
            </a:pPr>
            <a:endParaRPr lang="en-GB" dirty="0"/>
          </a:p>
          <a:p>
            <a:endParaRPr lang="en-GB" dirty="0"/>
          </a:p>
          <a:p>
            <a:endParaRPr lang="en-GB" dirty="0"/>
          </a:p>
        </p:txBody>
      </p:sp>
    </p:spTree>
    <p:extLst>
      <p:ext uri="{BB962C8B-B14F-4D97-AF65-F5344CB8AC3E}">
        <p14:creationId xmlns:p14="http://schemas.microsoft.com/office/powerpoint/2010/main" val="249651343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stretch>
            <a:fillRect/>
          </a:stretch>
        </p:blipFill>
        <p:spPr>
          <a:xfrm>
            <a:off x="1454150" y="157955"/>
            <a:ext cx="9283700" cy="2131215"/>
          </a:xfrm>
          <a:prstGeom prst="rect">
            <a:avLst/>
          </a:prstGeom>
        </p:spPr>
      </p:pic>
      <p:pic>
        <p:nvPicPr>
          <p:cNvPr id="5" name="Picture 4"/>
          <p:cNvPicPr>
            <a:picLocks noChangeAspect="1"/>
          </p:cNvPicPr>
          <p:nvPr/>
        </p:nvPicPr>
        <p:blipFill>
          <a:blip r:embed="rId3"/>
          <a:stretch>
            <a:fillRect/>
          </a:stretch>
        </p:blipFill>
        <p:spPr>
          <a:xfrm>
            <a:off x="2281237" y="2289170"/>
            <a:ext cx="7629525" cy="4303487"/>
          </a:xfrm>
          <a:prstGeom prst="rect">
            <a:avLst/>
          </a:prstGeom>
        </p:spPr>
      </p:pic>
      <p:sp>
        <p:nvSpPr>
          <p:cNvPr id="6" name="Oval 5"/>
          <p:cNvSpPr/>
          <p:nvPr/>
        </p:nvSpPr>
        <p:spPr>
          <a:xfrm>
            <a:off x="7848600" y="2959100"/>
            <a:ext cx="1295400" cy="10541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801245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Lecture 9</a:t>
            </a:r>
            <a:br>
              <a:rPr lang="en-GB" dirty="0" smtClean="0"/>
            </a:br>
            <a:r>
              <a:rPr lang="en-GB" dirty="0" smtClean="0"/>
              <a:t>Statistical Significance</a:t>
            </a:r>
            <a:endParaRPr lang="en-GB" dirty="0"/>
          </a:p>
        </p:txBody>
      </p:sp>
      <p:sp>
        <p:nvSpPr>
          <p:cNvPr id="3" name="Subtitle 2"/>
          <p:cNvSpPr>
            <a:spLocks noGrp="1"/>
          </p:cNvSpPr>
          <p:nvPr>
            <p:ph type="subTitle" idx="1"/>
          </p:nvPr>
        </p:nvSpPr>
        <p:spPr/>
        <p:txBody>
          <a:bodyPr/>
          <a:lstStyle/>
          <a:p>
            <a:r>
              <a:rPr lang="en-GB" dirty="0" smtClean="0"/>
              <a:t>P-values and significance tests</a:t>
            </a:r>
          </a:p>
          <a:p>
            <a:r>
              <a:rPr lang="en-GB" dirty="0" smtClean="0"/>
              <a:t>Lesson 9</a:t>
            </a:r>
            <a:endParaRPr lang="en-GB" dirty="0"/>
          </a:p>
        </p:txBody>
      </p:sp>
    </p:spTree>
    <p:extLst>
      <p:ext uri="{BB962C8B-B14F-4D97-AF65-F5344CB8AC3E}">
        <p14:creationId xmlns:p14="http://schemas.microsoft.com/office/powerpoint/2010/main" val="26438962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149" y="159391"/>
            <a:ext cx="10515600" cy="1325563"/>
          </a:xfrm>
        </p:spPr>
        <p:txBody>
          <a:bodyPr/>
          <a:lstStyle/>
          <a:p>
            <a:r>
              <a:rPr lang="en-GB" dirty="0" smtClean="0"/>
              <a:t>Statistical significance</a:t>
            </a:r>
            <a:endParaRPr lang="en-GB" dirty="0"/>
          </a:p>
        </p:txBody>
      </p:sp>
      <p:sp>
        <p:nvSpPr>
          <p:cNvPr id="3" name="Content Placeholder 2"/>
          <p:cNvSpPr>
            <a:spLocks noGrp="1"/>
          </p:cNvSpPr>
          <p:nvPr>
            <p:ph idx="1"/>
          </p:nvPr>
        </p:nvSpPr>
        <p:spPr>
          <a:xfrm>
            <a:off x="0" y="1584575"/>
            <a:ext cx="12192000" cy="5801932"/>
          </a:xfrm>
        </p:spPr>
        <p:txBody>
          <a:bodyPr>
            <a:noAutofit/>
          </a:bodyPr>
          <a:lstStyle/>
          <a:p>
            <a:r>
              <a:rPr lang="en-GB" sz="3200" dirty="0"/>
              <a:t>I</a:t>
            </a:r>
            <a:r>
              <a:rPr lang="en-GB" sz="3200" dirty="0" smtClean="0"/>
              <a:t>s </a:t>
            </a:r>
            <a:r>
              <a:rPr lang="en-GB" sz="3200" dirty="0"/>
              <a:t>a central concept in </a:t>
            </a:r>
            <a:r>
              <a:rPr lang="en-GB" sz="3200" dirty="0" smtClean="0"/>
              <a:t>the analysis of quantitative data in the social sciences</a:t>
            </a:r>
          </a:p>
          <a:p>
            <a:r>
              <a:rPr lang="en-GB" sz="3200" dirty="0" smtClean="0"/>
              <a:t>Technique </a:t>
            </a:r>
            <a:r>
              <a:rPr lang="en-GB" sz="3200" dirty="0"/>
              <a:t>of </a:t>
            </a:r>
            <a:r>
              <a:rPr lang="en-GB" sz="3200" dirty="0" smtClean="0"/>
              <a:t>analysis known as hypothesis </a:t>
            </a:r>
            <a:r>
              <a:rPr lang="en-GB" sz="3200" dirty="0"/>
              <a:t>testing, significance testing, null hypothesis statistical test (NHST) </a:t>
            </a:r>
            <a:endParaRPr lang="en-GB" sz="3200" dirty="0" smtClean="0"/>
          </a:p>
          <a:p>
            <a:pPr lvl="2"/>
            <a:endParaRPr lang="en-GB" sz="2400" dirty="0"/>
          </a:p>
          <a:p>
            <a:pPr lvl="3"/>
            <a:r>
              <a:rPr lang="en-GB" sz="2800" b="1" dirty="0"/>
              <a:t>H</a:t>
            </a:r>
            <a:r>
              <a:rPr lang="en-GB" sz="2000" b="1" dirty="0"/>
              <a:t>0</a:t>
            </a:r>
            <a:r>
              <a:rPr lang="en-GB" sz="2800" dirty="0"/>
              <a:t> there is no such structured and systematic relationship in the data</a:t>
            </a:r>
          </a:p>
          <a:p>
            <a:pPr lvl="3"/>
            <a:r>
              <a:rPr lang="en-GB" sz="2800" b="1" dirty="0"/>
              <a:t>H</a:t>
            </a:r>
            <a:r>
              <a:rPr lang="en-GB" sz="2000" b="1" dirty="0"/>
              <a:t>1</a:t>
            </a:r>
            <a:r>
              <a:rPr lang="en-GB" sz="2800" dirty="0"/>
              <a:t> there is a structured and systematic relationship in the data</a:t>
            </a:r>
          </a:p>
          <a:p>
            <a:pPr lvl="1"/>
            <a:endParaRPr lang="en-GB" sz="2800" dirty="0" smtClean="0"/>
          </a:p>
          <a:p>
            <a:pPr lvl="1"/>
            <a:r>
              <a:rPr lang="en-GB" sz="2800" dirty="0" smtClean="0"/>
              <a:t>We are usually interested </a:t>
            </a:r>
            <a:r>
              <a:rPr lang="en-GB" sz="2800" dirty="0"/>
              <a:t>in generalising from samples to populations</a:t>
            </a:r>
            <a:r>
              <a:rPr lang="en-GB" sz="2800" dirty="0" smtClean="0"/>
              <a:t>.</a:t>
            </a:r>
          </a:p>
          <a:p>
            <a:pPr lvl="2"/>
            <a:r>
              <a:rPr lang="en-GB" sz="2400" dirty="0" smtClean="0"/>
              <a:t>Classically, NHST is used to </a:t>
            </a:r>
            <a:r>
              <a:rPr lang="en-GB" sz="2400" dirty="0"/>
              <a:t>help with </a:t>
            </a:r>
            <a:r>
              <a:rPr lang="en-GB" sz="2400" dirty="0" smtClean="0"/>
              <a:t>this</a:t>
            </a:r>
            <a:endParaRPr lang="en-GB" sz="2400" dirty="0"/>
          </a:p>
        </p:txBody>
      </p:sp>
    </p:spTree>
    <p:extLst>
      <p:ext uri="{BB962C8B-B14F-4D97-AF65-F5344CB8AC3E}">
        <p14:creationId xmlns:p14="http://schemas.microsoft.com/office/powerpoint/2010/main" val="4169793796"/>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Teaching Point:</a:t>
            </a:r>
            <a:endParaRPr lang="en-GB" dirty="0"/>
          </a:p>
        </p:txBody>
      </p:sp>
      <p:sp>
        <p:nvSpPr>
          <p:cNvPr id="3" name="Content Placeholder 2"/>
          <p:cNvSpPr>
            <a:spLocks noGrp="1"/>
          </p:cNvSpPr>
          <p:nvPr>
            <p:ph idx="1"/>
          </p:nvPr>
        </p:nvSpPr>
        <p:spPr/>
        <p:txBody>
          <a:bodyPr/>
          <a:lstStyle/>
          <a:p>
            <a:endParaRPr lang="en-GB" i="1" dirty="0" smtClean="0"/>
          </a:p>
          <a:p>
            <a:endParaRPr lang="en-GB" i="1" dirty="0"/>
          </a:p>
          <a:p>
            <a:pPr marL="0" indent="0">
              <a:buNone/>
            </a:pPr>
            <a:r>
              <a:rPr lang="en-GB" sz="3600" dirty="0" smtClean="0"/>
              <a:t>‘Significant</a:t>
            </a:r>
            <a:r>
              <a:rPr lang="en-GB" sz="3600" dirty="0"/>
              <a:t>’ in the context of quantitative research methods has a specific technical meaning. When writing essays we often use it as a synonym for ‘important’, do not do this on a QM course.</a:t>
            </a:r>
          </a:p>
        </p:txBody>
      </p:sp>
    </p:spTree>
    <p:extLst>
      <p:ext uri="{BB962C8B-B14F-4D97-AF65-F5344CB8AC3E}">
        <p14:creationId xmlns:p14="http://schemas.microsoft.com/office/powerpoint/2010/main" val="196933338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we have a sample, but we want to say something about the population</a:t>
            </a:r>
            <a:endParaRPr lang="en-GB" dirty="0"/>
          </a:p>
        </p:txBody>
      </p:sp>
      <p:sp>
        <p:nvSpPr>
          <p:cNvPr id="3" name="Content Placeholder 2"/>
          <p:cNvSpPr>
            <a:spLocks noGrp="1"/>
          </p:cNvSpPr>
          <p:nvPr>
            <p:ph idx="1"/>
          </p:nvPr>
        </p:nvSpPr>
        <p:spPr>
          <a:xfrm>
            <a:off x="400833" y="1825625"/>
            <a:ext cx="10952967" cy="4913378"/>
          </a:xfrm>
        </p:spPr>
        <p:txBody>
          <a:bodyPr>
            <a:normAutofit/>
          </a:bodyPr>
          <a:lstStyle/>
          <a:p>
            <a:pPr lvl="0"/>
            <a:r>
              <a:rPr lang="en-GB" sz="3600" dirty="0"/>
              <a:t>But it is the population that we are interested in not the </a:t>
            </a:r>
            <a:r>
              <a:rPr lang="en-GB" sz="3600" dirty="0" smtClean="0"/>
              <a:t>sample</a:t>
            </a:r>
          </a:p>
          <a:p>
            <a:r>
              <a:rPr lang="en-GB" sz="3600" dirty="0" smtClean="0"/>
              <a:t>Underlying </a:t>
            </a:r>
            <a:r>
              <a:rPr lang="en-GB" sz="3600" dirty="0"/>
              <a:t>statistical significance is sampling theory</a:t>
            </a:r>
          </a:p>
          <a:p>
            <a:r>
              <a:rPr lang="en-GB" sz="3600" dirty="0" smtClean="0"/>
              <a:t> A random sample </a:t>
            </a:r>
            <a:endParaRPr lang="en-GB" sz="3600" dirty="0"/>
          </a:p>
          <a:p>
            <a:pPr lvl="1"/>
            <a:r>
              <a:rPr lang="en-GB" sz="3200" dirty="0"/>
              <a:t>Theoretically</a:t>
            </a:r>
          </a:p>
          <a:p>
            <a:pPr lvl="2"/>
            <a:r>
              <a:rPr lang="en-GB" sz="2800" dirty="0"/>
              <a:t>Randomly taken from a specified population</a:t>
            </a:r>
          </a:p>
          <a:p>
            <a:pPr lvl="3"/>
            <a:r>
              <a:rPr lang="en-GB" sz="2400" dirty="0"/>
              <a:t>Every member has an equal </a:t>
            </a:r>
            <a:r>
              <a:rPr lang="en-GB" sz="2400" dirty="0" smtClean="0"/>
              <a:t>and known chance </a:t>
            </a:r>
            <a:r>
              <a:rPr lang="en-GB" sz="2400" dirty="0"/>
              <a:t>of being sampled</a:t>
            </a:r>
          </a:p>
          <a:p>
            <a:pPr lvl="3"/>
            <a:r>
              <a:rPr lang="en-GB" sz="2400" dirty="0"/>
              <a:t>Sampling one member does not alter the chances of sampling </a:t>
            </a:r>
            <a:r>
              <a:rPr lang="en-GB" sz="2400" dirty="0" smtClean="0"/>
              <a:t>another</a:t>
            </a:r>
          </a:p>
        </p:txBody>
      </p:sp>
    </p:spTree>
    <p:extLst>
      <p:ext uri="{BB962C8B-B14F-4D97-AF65-F5344CB8AC3E}">
        <p14:creationId xmlns:p14="http://schemas.microsoft.com/office/powerpoint/2010/main" val="188627814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Teaching point:</a:t>
            </a:r>
            <a:endParaRPr lang="en-GB" dirty="0"/>
          </a:p>
        </p:txBody>
      </p:sp>
      <p:sp>
        <p:nvSpPr>
          <p:cNvPr id="3" name="Content Placeholder 2"/>
          <p:cNvSpPr>
            <a:spLocks noGrp="1"/>
          </p:cNvSpPr>
          <p:nvPr>
            <p:ph idx="1"/>
          </p:nvPr>
        </p:nvSpPr>
        <p:spPr/>
        <p:txBody>
          <a:bodyPr/>
          <a:lstStyle/>
          <a:p>
            <a:pPr marL="0" indent="0">
              <a:buNone/>
            </a:pPr>
            <a:r>
              <a:rPr lang="en-GB" sz="3600" i="1" dirty="0"/>
              <a:t>R</a:t>
            </a:r>
            <a:r>
              <a:rPr lang="en-GB" sz="3600" i="1" dirty="0" smtClean="0"/>
              <a:t>andom </a:t>
            </a:r>
            <a:r>
              <a:rPr lang="en-GB" sz="3600" i="1" dirty="0"/>
              <a:t>sample means that all members of a population have and equal and known chance of being sampled. </a:t>
            </a:r>
          </a:p>
          <a:p>
            <a:pPr marL="457200" lvl="1" indent="0">
              <a:buNone/>
            </a:pPr>
            <a:r>
              <a:rPr lang="en-GB" sz="3200" i="1" dirty="0"/>
              <a:t>Not to be confused with other meanings of random, such as: ‘</a:t>
            </a:r>
            <a:r>
              <a:rPr lang="en-GB" sz="3200" dirty="0"/>
              <a:t>without definite aim, purpose, method’</a:t>
            </a:r>
            <a:endParaRPr lang="en-GB" sz="3200" i="1" dirty="0"/>
          </a:p>
          <a:p>
            <a:pPr marL="0" indent="0">
              <a:buNone/>
            </a:pPr>
            <a:endParaRPr lang="en-GB" dirty="0"/>
          </a:p>
        </p:txBody>
      </p:sp>
    </p:spTree>
    <p:extLst>
      <p:ext uri="{BB962C8B-B14F-4D97-AF65-F5344CB8AC3E}">
        <p14:creationId xmlns:p14="http://schemas.microsoft.com/office/powerpoint/2010/main" val="34929163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Course work 1</a:t>
            </a:r>
            <a:endParaRPr lang="en-GB" dirty="0"/>
          </a:p>
        </p:txBody>
      </p:sp>
      <p:sp>
        <p:nvSpPr>
          <p:cNvPr id="3" name="Content Placeholder 2"/>
          <p:cNvSpPr>
            <a:spLocks noGrp="1"/>
          </p:cNvSpPr>
          <p:nvPr>
            <p:ph idx="1"/>
          </p:nvPr>
        </p:nvSpPr>
        <p:spPr/>
        <p:txBody>
          <a:bodyPr/>
          <a:lstStyle/>
          <a:p>
            <a:r>
              <a:rPr lang="en-GB" dirty="0" smtClean="0"/>
              <a:t>Due: Fri 23</a:t>
            </a:r>
            <a:r>
              <a:rPr lang="en-GB" baseline="30000" dirty="0" smtClean="0"/>
              <a:t>rd</a:t>
            </a:r>
            <a:r>
              <a:rPr lang="en-GB" dirty="0" smtClean="0"/>
              <a:t> June</a:t>
            </a:r>
          </a:p>
          <a:p>
            <a:r>
              <a:rPr lang="en-GB" dirty="0" smtClean="0"/>
              <a:t>Around 1000 words (excluding 100 word abstract)</a:t>
            </a:r>
          </a:p>
          <a:p>
            <a:r>
              <a:rPr lang="en-GB" dirty="0" smtClean="0"/>
              <a:t>A </a:t>
            </a:r>
            <a:r>
              <a:rPr lang="en-GB" dirty="0"/>
              <a:t>research </a:t>
            </a:r>
            <a:r>
              <a:rPr lang="en-GB" dirty="0" smtClean="0"/>
              <a:t>proposal:</a:t>
            </a:r>
          </a:p>
          <a:p>
            <a:pPr lvl="1"/>
            <a:r>
              <a:rPr lang="en-GB" b="1" dirty="0" smtClean="0"/>
              <a:t>Title</a:t>
            </a:r>
          </a:p>
          <a:p>
            <a:pPr lvl="1"/>
            <a:r>
              <a:rPr lang="en-GB" b="1" dirty="0" smtClean="0"/>
              <a:t>Abstract</a:t>
            </a:r>
          </a:p>
          <a:p>
            <a:pPr lvl="1"/>
            <a:r>
              <a:rPr lang="en-GB" b="1" dirty="0"/>
              <a:t>Research </a:t>
            </a:r>
            <a:r>
              <a:rPr lang="en-GB" b="1" dirty="0" smtClean="0"/>
              <a:t>Context</a:t>
            </a:r>
          </a:p>
          <a:p>
            <a:pPr lvl="1"/>
            <a:r>
              <a:rPr lang="en-GB" b="1" dirty="0"/>
              <a:t>Research Questions </a:t>
            </a:r>
            <a:endParaRPr lang="en-GB" b="1" dirty="0" smtClean="0"/>
          </a:p>
          <a:p>
            <a:pPr lvl="1"/>
            <a:r>
              <a:rPr lang="en-GB" b="1" dirty="0"/>
              <a:t>Research </a:t>
            </a:r>
            <a:r>
              <a:rPr lang="en-GB" b="1" dirty="0" smtClean="0"/>
              <a:t>Methods</a:t>
            </a:r>
          </a:p>
          <a:p>
            <a:pPr lvl="1"/>
            <a:r>
              <a:rPr lang="en-GB" b="1" dirty="0"/>
              <a:t>Significance of Research </a:t>
            </a:r>
            <a:endParaRPr lang="en-GB" b="1" dirty="0" smtClean="0"/>
          </a:p>
          <a:p>
            <a:pPr lvl="1"/>
            <a:r>
              <a:rPr lang="en-GB" b="1" dirty="0"/>
              <a:t>Bibliography </a:t>
            </a:r>
            <a:endParaRPr lang="en-GB" dirty="0"/>
          </a:p>
        </p:txBody>
      </p:sp>
    </p:spTree>
    <p:extLst>
      <p:ext uri="{BB962C8B-B14F-4D97-AF65-F5344CB8AC3E}">
        <p14:creationId xmlns:p14="http://schemas.microsoft.com/office/powerpoint/2010/main" val="4312611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a:t>
            </a:r>
            <a:endParaRPr lang="en-GB" dirty="0"/>
          </a:p>
        </p:txBody>
      </p:sp>
      <p:sp>
        <p:nvSpPr>
          <p:cNvPr id="3" name="Content Placeholder 2"/>
          <p:cNvSpPr>
            <a:spLocks noGrp="1"/>
          </p:cNvSpPr>
          <p:nvPr>
            <p:ph idx="1"/>
          </p:nvPr>
        </p:nvSpPr>
        <p:spPr/>
        <p:txBody>
          <a:bodyPr/>
          <a:lstStyle/>
          <a:p>
            <a:r>
              <a:rPr lang="en-GB" dirty="0" smtClean="0"/>
              <a:t>We have a random sample of a population</a:t>
            </a:r>
          </a:p>
          <a:p>
            <a:r>
              <a:rPr lang="en-GB" dirty="0" smtClean="0"/>
              <a:t>We want to know about the relationship between one variable and another</a:t>
            </a:r>
          </a:p>
          <a:p>
            <a:pPr lvl="1"/>
            <a:r>
              <a:rPr lang="en-GB" dirty="0" smtClean="0"/>
              <a:t>X and Y</a:t>
            </a:r>
          </a:p>
          <a:p>
            <a:pPr lvl="1"/>
            <a:r>
              <a:rPr lang="en-GB" dirty="0" smtClean="0"/>
              <a:t>Or the relationship between a set of variables x1, x2, x3… and an outcome, Y</a:t>
            </a:r>
          </a:p>
          <a:p>
            <a:r>
              <a:rPr lang="en-GB" dirty="0" smtClean="0"/>
              <a:t>We might undertake regression analysis:</a:t>
            </a:r>
          </a:p>
          <a:p>
            <a:pPr lvl="1"/>
            <a:endParaRPr lang="en-GB" dirty="0"/>
          </a:p>
        </p:txBody>
      </p:sp>
      <p:graphicFrame>
        <p:nvGraphicFramePr>
          <p:cNvPr id="4" name="Object 3"/>
          <p:cNvGraphicFramePr>
            <a:graphicFrameLocks noChangeAspect="1"/>
          </p:cNvGraphicFramePr>
          <p:nvPr>
            <p:extLst/>
          </p:nvPr>
        </p:nvGraphicFramePr>
        <p:xfrm>
          <a:off x="2759075" y="4327525"/>
          <a:ext cx="5799138" cy="1398588"/>
        </p:xfrm>
        <a:graphic>
          <a:graphicData uri="http://schemas.openxmlformats.org/presentationml/2006/ole">
            <mc:AlternateContent xmlns:mc="http://schemas.openxmlformats.org/markup-compatibility/2006">
              <mc:Choice xmlns:v="urn:schemas-microsoft-com:vml" Requires="v">
                <p:oleObj spid="_x0000_s2055" name="Equation" r:id="rId3" imgW="1054080" imgH="228600" progId="Equation.3">
                  <p:embed/>
                </p:oleObj>
              </mc:Choice>
              <mc:Fallback>
                <p:oleObj name="Equation" r:id="rId3" imgW="1054080" imgH="228600" progId="Equation.3">
                  <p:embed/>
                  <p:pic>
                    <p:nvPicPr>
                      <p:cNvPr id="0" name=""/>
                      <p:cNvPicPr>
                        <a:picLocks noChangeAspect="1" noChangeArrowheads="1"/>
                      </p:cNvPicPr>
                      <p:nvPr/>
                    </p:nvPicPr>
                    <p:blipFill>
                      <a:blip r:embed="rId4"/>
                      <a:srcRect/>
                      <a:stretch>
                        <a:fillRect/>
                      </a:stretch>
                    </p:blipFill>
                    <p:spPr bwMode="auto">
                      <a:xfrm>
                        <a:off x="2759075" y="4327525"/>
                        <a:ext cx="5799138"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4533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896" y="171942"/>
            <a:ext cx="10515600" cy="1325563"/>
          </a:xfrm>
        </p:spPr>
        <p:txBody>
          <a:bodyPr/>
          <a:lstStyle/>
          <a:p>
            <a:r>
              <a:rPr lang="en-GB" dirty="0" smtClean="0"/>
              <a:t>Standard errors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0303" y="1455312"/>
                <a:ext cx="11900079" cy="5061397"/>
              </a:xfrm>
            </p:spPr>
            <p:txBody>
              <a:bodyPr>
                <a:normAutofit fontScale="92500" lnSpcReduction="20000"/>
              </a:bodyPr>
              <a:lstStyle/>
              <a:p>
                <a:r>
                  <a:rPr lang="en-GB" dirty="0" smtClean="0"/>
                  <a:t>Standard error is a measure of accuracy of an estimate, square root of the standard deviation</a:t>
                </a:r>
              </a:p>
              <a:p>
                <a:pPr marL="0" indent="0">
                  <a:buNone/>
                </a:pPr>
                <a:endParaRPr lang="en-GB" dirty="0" smtClean="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a:rPr>
                            <m:t>𝜎</m:t>
                          </m:r>
                        </m:e>
                        <m:sub>
                          <m:r>
                            <a:rPr lang="en-GB" i="1">
                              <a:latin typeface="Cambria Math"/>
                            </a:rPr>
                            <m:t>𝑒𝑠𝑡</m:t>
                          </m:r>
                        </m:sub>
                      </m:sSub>
                      <m:r>
                        <a:rPr lang="en-GB" i="1">
                          <a:latin typeface="Cambria Math"/>
                        </a:rPr>
                        <m:t>=</m:t>
                      </m:r>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nary>
                                <m:naryPr>
                                  <m:chr m:val="∑"/>
                                  <m:limLoc m:val="undOvr"/>
                                  <m:subHide m:val="on"/>
                                  <m:supHide m:val="on"/>
                                  <m:ctrlPr>
                                    <a:rPr lang="en-GB" i="1">
                                      <a:latin typeface="Cambria Math" panose="02040503050406030204" pitchFamily="18" charset="0"/>
                                    </a:rPr>
                                  </m:ctrlPr>
                                </m:naryPr>
                                <m:sub/>
                                <m:sup/>
                                <m:e>
                                  <m:r>
                                    <a:rPr lang="en-GB" i="1">
                                      <a:latin typeface="Cambria Math"/>
                                    </a:rPr>
                                    <m:t>(</m:t>
                                  </m:r>
                                  <m:r>
                                    <a:rPr lang="en-GB" b="0" i="1" smtClean="0">
                                      <a:latin typeface="Cambria Math"/>
                                    </a:rPr>
                                    <m:t>𝑌</m:t>
                                  </m:r>
                                  <m:r>
                                    <a:rPr lang="en-GB" i="1">
                                      <a:latin typeface="Cambria Math"/>
                                    </a:rPr>
                                    <m:t>−</m:t>
                                  </m:r>
                                  <m:sSup>
                                    <m:sSupPr>
                                      <m:ctrlPr>
                                        <a:rPr lang="en-GB" i="1">
                                          <a:latin typeface="Cambria Math" panose="02040503050406030204" pitchFamily="18" charset="0"/>
                                        </a:rPr>
                                      </m:ctrlPr>
                                    </m:sSupPr>
                                    <m:e>
                                      <m:r>
                                        <a:rPr lang="en-GB" b="0" i="1" smtClean="0">
                                          <a:latin typeface="Cambria Math"/>
                                        </a:rPr>
                                        <m:t>𝑌</m:t>
                                      </m:r>
                                    </m:e>
                                    <m:sup>
                                      <m:r>
                                        <a:rPr lang="en-GB" b="0" i="1" smtClean="0">
                                          <a:latin typeface="Cambria Math"/>
                                        </a:rPr>
                                        <m:t>𝐼</m:t>
                                      </m:r>
                                    </m:sup>
                                  </m:sSup>
                                  <m:sSup>
                                    <m:sSupPr>
                                      <m:ctrlPr>
                                        <a:rPr lang="en-GB" i="1">
                                          <a:latin typeface="Cambria Math" panose="02040503050406030204" pitchFamily="18" charset="0"/>
                                        </a:rPr>
                                      </m:ctrlPr>
                                    </m:sSupPr>
                                    <m:e>
                                      <m:r>
                                        <a:rPr lang="en-GB" i="1">
                                          <a:latin typeface="Cambria Math"/>
                                        </a:rPr>
                                        <m:t>)</m:t>
                                      </m:r>
                                    </m:e>
                                    <m:sup>
                                      <m:r>
                                        <a:rPr lang="en-GB" i="1">
                                          <a:latin typeface="Cambria Math"/>
                                        </a:rPr>
                                        <m:t>2</m:t>
                                      </m:r>
                                    </m:sup>
                                  </m:sSup>
                                </m:e>
                              </m:nary>
                            </m:num>
                            <m:den>
                              <m:r>
                                <a:rPr lang="en-GB" i="1">
                                  <a:latin typeface="Cambria Math"/>
                                </a:rPr>
                                <m:t>𝑛</m:t>
                              </m:r>
                            </m:den>
                          </m:f>
                        </m:e>
                      </m:rad>
                    </m:oMath>
                  </m:oMathPara>
                </a14:m>
                <a:endParaRPr lang="en-GB" dirty="0" smtClean="0"/>
              </a:p>
              <a:p>
                <a:pPr marL="0" indent="0">
                  <a:buNone/>
                </a:pPr>
                <a14:m>
                  <m:oMath xmlns:m="http://schemas.openxmlformats.org/officeDocument/2006/math">
                    <m:sSub>
                      <m:sSubPr>
                        <m:ctrlPr>
                          <a:rPr lang="en-GB" i="1">
                            <a:latin typeface="Cambria Math" panose="02040503050406030204" pitchFamily="18" charset="0"/>
                          </a:rPr>
                        </m:ctrlPr>
                      </m:sSubPr>
                      <m:e>
                        <m:r>
                          <a:rPr lang="en-GB" i="1">
                            <a:latin typeface="Cambria Math"/>
                          </a:rPr>
                          <m:t>𝜎</m:t>
                        </m:r>
                      </m:e>
                      <m:sub>
                        <m:r>
                          <a:rPr lang="en-GB" i="1">
                            <a:latin typeface="Cambria Math"/>
                          </a:rPr>
                          <m:t>𝑒𝑠𝑡</m:t>
                        </m:r>
                      </m:sub>
                    </m:sSub>
                  </m:oMath>
                </a14:m>
                <a:r>
                  <a:rPr lang="en-GB" dirty="0"/>
                  <a:t> = </a:t>
                </a:r>
                <a:r>
                  <a:rPr lang="en-GB" dirty="0" smtClean="0"/>
                  <a:t>standard error</a:t>
                </a:r>
                <a:endParaRPr lang="en-GB" i="1" dirty="0" smtClean="0">
                  <a:latin typeface="Cambria Math"/>
                </a:endParaRPr>
              </a:p>
              <a:p>
                <a:pPr marL="0" indent="0">
                  <a:buNone/>
                </a:pPr>
                <a14:m>
                  <m:oMath xmlns:m="http://schemas.openxmlformats.org/officeDocument/2006/math">
                    <m:r>
                      <a:rPr lang="en-GB" i="1">
                        <a:latin typeface="Cambria Math"/>
                      </a:rPr>
                      <m:t>𝑌</m:t>
                    </m:r>
                    <m:r>
                      <a:rPr lang="en-GB" i="1">
                        <a:latin typeface="Cambria Math"/>
                      </a:rPr>
                      <m:t> </m:t>
                    </m:r>
                  </m:oMath>
                </a14:m>
                <a:r>
                  <a:rPr lang="en-GB" dirty="0" smtClean="0"/>
                  <a:t>= actual score</a:t>
                </a:r>
              </a:p>
              <a:p>
                <a:pPr marL="0" indent="0">
                  <a:buNone/>
                </a:pPr>
                <a14:m>
                  <m:oMath xmlns:m="http://schemas.openxmlformats.org/officeDocument/2006/math">
                    <m:sSup>
                      <m:sSupPr>
                        <m:ctrlPr>
                          <a:rPr lang="en-GB" i="1">
                            <a:latin typeface="Cambria Math" panose="02040503050406030204" pitchFamily="18" charset="0"/>
                          </a:rPr>
                        </m:ctrlPr>
                      </m:sSupPr>
                      <m:e>
                        <m:r>
                          <a:rPr lang="en-GB" i="1">
                            <a:latin typeface="Cambria Math"/>
                          </a:rPr>
                          <m:t>𝑌</m:t>
                        </m:r>
                      </m:e>
                      <m:sup>
                        <m:r>
                          <a:rPr lang="en-GB" i="1">
                            <a:latin typeface="Cambria Math"/>
                          </a:rPr>
                          <m:t>𝐼</m:t>
                        </m:r>
                      </m:sup>
                    </m:sSup>
                  </m:oMath>
                </a14:m>
                <a:r>
                  <a:rPr lang="en-GB" dirty="0" smtClean="0"/>
                  <a:t>= estimated score</a:t>
                </a:r>
              </a:p>
              <a:p>
                <a:pPr marL="0" indent="0">
                  <a:buNone/>
                </a:pPr>
                <a:r>
                  <a:rPr lang="en-GB" dirty="0" smtClean="0"/>
                  <a:t>n= number of pairs of scores</a:t>
                </a:r>
              </a:p>
              <a:p>
                <a:pPr marL="0" indent="0">
                  <a:buNone/>
                </a:pPr>
                <a:endParaRPr lang="en-GB" dirty="0" smtClean="0"/>
              </a:p>
              <a:p>
                <a:r>
                  <a:rPr lang="en-GB" dirty="0" smtClean="0"/>
                  <a:t>Standard errors allow us to perform a significance test</a:t>
                </a:r>
              </a:p>
              <a:p>
                <a:pPr lvl="1"/>
                <a:r>
                  <a:rPr lang="en-GB" dirty="0" smtClean="0"/>
                  <a:t>They enable the hypothesis test                                          </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0303" y="1455312"/>
                <a:ext cx="11900079" cy="5061397"/>
              </a:xfrm>
              <a:blipFill rotWithShape="0">
                <a:blip r:embed="rId2"/>
                <a:stretch>
                  <a:fillRect l="-922" t="-3133"/>
                </a:stretch>
              </a:blipFill>
            </p:spPr>
            <p:txBody>
              <a:bodyPr/>
              <a:lstStyle/>
              <a:p>
                <a:r>
                  <a:rPr lang="en-GB">
                    <a:noFill/>
                  </a:rPr>
                  <a:t> </a:t>
                </a:r>
              </a:p>
            </p:txBody>
          </p:sp>
        </mc:Fallback>
      </mc:AlternateContent>
    </p:spTree>
    <p:extLst>
      <p:ext uri="{BB962C8B-B14F-4D97-AF65-F5344CB8AC3E}">
        <p14:creationId xmlns:p14="http://schemas.microsoft.com/office/powerpoint/2010/main" val="262703729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0"/>
            <a:ext cx="10515600" cy="1325563"/>
          </a:xfrm>
        </p:spPr>
        <p:txBody>
          <a:bodyPr/>
          <a:lstStyle/>
          <a:p>
            <a:r>
              <a:rPr lang="en-GB" dirty="0" smtClean="0"/>
              <a:t>Standard error:</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0700" y="898524"/>
                <a:ext cx="10515600" cy="552767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a:rPr>
                            <m:t>𝜎</m:t>
                          </m:r>
                        </m:e>
                        <m:sub>
                          <m:r>
                            <a:rPr lang="en-GB" i="1">
                              <a:latin typeface="Cambria Math"/>
                            </a:rPr>
                            <m:t>𝑒𝑠𝑡</m:t>
                          </m:r>
                        </m:sub>
                      </m:sSub>
                      <m:r>
                        <a:rPr lang="en-GB" i="1">
                          <a:latin typeface="Cambria Math"/>
                        </a:rPr>
                        <m:t>=</m:t>
                      </m:r>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nary>
                                <m:naryPr>
                                  <m:chr m:val="∑"/>
                                  <m:limLoc m:val="undOvr"/>
                                  <m:subHide m:val="on"/>
                                  <m:supHide m:val="on"/>
                                  <m:ctrlPr>
                                    <a:rPr lang="en-GB" i="1">
                                      <a:latin typeface="Cambria Math" panose="02040503050406030204" pitchFamily="18" charset="0"/>
                                    </a:rPr>
                                  </m:ctrlPr>
                                </m:naryPr>
                                <m:sub/>
                                <m:sup/>
                                <m:e>
                                  <m:r>
                                    <a:rPr lang="en-GB" i="1">
                                      <a:latin typeface="Cambria Math"/>
                                    </a:rPr>
                                    <m:t>(</m:t>
                                  </m:r>
                                  <m:r>
                                    <a:rPr lang="en-GB" i="1">
                                      <a:latin typeface="Cambria Math"/>
                                    </a:rPr>
                                    <m:t>𝑌</m:t>
                                  </m:r>
                                  <m:r>
                                    <a:rPr lang="en-GB" i="1">
                                      <a:latin typeface="Cambria Math"/>
                                    </a:rPr>
                                    <m:t>−</m:t>
                                  </m:r>
                                  <m:sSup>
                                    <m:sSupPr>
                                      <m:ctrlPr>
                                        <a:rPr lang="en-GB" i="1">
                                          <a:latin typeface="Cambria Math" panose="02040503050406030204" pitchFamily="18" charset="0"/>
                                        </a:rPr>
                                      </m:ctrlPr>
                                    </m:sSupPr>
                                    <m:e>
                                      <m:r>
                                        <a:rPr lang="en-GB" i="1">
                                          <a:latin typeface="Cambria Math"/>
                                        </a:rPr>
                                        <m:t>𝑌</m:t>
                                      </m:r>
                                    </m:e>
                                    <m:sup>
                                      <m:r>
                                        <a:rPr lang="en-GB" i="1">
                                          <a:latin typeface="Cambria Math"/>
                                        </a:rPr>
                                        <m:t>𝐼</m:t>
                                      </m:r>
                                    </m:sup>
                                  </m:sSup>
                                  <m:sSup>
                                    <m:sSupPr>
                                      <m:ctrlPr>
                                        <a:rPr lang="en-GB" i="1">
                                          <a:latin typeface="Cambria Math" panose="02040503050406030204" pitchFamily="18" charset="0"/>
                                        </a:rPr>
                                      </m:ctrlPr>
                                    </m:sSupPr>
                                    <m:e>
                                      <m:r>
                                        <a:rPr lang="en-GB" i="1">
                                          <a:latin typeface="Cambria Math"/>
                                        </a:rPr>
                                        <m:t>)</m:t>
                                      </m:r>
                                    </m:e>
                                    <m:sup>
                                      <m:r>
                                        <a:rPr lang="en-GB" i="1">
                                          <a:latin typeface="Cambria Math"/>
                                        </a:rPr>
                                        <m:t>2</m:t>
                                      </m:r>
                                    </m:sup>
                                  </m:sSup>
                                </m:e>
                              </m:nary>
                            </m:num>
                            <m:den>
                              <m:r>
                                <a:rPr lang="en-GB" i="1">
                                  <a:latin typeface="Cambria Math"/>
                                </a:rPr>
                                <m:t>𝑛</m:t>
                              </m:r>
                            </m:den>
                          </m:f>
                        </m:e>
                      </m:rad>
                    </m:oMath>
                  </m:oMathPara>
                </a14:m>
                <a:endParaRPr lang="en-GB" dirty="0" smtClean="0"/>
              </a:p>
              <a:p>
                <a:endParaRPr lang="en-GB" dirty="0"/>
              </a:p>
              <a:p>
                <a:pPr marL="0" indent="0">
                  <a:buNone/>
                </a:pPr>
                <a:endParaRPr lang="en-GB" dirty="0" smtClean="0"/>
              </a:p>
              <a:p>
                <a:r>
                  <a:rPr lang="en-GB" dirty="0" smtClean="0"/>
                  <a:t>Looks a lot like the standard deviation:</a:t>
                </a:r>
              </a:p>
              <a:p>
                <a:pPr lvl="1"/>
                <a:endParaRPr lang="en-GB" dirty="0" smtClean="0"/>
              </a:p>
              <a:p>
                <a:pPr marL="0" indent="0">
                  <a:buNone/>
                </a:pPr>
                <a:endParaRPr lang="en-GB" dirty="0" smtClean="0"/>
              </a:p>
              <a:p>
                <a:pPr marL="0" indent="0">
                  <a:buNone/>
                </a:pPr>
                <a:endParaRPr lang="en-GB" dirty="0"/>
              </a:p>
              <a:p>
                <a:pPr marL="0" indent="0">
                  <a:buNone/>
                </a:pPr>
                <a:endParaRPr lang="en-GB" dirty="0" smtClean="0"/>
              </a:p>
              <a:p>
                <a:pPr marL="0" indent="0">
                  <a:buNone/>
                </a:pPr>
                <a:r>
                  <a:rPr lang="en-GB" dirty="0" smtClean="0"/>
                  <a:t>in </a:t>
                </a:r>
                <a:r>
                  <a:rPr lang="en-GB" dirty="0"/>
                  <a:t>fact, </a:t>
                </a:r>
                <a:r>
                  <a:rPr lang="en-GB" dirty="0" smtClean="0"/>
                  <a:t>σ</a:t>
                </a:r>
                <a:r>
                  <a:rPr lang="en-GB" dirty="0"/>
                  <a:t> </a:t>
                </a:r>
                <a:r>
                  <a:rPr lang="en-GB" i="1" dirty="0" err="1" smtClean="0"/>
                  <a:t>est</a:t>
                </a:r>
                <a:r>
                  <a:rPr lang="en-GB" dirty="0"/>
                  <a:t> </a:t>
                </a:r>
                <a:r>
                  <a:rPr lang="en-GB" dirty="0" smtClean="0"/>
                  <a:t>is </a:t>
                </a:r>
                <a:r>
                  <a:rPr lang="en-GB" dirty="0"/>
                  <a:t>the standard deviation of the errors of prediction </a:t>
                </a:r>
              </a:p>
              <a:p>
                <a:pPr lvl="1"/>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0700" y="898524"/>
                <a:ext cx="10515600" cy="5527675"/>
              </a:xfrm>
              <a:blipFill rotWithShape="0">
                <a:blip r:embed="rId2"/>
                <a:stretch>
                  <a:fillRect l="-11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026301" y="2832100"/>
                <a:ext cx="5098899" cy="1878912"/>
              </a:xfrm>
              <a:prstGeom prst="rect">
                <a:avLst/>
              </a:prstGeom>
              <a:noFill/>
            </p:spPr>
            <p:txBody>
              <a:bodyPr wrap="square" lIns="0" tIns="0" rIns="0" bIns="0" rtlCol="0">
                <a:spAutoFit/>
              </a:bodyPr>
              <a:lstStyle/>
              <a:p>
                <a14:m>
                  <m:oMath xmlns:m="http://schemas.openxmlformats.org/officeDocument/2006/math">
                    <m:r>
                      <a:rPr lang="en-GB" sz="6000" b="0" i="1" smtClean="0">
                        <a:latin typeface="Cambria Math" panose="02040503050406030204" pitchFamily="18" charset="0"/>
                        <a:ea typeface="Cambria Math" panose="02040503050406030204" pitchFamily="18" charset="0"/>
                      </a:rPr>
                      <m:t>𝑠</m:t>
                    </m:r>
                  </m:oMath>
                </a14:m>
                <a:r>
                  <a:rPr lang="en-GB" sz="6000" dirty="0" smtClean="0"/>
                  <a:t>=</a:t>
                </a:r>
                <a14:m>
                  <m:oMath xmlns:m="http://schemas.openxmlformats.org/officeDocument/2006/math">
                    <m:rad>
                      <m:radPr>
                        <m:degHide m:val="on"/>
                        <m:ctrlPr>
                          <a:rPr lang="en-GB" sz="6000" i="1" dirty="0" smtClean="0">
                            <a:latin typeface="Cambria Math" panose="02040503050406030204" pitchFamily="18" charset="0"/>
                          </a:rPr>
                        </m:ctrlPr>
                      </m:radPr>
                      <m:deg/>
                      <m:e>
                        <m:f>
                          <m:fPr>
                            <m:ctrlPr>
                              <a:rPr lang="en-GB" sz="6000" i="1" dirty="0" smtClean="0">
                                <a:latin typeface="Cambria Math" panose="02040503050406030204" pitchFamily="18" charset="0"/>
                              </a:rPr>
                            </m:ctrlPr>
                          </m:fPr>
                          <m:num>
                            <m:nary>
                              <m:naryPr>
                                <m:chr m:val="∑"/>
                                <m:subHide m:val="on"/>
                                <m:supHide m:val="on"/>
                                <m:ctrlPr>
                                  <a:rPr lang="en-GB" sz="6000" i="1" dirty="0" smtClean="0">
                                    <a:latin typeface="Cambria Math" panose="02040503050406030204" pitchFamily="18" charset="0"/>
                                  </a:rPr>
                                </m:ctrlPr>
                              </m:naryPr>
                              <m:sub/>
                              <m:sup/>
                              <m:e>
                                <m:sSup>
                                  <m:sSupPr>
                                    <m:ctrlPr>
                                      <a:rPr lang="en-GB" sz="6000" i="1" dirty="0" smtClean="0">
                                        <a:latin typeface="Cambria Math" panose="02040503050406030204" pitchFamily="18" charset="0"/>
                                      </a:rPr>
                                    </m:ctrlPr>
                                  </m:sSupPr>
                                  <m:e>
                                    <m:d>
                                      <m:dPr>
                                        <m:ctrlPr>
                                          <a:rPr lang="en-GB" sz="6000" i="1" dirty="0" smtClean="0">
                                            <a:latin typeface="Cambria Math" panose="02040503050406030204" pitchFamily="18" charset="0"/>
                                          </a:rPr>
                                        </m:ctrlPr>
                                      </m:dPr>
                                      <m:e>
                                        <m:r>
                                          <a:rPr lang="en-GB" sz="6000" b="0" i="1" dirty="0" smtClean="0">
                                            <a:latin typeface="Cambria Math" panose="02040503050406030204" pitchFamily="18" charset="0"/>
                                          </a:rPr>
                                          <m:t>𝑥</m:t>
                                        </m:r>
                                        <m:r>
                                          <a:rPr lang="en-GB" sz="6000" b="0" i="1" dirty="0" smtClean="0">
                                            <a:latin typeface="Cambria Math" panose="02040503050406030204" pitchFamily="18" charset="0"/>
                                          </a:rPr>
                                          <m:t>−</m:t>
                                        </m:r>
                                        <m:acc>
                                          <m:accPr>
                                            <m:chr m:val="̅"/>
                                            <m:ctrlPr>
                                              <a:rPr lang="en-GB" sz="6000" b="0" i="1" dirty="0" smtClean="0">
                                                <a:latin typeface="Cambria Math" panose="02040503050406030204" pitchFamily="18" charset="0"/>
                                              </a:rPr>
                                            </m:ctrlPr>
                                          </m:accPr>
                                          <m:e>
                                            <m:r>
                                              <a:rPr lang="en-GB" sz="6000" b="0" i="1" dirty="0" smtClean="0">
                                                <a:latin typeface="Cambria Math" panose="02040503050406030204" pitchFamily="18" charset="0"/>
                                              </a:rPr>
                                              <m:t>𝑥</m:t>
                                            </m:r>
                                          </m:e>
                                        </m:acc>
                                      </m:e>
                                    </m:d>
                                  </m:e>
                                  <m:sup>
                                    <m:r>
                                      <a:rPr lang="en-GB" sz="6000" b="0" i="1" dirty="0" smtClean="0">
                                        <a:latin typeface="Cambria Math" panose="02040503050406030204" pitchFamily="18" charset="0"/>
                                      </a:rPr>
                                      <m:t>2</m:t>
                                    </m:r>
                                  </m:sup>
                                </m:sSup>
                              </m:e>
                            </m:nary>
                          </m:num>
                          <m:den>
                            <m:r>
                              <a:rPr lang="en-GB" sz="6000" b="0" i="1" dirty="0" smtClean="0">
                                <a:latin typeface="Cambria Math" panose="02040503050406030204" pitchFamily="18" charset="0"/>
                              </a:rPr>
                              <m:t>𝑛</m:t>
                            </m:r>
                            <m:r>
                              <a:rPr lang="en-GB" sz="6000" b="0" i="1" dirty="0" smtClean="0">
                                <a:latin typeface="Cambria Math" panose="02040503050406030204" pitchFamily="18" charset="0"/>
                              </a:rPr>
                              <m:t>−1</m:t>
                            </m:r>
                          </m:den>
                        </m:f>
                      </m:e>
                    </m:rad>
                  </m:oMath>
                </a14:m>
                <a:endParaRPr lang="en-GB"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6026301" y="2832100"/>
                <a:ext cx="5098899" cy="1878912"/>
              </a:xfrm>
              <a:prstGeom prst="rect">
                <a:avLst/>
              </a:prstGeom>
              <a:blipFill rotWithShape="0">
                <a:blip r:embed="rId3"/>
                <a:stretch>
                  <a:fillRect l="-1914" b="-4870"/>
                </a:stretch>
              </a:blipFill>
            </p:spPr>
            <p:txBody>
              <a:bodyPr/>
              <a:lstStyle/>
              <a:p>
                <a:r>
                  <a:rPr lang="en-GB">
                    <a:noFill/>
                  </a:rPr>
                  <a:t> </a:t>
                </a:r>
              </a:p>
            </p:txBody>
          </p:sp>
        </mc:Fallback>
      </mc:AlternateContent>
    </p:spTree>
    <p:extLst>
      <p:ext uri="{BB962C8B-B14F-4D97-AF65-F5344CB8AC3E}">
        <p14:creationId xmlns:p14="http://schemas.microsoft.com/office/powerpoint/2010/main" val="115024343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037" y="343846"/>
            <a:ext cx="10515600" cy="1325563"/>
          </a:xfrm>
        </p:spPr>
        <p:txBody>
          <a:bodyPr/>
          <a:lstStyle/>
          <a:p>
            <a:r>
              <a:rPr lang="en-GB" dirty="0" smtClean="0"/>
              <a:t>Significance</a:t>
            </a:r>
            <a:r>
              <a:rPr lang="en-GB" dirty="0"/>
              <a:t/>
            </a:r>
            <a:br>
              <a:rPr lang="en-GB" dirty="0"/>
            </a:b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560" y="1107347"/>
                <a:ext cx="11457263" cy="5455510"/>
              </a:xfrm>
            </p:spPr>
            <p:txBody>
              <a:bodyPr>
                <a:normAutofit lnSpcReduction="10000"/>
              </a:bodyPr>
              <a:lstStyle/>
              <a:p>
                <a:pPr marL="914400" lvl="2" indent="0">
                  <a:buNone/>
                </a:pPr>
                <a:endParaRPr lang="en-GB" dirty="0"/>
              </a:p>
              <a:p>
                <a:r>
                  <a:rPr lang="en-GB" dirty="0"/>
                  <a:t>Conventionally, in social science, we use a probability of =0.05 to denote a ‘significant’ result</a:t>
                </a:r>
              </a:p>
              <a:p>
                <a:pPr lvl="1"/>
                <a:r>
                  <a:rPr lang="en-GB" dirty="0"/>
                  <a:t>P-value</a:t>
                </a:r>
              </a:p>
              <a:p>
                <a:pPr lvl="1"/>
                <a:r>
                  <a:rPr lang="en-GB" dirty="0"/>
                  <a:t>P-value of &lt;=</a:t>
                </a:r>
                <a:r>
                  <a:rPr lang="en-GB" dirty="0" smtClean="0"/>
                  <a:t>0.05</a:t>
                </a:r>
              </a:p>
              <a:p>
                <a:pPr marL="457200" lvl="1" indent="0">
                  <a:buNone/>
                </a:pPr>
                <a:endParaRPr lang="en-GB" dirty="0"/>
              </a:p>
              <a:p>
                <a:r>
                  <a:rPr lang="en-GB" dirty="0" smtClean="0"/>
                  <a:t>This </a:t>
                </a:r>
                <a:r>
                  <a:rPr lang="en-GB" dirty="0"/>
                  <a:t>tells us: </a:t>
                </a:r>
                <a:r>
                  <a:rPr lang="en-GB" i="1" dirty="0"/>
                  <a:t>how likely it is that we would observe a value at least as extreme as the estimate under the assumption that the ‘true’ value in the population is </a:t>
                </a:r>
                <a:r>
                  <a:rPr lang="en-GB" i="1" dirty="0" smtClean="0"/>
                  <a:t>zero</a:t>
                </a:r>
                <a:endParaRPr lang="en-GB" dirty="0"/>
              </a:p>
              <a:p>
                <a:pPr marL="0" lvl="0" indent="0">
                  <a:buNone/>
                </a:pPr>
                <a:endParaRPr lang="en-GB" i="1" dirty="0" smtClean="0"/>
              </a:p>
              <a:p>
                <a:pPr lvl="0"/>
                <a:r>
                  <a:rPr lang="en-GB" dirty="0" smtClean="0"/>
                  <a:t>We test </a:t>
                </a:r>
                <a:r>
                  <a:rPr lang="en-GB" dirty="0"/>
                  <a:t>the hypothesis that the difference is equal to </a:t>
                </a:r>
                <a:r>
                  <a:rPr lang="en-GB" dirty="0" smtClean="0"/>
                  <a:t>0, reject H</a:t>
                </a:r>
                <a:r>
                  <a:rPr lang="en-GB" sz="1800" dirty="0" smtClean="0"/>
                  <a:t>0</a:t>
                </a:r>
                <a:r>
                  <a:rPr lang="en-GB" dirty="0" smtClean="0"/>
                  <a:t> if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oMath>
                </a14:m>
                <a:r>
                  <a:rPr lang="en-GB" dirty="0" smtClean="0"/>
                  <a:t> p&lt;=0.05</a:t>
                </a:r>
                <a:endParaRPr lang="en-GB" dirty="0"/>
              </a:p>
              <a:p>
                <a:pPr lvl="2"/>
                <a:r>
                  <a:rPr lang="en-GB" b="1" dirty="0" smtClean="0"/>
                  <a:t>H</a:t>
                </a:r>
                <a:r>
                  <a:rPr lang="en-GB" sz="1700" b="1" dirty="0" smtClean="0"/>
                  <a:t>0</a:t>
                </a:r>
                <a:r>
                  <a:rPr lang="en-GB" dirty="0" smtClean="0"/>
                  <a:t> </a:t>
                </a:r>
                <a:r>
                  <a:rPr lang="en-GB" dirty="0"/>
                  <a:t>there is no such structured and systematic relationship in the </a:t>
                </a:r>
                <a:r>
                  <a:rPr lang="en-GB" dirty="0" smtClean="0"/>
                  <a:t>data</a:t>
                </a:r>
              </a:p>
              <a:p>
                <a:pPr lvl="2"/>
                <a:r>
                  <a:rPr lang="en-GB" b="1" dirty="0" smtClean="0"/>
                  <a:t>H</a:t>
                </a:r>
                <a:r>
                  <a:rPr lang="en-GB" sz="1700" b="1" dirty="0" smtClean="0"/>
                  <a:t>1</a:t>
                </a:r>
                <a:r>
                  <a:rPr lang="en-GB" dirty="0" smtClean="0"/>
                  <a:t> </a:t>
                </a:r>
                <a:r>
                  <a:rPr lang="en-GB" dirty="0"/>
                  <a:t>there is a structured and systematic relationship in the </a:t>
                </a:r>
                <a:r>
                  <a:rPr lang="en-GB" dirty="0" smtClean="0"/>
                  <a:t>data</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560" y="1107347"/>
                <a:ext cx="11457263" cy="5455510"/>
              </a:xfrm>
              <a:blipFill rotWithShape="0">
                <a:blip r:embed="rId2"/>
                <a:stretch>
                  <a:fillRect l="-957"/>
                </a:stretch>
              </a:blipFill>
            </p:spPr>
            <p:txBody>
              <a:bodyPr/>
              <a:lstStyle/>
              <a:p>
                <a:r>
                  <a:rPr lang="en-GB">
                    <a:noFill/>
                  </a:rPr>
                  <a:t> </a:t>
                </a:r>
              </a:p>
            </p:txBody>
          </p:sp>
        </mc:Fallback>
      </mc:AlternateContent>
    </p:spTree>
    <p:extLst>
      <p:ext uri="{BB962C8B-B14F-4D97-AF65-F5344CB8AC3E}">
        <p14:creationId xmlns:p14="http://schemas.microsoft.com/office/powerpoint/2010/main" val="296414943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a:t>Confidence </a:t>
            </a:r>
            <a:r>
              <a:rPr lang="en-GB" dirty="0" smtClean="0"/>
              <a:t>Intervals (CIs)</a:t>
            </a:r>
            <a:r>
              <a:rPr lang="en-GB" dirty="0"/>
              <a:t/>
            </a:r>
            <a:br>
              <a:rPr lang="en-GB" dirty="0"/>
            </a:br>
            <a:endParaRPr lang="en-GB" dirty="0"/>
          </a:p>
        </p:txBody>
      </p:sp>
      <p:sp>
        <p:nvSpPr>
          <p:cNvPr id="3" name="Content Placeholder 2"/>
          <p:cNvSpPr>
            <a:spLocks noGrp="1"/>
          </p:cNvSpPr>
          <p:nvPr>
            <p:ph idx="1"/>
          </p:nvPr>
        </p:nvSpPr>
        <p:spPr>
          <a:xfrm>
            <a:off x="528033" y="1184856"/>
            <a:ext cx="11101589" cy="5563674"/>
          </a:xfrm>
        </p:spPr>
        <p:txBody>
          <a:bodyPr>
            <a:normAutofit fontScale="85000" lnSpcReduction="20000"/>
          </a:bodyPr>
          <a:lstStyle/>
          <a:p>
            <a:r>
              <a:rPr lang="en-GB" dirty="0" smtClean="0"/>
              <a:t>Standard errors help us to estimate confidence intervals</a:t>
            </a:r>
          </a:p>
          <a:p>
            <a:r>
              <a:rPr lang="en-GB" dirty="0" smtClean="0"/>
              <a:t>Helps us think about the range of potential values of where the true population value might lie</a:t>
            </a:r>
          </a:p>
          <a:p>
            <a:r>
              <a:rPr lang="en-GB" dirty="0"/>
              <a:t>In social science/sociology it is convention to </a:t>
            </a:r>
            <a:r>
              <a:rPr lang="en-GB" dirty="0" smtClean="0"/>
              <a:t>generate </a:t>
            </a:r>
            <a:r>
              <a:rPr lang="en-GB" dirty="0"/>
              <a:t>95% CIs</a:t>
            </a:r>
          </a:p>
          <a:p>
            <a:endParaRPr lang="en-GB" dirty="0" smtClean="0"/>
          </a:p>
          <a:p>
            <a:r>
              <a:rPr lang="en-GB" dirty="0" smtClean="0"/>
              <a:t>95% confidence interval can be derived by ± </a:t>
            </a:r>
            <a:r>
              <a:rPr lang="en-GB" i="1" dirty="0" smtClean="0"/>
              <a:t>margin of error</a:t>
            </a:r>
            <a:r>
              <a:rPr lang="en-GB" dirty="0" smtClean="0"/>
              <a:t>  (ME) to the estimate </a:t>
            </a:r>
          </a:p>
          <a:p>
            <a:pPr lvl="1"/>
            <a:r>
              <a:rPr lang="en-GB" dirty="0"/>
              <a:t>ME = critical value * standard </a:t>
            </a:r>
            <a:r>
              <a:rPr lang="en-GB" dirty="0" smtClean="0"/>
              <a:t>error</a:t>
            </a:r>
            <a:endParaRPr lang="en-GB" dirty="0"/>
          </a:p>
          <a:p>
            <a:r>
              <a:rPr lang="en-GB" dirty="0" smtClean="0"/>
              <a:t>Compute critical value:</a:t>
            </a:r>
          </a:p>
          <a:p>
            <a:pPr lvl="1"/>
            <a:r>
              <a:rPr lang="en-GB" dirty="0" smtClean="0"/>
              <a:t>Compute critical probability: 1 </a:t>
            </a:r>
            <a:r>
              <a:rPr lang="en-GB" dirty="0"/>
              <a:t>- </a:t>
            </a:r>
            <a:r>
              <a:rPr lang="en-GB" dirty="0" smtClean="0"/>
              <a:t>0.05/2 </a:t>
            </a:r>
            <a:r>
              <a:rPr lang="en-GB" dirty="0"/>
              <a:t>= </a:t>
            </a:r>
            <a:r>
              <a:rPr lang="en-GB" dirty="0" smtClean="0"/>
              <a:t>0.975</a:t>
            </a:r>
          </a:p>
          <a:p>
            <a:pPr lvl="1"/>
            <a:r>
              <a:rPr lang="en-GB" dirty="0" smtClean="0"/>
              <a:t>Critical value </a:t>
            </a:r>
            <a:r>
              <a:rPr lang="en-GB" dirty="0"/>
              <a:t>is the t </a:t>
            </a:r>
            <a:r>
              <a:rPr lang="en-GB" dirty="0" smtClean="0"/>
              <a:t>score, </a:t>
            </a:r>
            <a:r>
              <a:rPr lang="en-GB" dirty="0"/>
              <a:t>having </a:t>
            </a:r>
            <a:r>
              <a:rPr lang="en-GB" dirty="0" smtClean="0"/>
              <a:t>k </a:t>
            </a:r>
            <a:r>
              <a:rPr lang="en-GB" dirty="0"/>
              <a:t>degrees of freedom and a </a:t>
            </a:r>
            <a:r>
              <a:rPr lang="en-GB" dirty="0" smtClean="0"/>
              <a:t>critical probability</a:t>
            </a:r>
          </a:p>
          <a:p>
            <a:pPr lvl="2"/>
            <a:r>
              <a:rPr lang="en-GB" dirty="0"/>
              <a:t>Find this from a </a:t>
            </a:r>
            <a:r>
              <a:rPr lang="en-GB" dirty="0" smtClean="0"/>
              <a:t>t distribution calculator </a:t>
            </a:r>
          </a:p>
          <a:p>
            <a:pPr lvl="3"/>
            <a:r>
              <a:rPr lang="en-GB" dirty="0" smtClean="0"/>
              <a:t>http</a:t>
            </a:r>
            <a:r>
              <a:rPr lang="en-GB" dirty="0"/>
              <a:t>://stattrek.com/online-calculator/t-distribution.aspx </a:t>
            </a:r>
            <a:endParaRPr lang="en-GB" dirty="0" smtClean="0"/>
          </a:p>
          <a:p>
            <a:endParaRPr lang="en-GB" dirty="0" smtClean="0"/>
          </a:p>
          <a:p>
            <a:r>
              <a:rPr lang="en-GB" dirty="0" smtClean="0"/>
              <a:t>In 95</a:t>
            </a:r>
            <a:r>
              <a:rPr lang="en-GB" dirty="0"/>
              <a:t>% of </a:t>
            </a:r>
            <a:r>
              <a:rPr lang="en-GB" dirty="0" smtClean="0"/>
              <a:t>samples (on average), the true population value </a:t>
            </a:r>
            <a:r>
              <a:rPr lang="en-GB" dirty="0"/>
              <a:t>will land within the confidence </a:t>
            </a:r>
            <a:r>
              <a:rPr lang="en-GB" dirty="0" smtClean="0"/>
              <a:t>interval</a:t>
            </a:r>
          </a:p>
          <a:p>
            <a:r>
              <a:rPr lang="en-GB" dirty="0" smtClean="0"/>
              <a:t>If </a:t>
            </a:r>
            <a:r>
              <a:rPr lang="en-GB" dirty="0"/>
              <a:t>the CIs do not include 0 then we can reject the null hypothesis</a:t>
            </a:r>
          </a:p>
          <a:p>
            <a:pPr lvl="0"/>
            <a:endParaRPr lang="en-GB" dirty="0"/>
          </a:p>
        </p:txBody>
      </p:sp>
    </p:spTree>
    <p:extLst>
      <p:ext uri="{BB962C8B-B14F-4D97-AF65-F5344CB8AC3E}">
        <p14:creationId xmlns:p14="http://schemas.microsoft.com/office/powerpoint/2010/main" val="42896253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Calculating a p-value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In regression</a:t>
                </a:r>
              </a:p>
              <a:p>
                <a:pPr marL="457200" lvl="1" indent="0">
                  <a:buNone/>
                </a:pPr>
                <a:r>
                  <a:rPr lang="en-GB" dirty="0" smtClean="0"/>
                  <a:t>… well its complicated…</a:t>
                </a:r>
              </a:p>
              <a:p>
                <a:endParaRPr lang="en-GB" dirty="0"/>
              </a:p>
              <a:p>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𝑠𝑐𝑜𝑟𝑒</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rPr>
                              <m:t>𝑏</m:t>
                            </m:r>
                          </m:e>
                          <m:sub>
                            <m:r>
                              <a:rPr lang="en-GB" b="0" i="1" smtClean="0">
                                <a:latin typeface="Cambria Math" panose="02040503050406030204" pitchFamily="18" charset="0"/>
                              </a:rPr>
                              <m:t>0</m:t>
                            </m:r>
                          </m:sub>
                        </m:sSub>
                        <m:r>
                          <a:rPr lang="en-GB" b="0" i="1" smtClean="0">
                            <a:latin typeface="Cambria Math" panose="02040503050406030204" pitchFamily="18" charset="0"/>
                          </a:rPr>
                          <m:t>)</m:t>
                        </m:r>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𝑛</m:t>
                            </m:r>
                            <m:r>
                              <a:rPr lang="en-GB" b="0" i="1" smtClean="0">
                                <a:latin typeface="Cambria Math" panose="02040503050406030204" pitchFamily="18" charset="0"/>
                              </a:rPr>
                              <m:t>−2</m:t>
                            </m:r>
                          </m:e>
                        </m:rad>
                      </m:num>
                      <m:den>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𝑆𝑆𝑅</m:t>
                            </m:r>
                            <m:r>
                              <a:rPr lang="en-GB" b="0" i="1" smtClean="0">
                                <a:latin typeface="Cambria Math" panose="02040503050406030204" pitchFamily="18" charset="0"/>
                              </a:rPr>
                              <m:t>/</m:t>
                            </m:r>
                            <m:nary>
                              <m:naryPr>
                                <m:chr m:val="∑"/>
                                <m:limLoc m:val="subSup"/>
                                <m:ctrlPr>
                                  <a:rPr lang="en-GB" b="0" i="1" smtClean="0">
                                    <a:latin typeface="Cambria Math" panose="02040503050406030204" pitchFamily="18" charset="0"/>
                                  </a:rPr>
                                </m:ctrlPr>
                              </m:naryPr>
                              <m:sub>
                                <m:r>
                                  <m:rPr>
                                    <m:brk m:alnAt="25"/>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sSup>
                                  <m:sSupPr>
                                    <m:ctrlPr>
                                      <a:rPr lang="en-GB" b="0" i="1" smtClean="0">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i="1">
                                        <a:latin typeface="Cambria Math" panose="02040503050406030204" pitchFamily="18" charset="0"/>
                                      </a:rPr>
                                      <m:t>)</m:t>
                                    </m:r>
                                  </m:e>
                                  <m:sup>
                                    <m:r>
                                      <a:rPr lang="en-GB" b="0" i="1" smtClean="0">
                                        <a:latin typeface="Cambria Math" panose="02040503050406030204" pitchFamily="18" charset="0"/>
                                      </a:rPr>
                                      <m:t>2</m:t>
                                    </m:r>
                                  </m:sup>
                                </m:sSup>
                              </m:e>
                            </m:nary>
                          </m:e>
                        </m:rad>
                      </m:den>
                    </m:f>
                  </m:oMath>
                </a14:m>
                <a:endParaRPr lang="en-GB" dirty="0" smtClean="0"/>
              </a:p>
              <a:p>
                <a:endParaRPr lang="en-GB" dirty="0"/>
              </a:p>
              <a:p>
                <a:r>
                  <a:rPr lang="en-GB" dirty="0" smtClean="0"/>
                  <a:t>Good news, our statistical packages do all the calculations for us! Hooray…</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GB">
                    <a:noFill/>
                  </a:rPr>
                  <a:t> </a:t>
                </a:r>
              </a:p>
            </p:txBody>
          </p:sp>
        </mc:Fallback>
      </mc:AlternateContent>
      <p:pic>
        <p:nvPicPr>
          <p:cNvPr id="2050" name="Picture 2" descr="http://www.charbase.com/images/glyph/1278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543" y="1547811"/>
            <a:ext cx="3327838" cy="332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56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806" y="146185"/>
            <a:ext cx="10515600" cy="1325563"/>
          </a:xfrm>
        </p:spPr>
        <p:txBody>
          <a:bodyPr/>
          <a:lstStyle/>
          <a:p>
            <a:r>
              <a:rPr lang="en-GB" dirty="0" smtClean="0"/>
              <a:t>Significance level, p-value</a:t>
            </a:r>
            <a:endParaRPr lang="en-GB" dirty="0"/>
          </a:p>
        </p:txBody>
      </p:sp>
      <p:sp>
        <p:nvSpPr>
          <p:cNvPr id="3" name="Content Placeholder 2"/>
          <p:cNvSpPr>
            <a:spLocks noGrp="1"/>
          </p:cNvSpPr>
          <p:nvPr>
            <p:ph idx="1"/>
          </p:nvPr>
        </p:nvSpPr>
        <p:spPr>
          <a:xfrm>
            <a:off x="296215" y="1442434"/>
            <a:ext cx="11719774" cy="5215943"/>
          </a:xfrm>
        </p:spPr>
        <p:txBody>
          <a:bodyPr>
            <a:normAutofit lnSpcReduction="10000"/>
          </a:bodyPr>
          <a:lstStyle/>
          <a:p>
            <a:r>
              <a:rPr lang="en-GB" dirty="0" smtClean="0"/>
              <a:t>What </a:t>
            </a:r>
            <a:r>
              <a:rPr lang="en-GB" dirty="0"/>
              <a:t>is a </a:t>
            </a:r>
            <a:r>
              <a:rPr lang="en-GB" dirty="0" smtClean="0"/>
              <a:t>p-value?</a:t>
            </a:r>
          </a:p>
          <a:p>
            <a:pPr lvl="1"/>
            <a:r>
              <a:rPr lang="en-GB" dirty="0" smtClean="0"/>
              <a:t>It is the </a:t>
            </a:r>
            <a:r>
              <a:rPr lang="en-GB" dirty="0"/>
              <a:t>probability of obtaining a result as or more extreme than the result we have in the study, </a:t>
            </a:r>
            <a:r>
              <a:rPr lang="en-GB" i="1" dirty="0"/>
              <a:t>given that the null hypothesis is true</a:t>
            </a:r>
            <a:endParaRPr lang="en-GB" dirty="0"/>
          </a:p>
          <a:p>
            <a:pPr lvl="1"/>
            <a:r>
              <a:rPr lang="en-GB" dirty="0"/>
              <a:t>Not </a:t>
            </a:r>
            <a:r>
              <a:rPr lang="en-GB" dirty="0" smtClean="0"/>
              <a:t>the probability </a:t>
            </a:r>
            <a:r>
              <a:rPr lang="en-GB" dirty="0"/>
              <a:t>the null hypothesis is </a:t>
            </a:r>
            <a:r>
              <a:rPr lang="en-GB" dirty="0" smtClean="0"/>
              <a:t>true</a:t>
            </a:r>
          </a:p>
          <a:p>
            <a:pPr lvl="1"/>
            <a:endParaRPr lang="en-GB" b="1" dirty="0" smtClean="0"/>
          </a:p>
          <a:p>
            <a:pPr lvl="1"/>
            <a:r>
              <a:rPr lang="en-GB" b="1" dirty="0" smtClean="0"/>
              <a:t>Type </a:t>
            </a:r>
            <a:r>
              <a:rPr lang="en-GB" b="1" dirty="0"/>
              <a:t>I error</a:t>
            </a:r>
            <a:r>
              <a:rPr lang="en-GB" dirty="0"/>
              <a:t> is the false rejection of the null </a:t>
            </a:r>
            <a:r>
              <a:rPr lang="en-GB" dirty="0" smtClean="0"/>
              <a:t>hypothesis</a:t>
            </a:r>
          </a:p>
          <a:p>
            <a:pPr lvl="1"/>
            <a:r>
              <a:rPr lang="en-GB" b="1" dirty="0" smtClean="0"/>
              <a:t>Type </a:t>
            </a:r>
            <a:r>
              <a:rPr lang="en-GB" b="1" dirty="0"/>
              <a:t>II error </a:t>
            </a:r>
            <a:r>
              <a:rPr lang="en-GB" dirty="0"/>
              <a:t>is the failure to reject a false null </a:t>
            </a:r>
            <a:r>
              <a:rPr lang="en-GB" dirty="0" smtClean="0"/>
              <a:t>hypothesis</a:t>
            </a:r>
          </a:p>
          <a:p>
            <a:pPr lvl="1"/>
            <a:endParaRPr lang="en-GB" dirty="0"/>
          </a:p>
          <a:p>
            <a:r>
              <a:rPr lang="en-GB" dirty="0" smtClean="0"/>
              <a:t>A p-value &lt;=0.05 lets us reject the null hypothesis because the error rate &lt;=0.05</a:t>
            </a:r>
          </a:p>
          <a:p>
            <a:r>
              <a:rPr lang="en-GB" dirty="0" smtClean="0"/>
              <a:t>This means: if we drew 100 random samples from a population the null hypothesis would ordinarily be wrongly rejected in &lt;= 5% of the samples, or &lt;=5 times </a:t>
            </a:r>
            <a:endParaRPr lang="en-GB" dirty="0"/>
          </a:p>
        </p:txBody>
      </p:sp>
    </p:spTree>
    <p:extLst>
      <p:ext uri="{BB962C8B-B14F-4D97-AF65-F5344CB8AC3E}">
        <p14:creationId xmlns:p14="http://schemas.microsoft.com/office/powerpoint/2010/main" val="1848460361"/>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Steps to performing a significance test</a:t>
            </a:r>
            <a:endParaRPr lang="en-GB" dirty="0"/>
          </a:p>
        </p:txBody>
      </p:sp>
      <p:sp>
        <p:nvSpPr>
          <p:cNvPr id="3" name="Content Placeholder 2"/>
          <p:cNvSpPr>
            <a:spLocks noGrp="1"/>
          </p:cNvSpPr>
          <p:nvPr>
            <p:ph idx="1"/>
          </p:nvPr>
        </p:nvSpPr>
        <p:spPr/>
        <p:txBody>
          <a:bodyPr/>
          <a:lstStyle/>
          <a:p>
            <a:r>
              <a:rPr lang="en-GB" dirty="0" smtClean="0"/>
              <a:t>Step1: </a:t>
            </a:r>
            <a:r>
              <a:rPr lang="en-GB" b="1" dirty="0" smtClean="0"/>
              <a:t>Assumptions</a:t>
            </a:r>
          </a:p>
          <a:p>
            <a:pPr lvl="1"/>
            <a:r>
              <a:rPr lang="en-GB" dirty="0" smtClean="0"/>
              <a:t>The main assumption is that the data was generated using some form of randomisation </a:t>
            </a:r>
          </a:p>
          <a:p>
            <a:pPr lvl="1"/>
            <a:r>
              <a:rPr lang="en-GB" dirty="0" smtClean="0"/>
              <a:t>Other assumptions may be about sample size or shape of distribution</a:t>
            </a:r>
          </a:p>
          <a:p>
            <a:pPr lvl="1"/>
            <a:endParaRPr lang="en-GB" dirty="0"/>
          </a:p>
        </p:txBody>
      </p:sp>
    </p:spTree>
    <p:extLst>
      <p:ext uri="{BB962C8B-B14F-4D97-AF65-F5344CB8AC3E}">
        <p14:creationId xmlns:p14="http://schemas.microsoft.com/office/powerpoint/2010/main" val="235683137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Steps to performing a significance test</a:t>
            </a:r>
          </a:p>
        </p:txBody>
      </p:sp>
      <p:sp>
        <p:nvSpPr>
          <p:cNvPr id="3" name="Content Placeholder 2"/>
          <p:cNvSpPr>
            <a:spLocks noGrp="1"/>
          </p:cNvSpPr>
          <p:nvPr>
            <p:ph idx="1"/>
          </p:nvPr>
        </p:nvSpPr>
        <p:spPr/>
        <p:txBody>
          <a:bodyPr/>
          <a:lstStyle/>
          <a:p>
            <a:r>
              <a:rPr lang="en-GB" dirty="0" smtClean="0"/>
              <a:t>Step2: Hypotheses</a:t>
            </a:r>
          </a:p>
          <a:p>
            <a:pPr lvl="1"/>
            <a:r>
              <a:rPr lang="en-GB" dirty="0" smtClean="0"/>
              <a:t>The null and alternate hypotheses </a:t>
            </a:r>
          </a:p>
          <a:p>
            <a:pPr lvl="1"/>
            <a:endParaRPr lang="en-GB" dirty="0"/>
          </a:p>
          <a:p>
            <a:pPr lvl="1"/>
            <a:r>
              <a:rPr lang="en-GB" dirty="0" smtClean="0"/>
              <a:t>For a chi-square test this might be:</a:t>
            </a:r>
          </a:p>
          <a:p>
            <a:pPr lvl="2"/>
            <a:r>
              <a:rPr lang="en-GB" sz="2800" b="1" dirty="0"/>
              <a:t>H</a:t>
            </a:r>
            <a:r>
              <a:rPr lang="en-GB" b="1" dirty="0"/>
              <a:t>0 </a:t>
            </a:r>
            <a:r>
              <a:rPr lang="en-GB" dirty="0" smtClean="0"/>
              <a:t>Variable </a:t>
            </a:r>
            <a:r>
              <a:rPr lang="en-GB" dirty="0"/>
              <a:t>A and Variable B are </a:t>
            </a:r>
            <a:r>
              <a:rPr lang="en-GB" dirty="0" smtClean="0"/>
              <a:t>independent</a:t>
            </a:r>
          </a:p>
          <a:p>
            <a:pPr lvl="2"/>
            <a:r>
              <a:rPr lang="en-GB" b="1" dirty="0" smtClean="0"/>
              <a:t>H</a:t>
            </a:r>
            <a:r>
              <a:rPr lang="en-GB" sz="1600" b="1" dirty="0" smtClean="0"/>
              <a:t>1 </a:t>
            </a:r>
            <a:r>
              <a:rPr lang="en-GB" dirty="0"/>
              <a:t>Variable A and Variable B are not </a:t>
            </a:r>
            <a:r>
              <a:rPr lang="en-GB" dirty="0" smtClean="0"/>
              <a:t>independent</a:t>
            </a:r>
          </a:p>
          <a:p>
            <a:pPr lvl="3"/>
            <a:r>
              <a:rPr lang="en-GB" dirty="0" smtClean="0"/>
              <a:t>(they are associated)</a:t>
            </a:r>
          </a:p>
          <a:p>
            <a:pPr lvl="2"/>
            <a:endParaRPr lang="en-GB" dirty="0"/>
          </a:p>
          <a:p>
            <a:pPr lvl="1"/>
            <a:endParaRPr lang="en-GB" dirty="0" smtClean="0"/>
          </a:p>
          <a:p>
            <a:pPr lvl="2"/>
            <a:endParaRPr lang="en-GB" dirty="0"/>
          </a:p>
        </p:txBody>
      </p:sp>
    </p:spTree>
    <p:extLst>
      <p:ext uri="{BB962C8B-B14F-4D97-AF65-F5344CB8AC3E}">
        <p14:creationId xmlns:p14="http://schemas.microsoft.com/office/powerpoint/2010/main" val="359714292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Steps to performing a significance test</a:t>
            </a:r>
          </a:p>
        </p:txBody>
      </p:sp>
      <p:sp>
        <p:nvSpPr>
          <p:cNvPr id="3" name="Content Placeholder 2"/>
          <p:cNvSpPr>
            <a:spLocks noGrp="1"/>
          </p:cNvSpPr>
          <p:nvPr>
            <p:ph idx="1"/>
          </p:nvPr>
        </p:nvSpPr>
        <p:spPr>
          <a:xfrm>
            <a:off x="838200" y="1834014"/>
            <a:ext cx="10515600" cy="4351338"/>
          </a:xfrm>
        </p:spPr>
        <p:txBody>
          <a:bodyPr/>
          <a:lstStyle/>
          <a:p>
            <a:r>
              <a:rPr lang="en-GB" dirty="0" smtClean="0"/>
              <a:t>Step3: Test statistic</a:t>
            </a:r>
          </a:p>
          <a:p>
            <a:pPr lvl="1"/>
            <a:r>
              <a:rPr lang="en-GB" dirty="0" smtClean="0"/>
              <a:t>Measures the distance between a point estimate and its null hypothesis value.</a:t>
            </a:r>
          </a:p>
          <a:p>
            <a:pPr lvl="1"/>
            <a:r>
              <a:rPr lang="en-GB" dirty="0" smtClean="0"/>
              <a:t>Usually in terms of standard errors.</a:t>
            </a:r>
            <a:endParaRPr lang="en-GB" dirty="0"/>
          </a:p>
          <a:p>
            <a:endParaRPr lang="en-GB" dirty="0"/>
          </a:p>
        </p:txBody>
      </p:sp>
    </p:spTree>
    <p:extLst>
      <p:ext uri="{BB962C8B-B14F-4D97-AF65-F5344CB8AC3E}">
        <p14:creationId xmlns:p14="http://schemas.microsoft.com/office/powerpoint/2010/main" val="4552188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Course work 1</a:t>
            </a:r>
            <a:endParaRPr lang="en-GB" dirty="0"/>
          </a:p>
        </p:txBody>
      </p:sp>
      <p:sp>
        <p:nvSpPr>
          <p:cNvPr id="3" name="Content Placeholder 2"/>
          <p:cNvSpPr>
            <a:spLocks noGrp="1"/>
          </p:cNvSpPr>
          <p:nvPr>
            <p:ph idx="1"/>
          </p:nvPr>
        </p:nvSpPr>
        <p:spPr/>
        <p:txBody>
          <a:bodyPr/>
          <a:lstStyle/>
          <a:p>
            <a:r>
              <a:rPr lang="en-GB" dirty="0"/>
              <a:t>A </a:t>
            </a:r>
            <a:r>
              <a:rPr lang="en-GB" b="1" dirty="0"/>
              <a:t>research proposal</a:t>
            </a:r>
            <a:r>
              <a:rPr lang="en-GB" dirty="0"/>
              <a:t> is a concise and coherent summary of your proposed </a:t>
            </a:r>
            <a:r>
              <a:rPr lang="en-GB" b="1" dirty="0"/>
              <a:t>research</a:t>
            </a:r>
            <a:r>
              <a:rPr lang="en-GB" dirty="0"/>
              <a:t>. It sets out the central issues or questions that you intend to address. It outlines the general area of study within which your </a:t>
            </a:r>
            <a:r>
              <a:rPr lang="en-GB" b="1" dirty="0"/>
              <a:t>research</a:t>
            </a:r>
            <a:r>
              <a:rPr lang="en-GB" dirty="0"/>
              <a:t> falls, referring to the current state of knowledge and any recent debates on the topic.</a:t>
            </a:r>
          </a:p>
          <a:p>
            <a:endParaRPr lang="en-GB" dirty="0"/>
          </a:p>
        </p:txBody>
      </p:sp>
    </p:spTree>
    <p:extLst>
      <p:ext uri="{BB962C8B-B14F-4D97-AF65-F5344CB8AC3E}">
        <p14:creationId xmlns:p14="http://schemas.microsoft.com/office/powerpoint/2010/main" val="3592347404"/>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600" y="390525"/>
            <a:ext cx="10515600" cy="1325563"/>
          </a:xfrm>
        </p:spPr>
        <p:txBody>
          <a:bodyPr/>
          <a:lstStyle/>
          <a:p>
            <a:r>
              <a:rPr lang="en-GB" dirty="0"/>
              <a:t>Steps to performing a significance </a:t>
            </a:r>
            <a:r>
              <a:rPr lang="en-GB" dirty="0" smtClean="0"/>
              <a:t>test </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Step 4: P-value</a:t>
                </a:r>
              </a:p>
              <a:p>
                <a:pPr lvl="1"/>
                <a:r>
                  <a:rPr lang="en-GB" dirty="0" smtClean="0"/>
                  <a:t>Presume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i="1">
                            <a:latin typeface="Cambria Math" panose="02040503050406030204" pitchFamily="18" charset="0"/>
                          </a:rPr>
                          <m:t>0</m:t>
                        </m:r>
                      </m:sub>
                    </m:sSub>
                  </m:oMath>
                </a14:m>
                <a:r>
                  <a:rPr lang="en-GB" dirty="0" smtClean="0"/>
                  <a:t>,</a:t>
                </a:r>
              </a:p>
              <a:p>
                <a:pPr lvl="1"/>
                <a:r>
                  <a:rPr lang="en-GB" dirty="0" smtClean="0"/>
                  <a:t>The P-value is the probability the test statistic takes the observed value or a value more extreme.</a:t>
                </a:r>
              </a:p>
              <a:p>
                <a:pPr lvl="1"/>
                <a:r>
                  <a:rPr lang="en-GB" dirty="0" smtClean="0"/>
                  <a:t>Smaller the p-value the better</a:t>
                </a:r>
              </a:p>
              <a:p>
                <a:pPr lvl="1"/>
                <a:r>
                  <a:rPr lang="en-GB" dirty="0" smtClean="0"/>
                  <a:t>P&lt;=0.05 is generally considered significant in social science</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299824040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Steps to performing a significance test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Step 5: Conclusion</a:t>
                </a:r>
              </a:p>
              <a:p>
                <a:pPr lvl="1"/>
                <a:r>
                  <a:rPr lang="en-GB" dirty="0" smtClean="0"/>
                  <a:t>Report and interpret the p-value in the context of the study. </a:t>
                </a:r>
              </a:p>
              <a:p>
                <a:pPr lvl="1"/>
                <a:r>
                  <a:rPr lang="en-GB" dirty="0" smtClean="0"/>
                  <a:t>Based on the p-value, decide whether to accept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oMath>
                </a14:m>
                <a:endParaRPr lang="en-GB" dirty="0" smtClean="0"/>
              </a:p>
              <a:p>
                <a:pPr lvl="1"/>
                <a:endParaRPr lang="en-GB" dirty="0"/>
              </a:p>
              <a:p>
                <a:pPr lvl="1"/>
                <a:r>
                  <a:rPr lang="en-GB" dirty="0" smtClean="0"/>
                  <a:t>We decide we are looking for p&lt;=0.05</a:t>
                </a:r>
              </a:p>
              <a:p>
                <a:pPr lvl="1"/>
                <a:r>
                  <a:rPr lang="en-GB" dirty="0" smtClean="0"/>
                  <a:t>We get p=0.03</a:t>
                </a:r>
              </a:p>
              <a:p>
                <a:pPr lvl="1"/>
                <a:r>
                  <a:rPr lang="en-GB" dirty="0" smtClean="0"/>
                  <a:t>We reject the null hypothesis,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i="1">
                            <a:latin typeface="Cambria Math" panose="02040503050406030204" pitchFamily="18" charset="0"/>
                          </a:rPr>
                          <m:t>0</m:t>
                        </m:r>
                      </m:sub>
                    </m:sSub>
                  </m:oMath>
                </a14:m>
                <a:endParaRPr lang="en-GB" dirty="0" smtClean="0"/>
              </a:p>
              <a:p>
                <a:pPr lvl="1"/>
                <a:endParaRPr lang="en-GB" dirty="0"/>
              </a:p>
              <a:p>
                <a:pPr lvl="1"/>
                <a:r>
                  <a:rPr lang="en-GB" dirty="0" smtClean="0"/>
                  <a:t>We accept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b="0" i="1" smtClean="0">
                            <a:latin typeface="Cambria Math" panose="02040503050406030204" pitchFamily="18" charset="0"/>
                          </a:rPr>
                          <m:t>1</m:t>
                        </m:r>
                      </m:sub>
                    </m:sSub>
                  </m:oMath>
                </a14:m>
                <a:r>
                  <a:rPr lang="en-GB" dirty="0" smtClean="0"/>
                  <a:t>, </a:t>
                </a:r>
                <a:br>
                  <a:rPr lang="en-GB" dirty="0" smtClean="0"/>
                </a:br>
                <a:endParaRPr lang="en-GB"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2761003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example SPSS:</a:t>
            </a:r>
            <a:endParaRPr lang="en-GB" dirty="0"/>
          </a:p>
        </p:txBody>
      </p:sp>
      <p:sp>
        <p:nvSpPr>
          <p:cNvPr id="3" name="Content Placeholder 2"/>
          <p:cNvSpPr>
            <a:spLocks noGrp="1"/>
          </p:cNvSpPr>
          <p:nvPr>
            <p:ph idx="1"/>
          </p:nvPr>
        </p:nvSpPr>
        <p:spPr/>
        <p:txBody>
          <a:bodyPr/>
          <a:lstStyle/>
          <a:p>
            <a:r>
              <a:rPr lang="en-GB" dirty="0" smtClean="0"/>
              <a:t>Ran this code on our GHS data:</a:t>
            </a:r>
          </a:p>
          <a:p>
            <a:pPr marL="457200" lvl="1" indent="0">
              <a:buNone/>
            </a:pPr>
            <a:r>
              <a:rPr lang="en-GB" dirty="0" err="1" smtClean="0"/>
              <a:t>cro</a:t>
            </a:r>
            <a:r>
              <a:rPr lang="en-GB" dirty="0" smtClean="0"/>
              <a:t> </a:t>
            </a:r>
            <a:r>
              <a:rPr lang="en-GB" dirty="0"/>
              <a:t>tables=</a:t>
            </a:r>
            <a:r>
              <a:rPr lang="en-GB" dirty="0" err="1"/>
              <a:t>soclase</a:t>
            </a:r>
            <a:r>
              <a:rPr lang="en-GB" dirty="0"/>
              <a:t> by </a:t>
            </a:r>
            <a:r>
              <a:rPr lang="en-GB" dirty="0" err="1"/>
              <a:t>genhlth</a:t>
            </a:r>
            <a:r>
              <a:rPr lang="en-GB" dirty="0"/>
              <a:t> /cells=count row /statistics=chi phi </a:t>
            </a:r>
            <a:r>
              <a:rPr lang="en-GB" dirty="0" smtClean="0"/>
              <a:t>.</a:t>
            </a:r>
          </a:p>
          <a:p>
            <a:pPr marL="457200" lvl="1" indent="0">
              <a:buNone/>
            </a:pPr>
            <a:endParaRPr lang="en-GB" dirty="0"/>
          </a:p>
          <a:p>
            <a:pPr marL="457200" lvl="1" indent="0">
              <a:buNone/>
            </a:pPr>
            <a:endParaRPr lang="en-GB" dirty="0" smtClean="0"/>
          </a:p>
          <a:p>
            <a:pPr lvl="1"/>
            <a:r>
              <a:rPr lang="en-GB" dirty="0" smtClean="0"/>
              <a:t>Asking for contingency table</a:t>
            </a:r>
          </a:p>
          <a:p>
            <a:pPr lvl="1"/>
            <a:r>
              <a:rPr lang="en-GB" dirty="0" smtClean="0"/>
              <a:t>A chi-square statistic </a:t>
            </a:r>
          </a:p>
          <a:p>
            <a:pPr lvl="1"/>
            <a:r>
              <a:rPr lang="en-GB" dirty="0" smtClean="0"/>
              <a:t>And a phi measure of association</a:t>
            </a:r>
            <a:endParaRPr lang="en-GB" dirty="0"/>
          </a:p>
        </p:txBody>
      </p:sp>
    </p:spTree>
    <p:extLst>
      <p:ext uri="{BB962C8B-B14F-4D97-AF65-F5344CB8AC3E}">
        <p14:creationId xmlns:p14="http://schemas.microsoft.com/office/powerpoint/2010/main" val="399037460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85987" y="123825"/>
            <a:ext cx="7820025" cy="6610350"/>
          </a:xfrm>
          <a:prstGeom prst="rect">
            <a:avLst/>
          </a:prstGeom>
        </p:spPr>
      </p:pic>
    </p:spTree>
    <p:extLst>
      <p:ext uri="{BB962C8B-B14F-4D97-AF65-F5344CB8AC3E}">
        <p14:creationId xmlns:p14="http://schemas.microsoft.com/office/powerpoint/2010/main" val="80449568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738" y="92402"/>
            <a:ext cx="10515600" cy="1325563"/>
          </a:xfrm>
        </p:spPr>
        <p:txBody>
          <a:bodyPr/>
          <a:lstStyle/>
          <a:p>
            <a:r>
              <a:rPr lang="en-GB" dirty="0" smtClean="0"/>
              <a:t>Chi, and association: </a:t>
            </a:r>
            <a:br>
              <a:rPr lang="en-GB" dirty="0" smtClean="0"/>
            </a:br>
            <a:r>
              <a:rPr lang="en-GB" dirty="0" smtClean="0"/>
              <a:t>SPSS is £~@*</a:t>
            </a:r>
            <a:r>
              <a:rPr lang="en-GB" dirty="0" err="1" smtClean="0"/>
              <a:t>ing</a:t>
            </a:r>
            <a:r>
              <a:rPr lang="en-GB" dirty="0" smtClean="0"/>
              <a:t> confusing</a:t>
            </a:r>
            <a:endParaRPr lang="en-GB" dirty="0"/>
          </a:p>
        </p:txBody>
      </p:sp>
      <p:pic>
        <p:nvPicPr>
          <p:cNvPr id="4" name="Content Placeholder 3"/>
          <p:cNvPicPr>
            <a:picLocks noGrp="1" noChangeAspect="1"/>
          </p:cNvPicPr>
          <p:nvPr>
            <p:ph idx="1"/>
          </p:nvPr>
        </p:nvPicPr>
        <p:blipFill>
          <a:blip r:embed="rId2"/>
          <a:stretch>
            <a:fillRect/>
          </a:stretch>
        </p:blipFill>
        <p:spPr>
          <a:xfrm>
            <a:off x="2794000" y="1417965"/>
            <a:ext cx="6054725" cy="5342404"/>
          </a:xfrm>
          <a:prstGeom prst="rect">
            <a:avLst/>
          </a:prstGeom>
        </p:spPr>
      </p:pic>
      <p:sp>
        <p:nvSpPr>
          <p:cNvPr id="5" name="Oval 4"/>
          <p:cNvSpPr/>
          <p:nvPr/>
        </p:nvSpPr>
        <p:spPr>
          <a:xfrm>
            <a:off x="2971800" y="2501900"/>
            <a:ext cx="5461000" cy="469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5968538" y="5469775"/>
            <a:ext cx="1030778" cy="86452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07114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do another one:</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Correlation of earnings and workhours, GHS, I ran this code:</a:t>
            </a:r>
          </a:p>
          <a:p>
            <a:endParaRPr lang="en-GB" dirty="0"/>
          </a:p>
          <a:p>
            <a:pPr marL="0" indent="0">
              <a:buNone/>
            </a:pPr>
            <a:r>
              <a:rPr lang="en-GB" dirty="0"/>
              <a:t>graph /scatterplot=</a:t>
            </a:r>
            <a:r>
              <a:rPr lang="en-GB" dirty="0" err="1"/>
              <a:t>workhrs</a:t>
            </a:r>
            <a:r>
              <a:rPr lang="en-GB" dirty="0"/>
              <a:t> with earnings. </a:t>
            </a:r>
          </a:p>
          <a:p>
            <a:pPr marL="0" indent="0">
              <a:buNone/>
            </a:pPr>
            <a:r>
              <a:rPr lang="en-GB" dirty="0"/>
              <a:t>compute </a:t>
            </a:r>
            <a:r>
              <a:rPr lang="en-GB" dirty="0" err="1"/>
              <a:t>lnearn</a:t>
            </a:r>
            <a:r>
              <a:rPr lang="en-GB" dirty="0"/>
              <a:t>=-999.</a:t>
            </a:r>
          </a:p>
          <a:p>
            <a:pPr marL="0" indent="0">
              <a:buNone/>
            </a:pPr>
            <a:r>
              <a:rPr lang="en-GB" dirty="0"/>
              <a:t>if (earnings </a:t>
            </a:r>
            <a:r>
              <a:rPr lang="en-GB" dirty="0" err="1"/>
              <a:t>ge</a:t>
            </a:r>
            <a:r>
              <a:rPr lang="en-GB" dirty="0"/>
              <a:t> 10 &amp; earnings le 5000) </a:t>
            </a:r>
            <a:r>
              <a:rPr lang="en-GB" dirty="0" err="1"/>
              <a:t>lnearn</a:t>
            </a:r>
            <a:r>
              <a:rPr lang="en-GB" dirty="0"/>
              <a:t>=ln(earnings).</a:t>
            </a:r>
          </a:p>
          <a:p>
            <a:pPr marL="0" indent="0">
              <a:buNone/>
            </a:pPr>
            <a:r>
              <a:rPr lang="en-GB" dirty="0"/>
              <a:t>missing values </a:t>
            </a:r>
            <a:r>
              <a:rPr lang="en-GB" dirty="0" err="1"/>
              <a:t>lnearn</a:t>
            </a:r>
            <a:r>
              <a:rPr lang="en-GB" dirty="0"/>
              <a:t> (-999).</a:t>
            </a:r>
          </a:p>
          <a:p>
            <a:pPr marL="0" indent="0">
              <a:buNone/>
            </a:pPr>
            <a:r>
              <a:rPr lang="en-GB" dirty="0"/>
              <a:t>graph /scatterplot=</a:t>
            </a:r>
            <a:r>
              <a:rPr lang="en-GB" dirty="0" err="1"/>
              <a:t>workhrs</a:t>
            </a:r>
            <a:r>
              <a:rPr lang="en-GB" dirty="0"/>
              <a:t> with </a:t>
            </a:r>
            <a:r>
              <a:rPr lang="en-GB" dirty="0" err="1"/>
              <a:t>lnearn</a:t>
            </a:r>
            <a:r>
              <a:rPr lang="en-GB" dirty="0"/>
              <a:t>. </a:t>
            </a:r>
          </a:p>
          <a:p>
            <a:pPr marL="0" indent="0">
              <a:buNone/>
            </a:pPr>
            <a:r>
              <a:rPr lang="en-GB" dirty="0"/>
              <a:t>**************************************. </a:t>
            </a:r>
          </a:p>
          <a:p>
            <a:pPr marL="0" indent="0">
              <a:buNone/>
            </a:pPr>
            <a:r>
              <a:rPr lang="en-GB" dirty="0"/>
              <a:t>** Two variables, both metric, inferential  :.</a:t>
            </a:r>
          </a:p>
          <a:p>
            <a:pPr marL="0" indent="0">
              <a:buNone/>
            </a:pPr>
            <a:r>
              <a:rPr lang="en-GB" dirty="0"/>
              <a:t>correlate </a:t>
            </a:r>
            <a:r>
              <a:rPr lang="en-GB" dirty="0" err="1"/>
              <a:t>var</a:t>
            </a:r>
            <a:r>
              <a:rPr lang="en-GB" dirty="0"/>
              <a:t>=</a:t>
            </a:r>
            <a:r>
              <a:rPr lang="en-GB" dirty="0" err="1"/>
              <a:t>workhrs</a:t>
            </a:r>
            <a:r>
              <a:rPr lang="en-GB" dirty="0"/>
              <a:t> </a:t>
            </a:r>
            <a:r>
              <a:rPr lang="en-GB" dirty="0" err="1"/>
              <a:t>lnearn</a:t>
            </a:r>
            <a:r>
              <a:rPr lang="en-GB" dirty="0"/>
              <a:t> . </a:t>
            </a:r>
          </a:p>
        </p:txBody>
      </p:sp>
    </p:spTree>
    <p:extLst>
      <p:ext uri="{BB962C8B-B14F-4D97-AF65-F5344CB8AC3E}">
        <p14:creationId xmlns:p14="http://schemas.microsoft.com/office/powerpoint/2010/main" val="2121068842"/>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34481" y="266007"/>
            <a:ext cx="8705809" cy="6616915"/>
          </a:xfrm>
          <a:prstGeom prst="rect">
            <a:avLst/>
          </a:prstGeom>
        </p:spPr>
      </p:pic>
    </p:spTree>
    <p:extLst>
      <p:ext uri="{BB962C8B-B14F-4D97-AF65-F5344CB8AC3E}">
        <p14:creationId xmlns:p14="http://schemas.microsoft.com/office/powerpoint/2010/main" val="351549444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Again, an incredibly </a:t>
            </a:r>
            <a:r>
              <a:rPr lang="en-GB" b="1" dirty="0" smtClean="0"/>
              <a:t>UN</a:t>
            </a:r>
            <a:r>
              <a:rPr lang="en-GB" dirty="0" smtClean="0"/>
              <a:t>-clear, output</a:t>
            </a:r>
            <a:endParaRPr lang="en-GB" dirty="0"/>
          </a:p>
        </p:txBody>
      </p:sp>
      <p:pic>
        <p:nvPicPr>
          <p:cNvPr id="4" name="Content Placeholder 3"/>
          <p:cNvPicPr>
            <a:picLocks noGrp="1" noChangeAspect="1"/>
          </p:cNvPicPr>
          <p:nvPr>
            <p:ph idx="1"/>
          </p:nvPr>
        </p:nvPicPr>
        <p:blipFill>
          <a:blip r:embed="rId2"/>
          <a:stretch>
            <a:fillRect/>
          </a:stretch>
        </p:blipFill>
        <p:spPr>
          <a:xfrm>
            <a:off x="2078181" y="2123499"/>
            <a:ext cx="7557401" cy="4426930"/>
          </a:xfrm>
          <a:prstGeom prst="rect">
            <a:avLst/>
          </a:prstGeom>
        </p:spPr>
      </p:pic>
      <p:sp>
        <p:nvSpPr>
          <p:cNvPr id="5" name="Oval 4"/>
          <p:cNvSpPr/>
          <p:nvPr/>
        </p:nvSpPr>
        <p:spPr>
          <a:xfrm>
            <a:off x="4322618" y="4605251"/>
            <a:ext cx="5253644" cy="5320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4381938" y="5570076"/>
            <a:ext cx="5253644" cy="5320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8717590" y="4303713"/>
            <a:ext cx="631768" cy="5486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343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a:t>How important is the significance test?</a:t>
            </a:r>
            <a:br>
              <a:rPr lang="en-GB" dirty="0"/>
            </a:br>
            <a:endParaRPr lang="en-GB" dirty="0"/>
          </a:p>
        </p:txBody>
      </p:sp>
      <p:sp>
        <p:nvSpPr>
          <p:cNvPr id="3" name="Content Placeholder 2"/>
          <p:cNvSpPr>
            <a:spLocks noGrp="1"/>
          </p:cNvSpPr>
          <p:nvPr>
            <p:ph idx="1"/>
          </p:nvPr>
        </p:nvSpPr>
        <p:spPr>
          <a:xfrm>
            <a:off x="425003" y="1313645"/>
            <a:ext cx="11655380" cy="5203065"/>
          </a:xfrm>
        </p:spPr>
        <p:txBody>
          <a:bodyPr/>
          <a:lstStyle/>
          <a:p>
            <a:r>
              <a:rPr lang="en-GB" dirty="0"/>
              <a:t>That depends</a:t>
            </a:r>
          </a:p>
          <a:p>
            <a:pPr lvl="2"/>
            <a:r>
              <a:rPr lang="en-GB" dirty="0"/>
              <a:t>It is open to debate</a:t>
            </a:r>
          </a:p>
          <a:p>
            <a:pPr lvl="0"/>
            <a:r>
              <a:rPr lang="en-GB" dirty="0" err="1"/>
              <a:t>Ziliak</a:t>
            </a:r>
            <a:r>
              <a:rPr lang="en-GB" dirty="0"/>
              <a:t> and McCloskey (2008) The Cult of Statistical Significance: How the Standard Error Costs Us Jobs, Justice and Lives </a:t>
            </a:r>
          </a:p>
          <a:p>
            <a:pPr lvl="1"/>
            <a:r>
              <a:rPr lang="en-GB" dirty="0" smtClean="0"/>
              <a:t>A </a:t>
            </a:r>
            <a:r>
              <a:rPr lang="en-GB" dirty="0"/>
              <a:t>main strand of this argument is significance testing is misused</a:t>
            </a:r>
          </a:p>
          <a:p>
            <a:pPr lvl="2"/>
            <a:r>
              <a:rPr lang="en-GB" dirty="0"/>
              <a:t>Applied to population</a:t>
            </a:r>
          </a:p>
          <a:p>
            <a:pPr lvl="2"/>
            <a:r>
              <a:rPr lang="en-GB" dirty="0"/>
              <a:t>Applied when the substantive interest is not in a difference from 0</a:t>
            </a:r>
          </a:p>
          <a:p>
            <a:pPr lvl="2"/>
            <a:r>
              <a:rPr lang="en-GB" dirty="0"/>
              <a:t>Led to a publication bias</a:t>
            </a:r>
          </a:p>
          <a:p>
            <a:r>
              <a:rPr lang="en-GB" b="1" dirty="0" smtClean="0"/>
              <a:t>Teaching Point: </a:t>
            </a:r>
            <a:r>
              <a:rPr lang="en-GB" dirty="0" smtClean="0"/>
              <a:t>Statistical concepts are just as contested as theoretical and political concepts. ‘Statistics’ is often criticised as positivist and objectivist. The methods, their meaning, and findings produced, are open to subjective debate, like every other aspect of social science.</a:t>
            </a:r>
            <a:endParaRPr lang="en-GB" dirty="0"/>
          </a:p>
        </p:txBody>
      </p:sp>
    </p:spTree>
    <p:extLst>
      <p:ext uri="{BB962C8B-B14F-4D97-AF65-F5344CB8AC3E}">
        <p14:creationId xmlns:p14="http://schemas.microsoft.com/office/powerpoint/2010/main" val="42167625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Conclusions</a:t>
            </a:r>
            <a:endParaRPr lang="en-GB" dirty="0"/>
          </a:p>
        </p:txBody>
      </p:sp>
      <p:sp>
        <p:nvSpPr>
          <p:cNvPr id="3" name="Content Placeholder 2"/>
          <p:cNvSpPr>
            <a:spLocks noGrp="1"/>
          </p:cNvSpPr>
          <p:nvPr>
            <p:ph idx="1"/>
          </p:nvPr>
        </p:nvSpPr>
        <p:spPr/>
        <p:txBody>
          <a:bodyPr>
            <a:normAutofit lnSpcReduction="10000"/>
          </a:bodyPr>
          <a:lstStyle/>
          <a:p>
            <a:r>
              <a:rPr lang="en-GB" dirty="0"/>
              <a:t>Significance </a:t>
            </a:r>
            <a:r>
              <a:rPr lang="en-GB" dirty="0" smtClean="0"/>
              <a:t>testing is </a:t>
            </a:r>
            <a:r>
              <a:rPr lang="en-GB" dirty="0"/>
              <a:t>central to much analysis</a:t>
            </a:r>
          </a:p>
          <a:p>
            <a:r>
              <a:rPr lang="en-GB" dirty="0" smtClean="0"/>
              <a:t>Classically, a </a:t>
            </a:r>
            <a:r>
              <a:rPr lang="en-GB" dirty="0"/>
              <a:t>random </a:t>
            </a:r>
            <a:r>
              <a:rPr lang="en-GB" dirty="0" smtClean="0"/>
              <a:t>sample is assumed</a:t>
            </a:r>
            <a:endParaRPr lang="en-GB" dirty="0"/>
          </a:p>
          <a:p>
            <a:r>
              <a:rPr lang="en-GB" dirty="0" smtClean="0"/>
              <a:t>Select a p-value at which we will reject the null-hypothesis (p&lt;=0.05)</a:t>
            </a:r>
            <a:endParaRPr lang="en-GB" dirty="0"/>
          </a:p>
          <a:p>
            <a:r>
              <a:rPr lang="en-GB" dirty="0"/>
              <a:t>This allows us to undertake hypothesis </a:t>
            </a:r>
            <a:r>
              <a:rPr lang="en-GB" dirty="0" smtClean="0"/>
              <a:t>testing</a:t>
            </a:r>
          </a:p>
          <a:p>
            <a:pPr lvl="1"/>
            <a:r>
              <a:rPr lang="en-GB" dirty="0" smtClean="0"/>
              <a:t>Allows us to assess whether the relationship we see may be present in a population</a:t>
            </a:r>
          </a:p>
          <a:p>
            <a:pPr lvl="1"/>
            <a:endParaRPr lang="en-GB" dirty="0"/>
          </a:p>
          <a:p>
            <a:r>
              <a:rPr lang="en-GB" dirty="0" smtClean="0"/>
              <a:t>Statistical significance:</a:t>
            </a:r>
          </a:p>
          <a:p>
            <a:pPr lvl="1"/>
            <a:r>
              <a:rPr lang="en-GB" dirty="0" smtClean="0"/>
              <a:t>Its essentially the chance we are committing a type 1 error</a:t>
            </a:r>
          </a:p>
          <a:p>
            <a:pPr lvl="2"/>
            <a:r>
              <a:rPr lang="en-GB" dirty="0" smtClean="0"/>
              <a:t>Believe there is a relationship in the population when there is no relationship</a:t>
            </a:r>
            <a:endParaRPr lang="en-GB" dirty="0"/>
          </a:p>
          <a:p>
            <a:endParaRPr lang="en-GB" dirty="0"/>
          </a:p>
        </p:txBody>
      </p:sp>
    </p:spTree>
    <p:extLst>
      <p:ext uri="{BB962C8B-B14F-4D97-AF65-F5344CB8AC3E}">
        <p14:creationId xmlns:p14="http://schemas.microsoft.com/office/powerpoint/2010/main" val="42192127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Course work 1</a:t>
            </a:r>
          </a:p>
        </p:txBody>
      </p:sp>
      <p:sp>
        <p:nvSpPr>
          <p:cNvPr id="3" name="Content Placeholder 2"/>
          <p:cNvSpPr>
            <a:spLocks noGrp="1"/>
          </p:cNvSpPr>
          <p:nvPr>
            <p:ph idx="1"/>
          </p:nvPr>
        </p:nvSpPr>
        <p:spPr>
          <a:xfrm>
            <a:off x="539750" y="1690688"/>
            <a:ext cx="11112500" cy="4905375"/>
          </a:xfrm>
        </p:spPr>
        <p:txBody>
          <a:bodyPr/>
          <a:lstStyle/>
          <a:p>
            <a:r>
              <a:rPr lang="en-GB" dirty="0" smtClean="0"/>
              <a:t>There is loads of advice available online… and in the course document.</a:t>
            </a:r>
          </a:p>
          <a:p>
            <a:endParaRPr lang="en-GB" dirty="0" smtClean="0"/>
          </a:p>
          <a:p>
            <a:r>
              <a:rPr lang="en-GB" dirty="0" smtClean="0"/>
              <a:t>E.g. </a:t>
            </a:r>
          </a:p>
          <a:p>
            <a:pPr lvl="1"/>
            <a:r>
              <a:rPr lang="en-GB" dirty="0" smtClean="0"/>
              <a:t>Birmingham University</a:t>
            </a:r>
          </a:p>
          <a:p>
            <a:pPr lvl="1"/>
            <a:r>
              <a:rPr lang="en-GB" dirty="0" smtClean="0"/>
              <a:t>Great section on formulating a research question</a:t>
            </a:r>
            <a:endParaRPr lang="en-GB" dirty="0"/>
          </a:p>
          <a:p>
            <a:pPr lvl="1"/>
            <a:r>
              <a:rPr lang="en-GB" u="sng" dirty="0">
                <a:hlinkClick r:id="rId2"/>
              </a:rPr>
              <a:t>http://www.socscidiss.bham.ac.uk/</a:t>
            </a:r>
            <a:endParaRPr lang="en-GB" dirty="0"/>
          </a:p>
        </p:txBody>
      </p:sp>
    </p:spTree>
    <p:extLst>
      <p:ext uri="{BB962C8B-B14F-4D97-AF65-F5344CB8AC3E}">
        <p14:creationId xmlns:p14="http://schemas.microsoft.com/office/powerpoint/2010/main" val="175604614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43" y="0"/>
            <a:ext cx="10515600" cy="1325563"/>
          </a:xfrm>
        </p:spPr>
        <p:txBody>
          <a:bodyPr/>
          <a:lstStyle/>
          <a:p>
            <a:r>
              <a:rPr lang="en-GB" dirty="0" smtClean="0"/>
              <a:t>Further reading</a:t>
            </a:r>
            <a:endParaRPr lang="en-GB" dirty="0"/>
          </a:p>
        </p:txBody>
      </p:sp>
      <p:sp>
        <p:nvSpPr>
          <p:cNvPr id="3" name="Content Placeholder 2"/>
          <p:cNvSpPr>
            <a:spLocks noGrp="1"/>
          </p:cNvSpPr>
          <p:nvPr>
            <p:ph idx="1"/>
          </p:nvPr>
        </p:nvSpPr>
        <p:spPr>
          <a:xfrm>
            <a:off x="682580" y="1517918"/>
            <a:ext cx="10684099" cy="4901955"/>
          </a:xfrm>
        </p:spPr>
        <p:txBody>
          <a:bodyPr>
            <a:normAutofit fontScale="92500" lnSpcReduction="10000"/>
          </a:bodyPr>
          <a:lstStyle/>
          <a:p>
            <a:r>
              <a:rPr lang="en-GB" dirty="0" smtClean="0"/>
              <a:t>Introductions to statistical </a:t>
            </a:r>
            <a:r>
              <a:rPr lang="en-GB" dirty="0"/>
              <a:t>s</a:t>
            </a:r>
            <a:r>
              <a:rPr lang="en-GB" dirty="0" smtClean="0"/>
              <a:t>ignificance:</a:t>
            </a:r>
          </a:p>
          <a:p>
            <a:pPr lvl="1"/>
            <a:r>
              <a:rPr lang="en-GB" dirty="0" err="1" smtClean="0"/>
              <a:t>Blaikie</a:t>
            </a:r>
            <a:r>
              <a:rPr lang="en-GB" dirty="0" smtClean="0"/>
              <a:t>, N. (2003) </a:t>
            </a:r>
            <a:r>
              <a:rPr lang="en-GB" dirty="0" err="1" smtClean="0"/>
              <a:t>esp</a:t>
            </a:r>
            <a:r>
              <a:rPr lang="en-GB" dirty="0" smtClean="0"/>
              <a:t> </a:t>
            </a:r>
            <a:r>
              <a:rPr lang="en-GB" dirty="0" err="1" smtClean="0"/>
              <a:t>Ch</a:t>
            </a:r>
            <a:r>
              <a:rPr lang="en-GB" dirty="0" smtClean="0"/>
              <a:t> 6, Inferential analysis, from sample to population, in </a:t>
            </a:r>
            <a:r>
              <a:rPr lang="en-GB" i="1" dirty="0" smtClean="0"/>
              <a:t>Analysing Quantitative Data: From Description to Explanation</a:t>
            </a:r>
            <a:r>
              <a:rPr lang="en-GB" dirty="0" smtClean="0"/>
              <a:t>, London: Sage.</a:t>
            </a:r>
          </a:p>
          <a:p>
            <a:pPr lvl="1"/>
            <a:r>
              <a:rPr lang="en-GB" dirty="0" smtClean="0"/>
              <a:t>Bryman and Cramer (1992) </a:t>
            </a:r>
            <a:r>
              <a:rPr lang="en-GB" dirty="0" err="1" smtClean="0"/>
              <a:t>Ch</a:t>
            </a:r>
            <a:r>
              <a:rPr lang="en-GB" dirty="0" smtClean="0"/>
              <a:t> 6, Sampling and Statistical Significance, in </a:t>
            </a:r>
            <a:r>
              <a:rPr lang="en-GB" i="1" dirty="0" smtClean="0"/>
              <a:t>Quantitative Data Analysis for Social Scientists</a:t>
            </a:r>
            <a:r>
              <a:rPr lang="en-GB" dirty="0" smtClean="0"/>
              <a:t>, London: Routledge.</a:t>
            </a:r>
          </a:p>
          <a:p>
            <a:pPr lvl="1"/>
            <a:r>
              <a:rPr lang="en-GB" dirty="0" smtClean="0"/>
              <a:t>Mohr, L. B. (1990) </a:t>
            </a:r>
            <a:r>
              <a:rPr lang="en-GB" i="1" dirty="0" smtClean="0"/>
              <a:t>Understanding Significance Testing</a:t>
            </a:r>
            <a:r>
              <a:rPr lang="en-GB" dirty="0" smtClean="0"/>
              <a:t>, Quantitative Applications in the Social Sciences, London: Sage.</a:t>
            </a:r>
          </a:p>
          <a:p>
            <a:r>
              <a:rPr lang="en-GB" dirty="0" smtClean="0"/>
              <a:t>Alternatively</a:t>
            </a:r>
          </a:p>
          <a:p>
            <a:pPr lvl="1"/>
            <a:r>
              <a:rPr lang="en-GB" dirty="0" err="1" smtClean="0"/>
              <a:t>Treiman</a:t>
            </a:r>
            <a:r>
              <a:rPr lang="en-GB" dirty="0" smtClean="0"/>
              <a:t>, D. J. (2009) </a:t>
            </a:r>
            <a:r>
              <a:rPr lang="en-GB" i="1" dirty="0" smtClean="0"/>
              <a:t>Quantitative Data Analysis: Doing Social </a:t>
            </a:r>
            <a:r>
              <a:rPr lang="en-GB" i="1" dirty="0"/>
              <a:t>R</a:t>
            </a:r>
            <a:r>
              <a:rPr lang="en-GB" i="1" dirty="0" smtClean="0"/>
              <a:t>esearch to Test Ideas</a:t>
            </a:r>
            <a:r>
              <a:rPr lang="en-GB" dirty="0" smtClean="0"/>
              <a:t>, Wiley: San Francisco. </a:t>
            </a:r>
          </a:p>
          <a:p>
            <a:pPr lvl="2"/>
            <a:r>
              <a:rPr lang="en-GB" dirty="0" smtClean="0"/>
              <a:t>Provides an introduction to quantitative approaches without formal/classic significance</a:t>
            </a:r>
            <a:r>
              <a:rPr lang="en-GB" dirty="0"/>
              <a:t> </a:t>
            </a:r>
            <a:r>
              <a:rPr lang="en-GB" dirty="0" smtClean="0"/>
              <a:t>testing.</a:t>
            </a:r>
          </a:p>
          <a:p>
            <a:pPr lvl="1"/>
            <a:r>
              <a:rPr lang="en-GB" dirty="0" err="1"/>
              <a:t>Ziliak</a:t>
            </a:r>
            <a:r>
              <a:rPr lang="en-GB" dirty="0"/>
              <a:t> and McCloskey (2008) </a:t>
            </a:r>
            <a:r>
              <a:rPr lang="en-GB" i="1" dirty="0"/>
              <a:t>The Cult of Statistical Significance: How the Standard Error Costs Us Jobs, Justice and Lives </a:t>
            </a:r>
            <a:r>
              <a:rPr lang="en-GB" dirty="0" smtClean="0"/>
              <a:t>, Ann </a:t>
            </a:r>
            <a:r>
              <a:rPr lang="en-GB" dirty="0" err="1" smtClean="0"/>
              <a:t>Arbor</a:t>
            </a:r>
            <a:r>
              <a:rPr lang="en-GB" dirty="0" smtClean="0"/>
              <a:t>: University of Michigan Press</a:t>
            </a:r>
          </a:p>
          <a:p>
            <a:pPr lvl="1"/>
            <a:r>
              <a:rPr lang="en-GB" dirty="0" smtClean="0"/>
              <a:t>Harlow </a:t>
            </a:r>
            <a:r>
              <a:rPr lang="en-GB" i="1" dirty="0" smtClean="0"/>
              <a:t>et al.</a:t>
            </a:r>
            <a:r>
              <a:rPr lang="en-GB" dirty="0" smtClean="0"/>
              <a:t> (1997) What if there were no Significance Tests?,  London: Psychology Press</a:t>
            </a:r>
            <a:endParaRPr lang="en-GB" dirty="0"/>
          </a:p>
          <a:p>
            <a:pPr lvl="1"/>
            <a:endParaRPr lang="en-GB" dirty="0"/>
          </a:p>
        </p:txBody>
      </p:sp>
    </p:spTree>
    <p:extLst>
      <p:ext uri="{BB962C8B-B14F-4D97-AF65-F5344CB8AC3E}">
        <p14:creationId xmlns:p14="http://schemas.microsoft.com/office/powerpoint/2010/main" val="149928348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Lecture 10</a:t>
            </a:r>
            <a:br>
              <a:rPr lang="en-GB" dirty="0" smtClean="0"/>
            </a:br>
            <a:r>
              <a:rPr lang="en-GB" dirty="0" smtClean="0"/>
              <a:t>Comparing two groups</a:t>
            </a:r>
            <a:endParaRPr lang="en-GB" dirty="0"/>
          </a:p>
        </p:txBody>
      </p:sp>
      <p:sp>
        <p:nvSpPr>
          <p:cNvPr id="3" name="Subtitle 2"/>
          <p:cNvSpPr>
            <a:spLocks noGrp="1"/>
          </p:cNvSpPr>
          <p:nvPr>
            <p:ph type="subTitle" idx="1"/>
          </p:nvPr>
        </p:nvSpPr>
        <p:spPr/>
        <p:txBody>
          <a:bodyPr/>
          <a:lstStyle/>
          <a:p>
            <a:r>
              <a:rPr lang="en-GB" dirty="0" smtClean="0"/>
              <a:t>Means</a:t>
            </a:r>
            <a:endParaRPr lang="en-GB" dirty="0"/>
          </a:p>
        </p:txBody>
      </p:sp>
    </p:spTree>
    <p:extLst>
      <p:ext uri="{BB962C8B-B14F-4D97-AF65-F5344CB8AC3E}">
        <p14:creationId xmlns:p14="http://schemas.microsoft.com/office/powerpoint/2010/main" val="177183983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Hooked on </a:t>
            </a:r>
            <a:r>
              <a:rPr lang="en-GB" dirty="0"/>
              <a:t>n</a:t>
            </a:r>
            <a:r>
              <a:rPr lang="en-GB" dirty="0" smtClean="0"/>
              <a:t>icotine example</a:t>
            </a:r>
            <a:endParaRPr lang="en-GB"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57749" y="1690688"/>
            <a:ext cx="6075166" cy="4351338"/>
          </a:xfrm>
        </p:spPr>
      </p:pic>
    </p:spTree>
    <p:extLst>
      <p:ext uri="{BB962C8B-B14F-4D97-AF65-F5344CB8AC3E}">
        <p14:creationId xmlns:p14="http://schemas.microsoft.com/office/powerpoint/2010/main" val="412210310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66937" y="0"/>
            <a:ext cx="7858125" cy="7019925"/>
          </a:xfrm>
          <a:prstGeom prst="rect">
            <a:avLst/>
          </a:prstGeom>
        </p:spPr>
      </p:pic>
    </p:spTree>
    <p:extLst>
      <p:ext uri="{BB962C8B-B14F-4D97-AF65-F5344CB8AC3E}">
        <p14:creationId xmlns:p14="http://schemas.microsoft.com/office/powerpoint/2010/main" val="2800062324"/>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Hooked on nicotine data from the USA</a:t>
            </a:r>
            <a:endParaRPr lang="en-GB" dirty="0"/>
          </a:p>
        </p:txBody>
      </p:sp>
      <p:graphicFrame>
        <p:nvGraphicFramePr>
          <p:cNvPr id="4" name="Content Placeholder 3"/>
          <p:cNvGraphicFramePr>
            <a:graphicFrameLocks noGrp="1"/>
          </p:cNvGraphicFramePr>
          <p:nvPr>
            <p:ph idx="1"/>
            <p:extLst/>
          </p:nvPr>
        </p:nvGraphicFramePr>
        <p:xfrm>
          <a:off x="838200" y="1825625"/>
          <a:ext cx="10515600" cy="1854200"/>
        </p:xfrm>
        <a:graphic>
          <a:graphicData uri="http://schemas.openxmlformats.org/drawingml/2006/table">
            <a:tbl>
              <a:tblPr firstRow="1" bandRow="1">
                <a:tableStyleId>{5C22544A-7EE6-4342-B048-85BDC9FD1C3A}</a:tableStyleId>
              </a:tblPr>
              <a:tblGrid>
                <a:gridCol w="2628900"/>
                <a:gridCol w="2628900"/>
                <a:gridCol w="2628900"/>
                <a:gridCol w="2628900"/>
              </a:tblGrid>
              <a:tr h="370840">
                <a:tc gridSpan="4">
                  <a:txBody>
                    <a:bodyPr/>
                    <a:lstStyle/>
                    <a:p>
                      <a:r>
                        <a:rPr lang="en-GB" dirty="0" smtClean="0"/>
                        <a:t>Summary</a:t>
                      </a:r>
                      <a:r>
                        <a:rPr lang="en-GB" baseline="0" dirty="0" smtClean="0"/>
                        <a:t> of scores to a hooked on Nicotine checklist, by gender</a:t>
                      </a:r>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r>
              <a:tr h="370840">
                <a:tc>
                  <a:txBody>
                    <a:bodyPr/>
                    <a:lstStyle/>
                    <a:p>
                      <a:endParaRPr lang="en-GB"/>
                    </a:p>
                  </a:txBody>
                  <a:tcPr/>
                </a:tc>
                <a:tc>
                  <a:txBody>
                    <a:bodyPr/>
                    <a:lstStyle/>
                    <a:p>
                      <a:endParaRPr lang="en-GB"/>
                    </a:p>
                  </a:txBody>
                  <a:tcPr/>
                </a:tc>
                <a:tc gridSpan="2">
                  <a:txBody>
                    <a:bodyPr/>
                    <a:lstStyle/>
                    <a:p>
                      <a:pPr algn="ctr"/>
                      <a:r>
                        <a:rPr lang="en-GB" dirty="0" smtClean="0"/>
                        <a:t>Hooked on nicotine</a:t>
                      </a:r>
                      <a:r>
                        <a:rPr lang="en-GB" baseline="0" dirty="0" smtClean="0"/>
                        <a:t> score</a:t>
                      </a:r>
                      <a:endParaRPr lang="en-GB" dirty="0"/>
                    </a:p>
                  </a:txBody>
                  <a:tcPr/>
                </a:tc>
                <a:tc hMerge="1">
                  <a:txBody>
                    <a:bodyPr/>
                    <a:lstStyle/>
                    <a:p>
                      <a:endParaRPr lang="en-GB" dirty="0"/>
                    </a:p>
                  </a:txBody>
                  <a:tcPr/>
                </a:tc>
              </a:tr>
              <a:tr h="370840">
                <a:tc>
                  <a:txBody>
                    <a:bodyPr/>
                    <a:lstStyle/>
                    <a:p>
                      <a:r>
                        <a:rPr lang="en-GB" dirty="0" smtClean="0"/>
                        <a:t>Group</a:t>
                      </a:r>
                      <a:endParaRPr lang="en-GB" dirty="0"/>
                    </a:p>
                  </a:txBody>
                  <a:tcPr/>
                </a:tc>
                <a:tc>
                  <a:txBody>
                    <a:bodyPr/>
                    <a:lstStyle/>
                    <a:p>
                      <a:r>
                        <a:rPr lang="en-GB" dirty="0" smtClean="0"/>
                        <a:t>Number</a:t>
                      </a:r>
                      <a:endParaRPr lang="en-GB" dirty="0"/>
                    </a:p>
                  </a:txBody>
                  <a:tcPr/>
                </a:tc>
                <a:tc>
                  <a:txBody>
                    <a:bodyPr/>
                    <a:lstStyle/>
                    <a:p>
                      <a:r>
                        <a:rPr lang="en-GB" dirty="0" smtClean="0"/>
                        <a:t>Mean</a:t>
                      </a:r>
                      <a:endParaRPr lang="en-GB" dirty="0"/>
                    </a:p>
                  </a:txBody>
                  <a:tcPr/>
                </a:tc>
                <a:tc>
                  <a:txBody>
                    <a:bodyPr/>
                    <a:lstStyle/>
                    <a:p>
                      <a:r>
                        <a:rPr lang="en-GB" dirty="0" smtClean="0"/>
                        <a:t>Standard</a:t>
                      </a:r>
                      <a:r>
                        <a:rPr lang="en-GB" baseline="0" dirty="0" smtClean="0"/>
                        <a:t> Deviation (SD)</a:t>
                      </a:r>
                      <a:endParaRPr lang="en-GB" dirty="0"/>
                    </a:p>
                  </a:txBody>
                  <a:tcPr/>
                </a:tc>
              </a:tr>
              <a:tr h="370840">
                <a:tc>
                  <a:txBody>
                    <a:bodyPr/>
                    <a:lstStyle/>
                    <a:p>
                      <a:r>
                        <a:rPr lang="en-GB" dirty="0" smtClean="0"/>
                        <a:t>Women</a:t>
                      </a:r>
                      <a:endParaRPr lang="en-GB" dirty="0"/>
                    </a:p>
                  </a:txBody>
                  <a:tcPr/>
                </a:tc>
                <a:tc>
                  <a:txBody>
                    <a:bodyPr/>
                    <a:lstStyle/>
                    <a:p>
                      <a:r>
                        <a:rPr lang="en-GB" dirty="0" smtClean="0"/>
                        <a:t>150</a:t>
                      </a:r>
                      <a:endParaRPr lang="en-GB" dirty="0"/>
                    </a:p>
                  </a:txBody>
                  <a:tcPr/>
                </a:tc>
                <a:tc>
                  <a:txBody>
                    <a:bodyPr/>
                    <a:lstStyle/>
                    <a:p>
                      <a:r>
                        <a:rPr lang="en-GB" dirty="0" smtClean="0"/>
                        <a:t>2.8</a:t>
                      </a:r>
                      <a:endParaRPr lang="en-GB" dirty="0"/>
                    </a:p>
                  </a:txBody>
                  <a:tcPr/>
                </a:tc>
                <a:tc>
                  <a:txBody>
                    <a:bodyPr/>
                    <a:lstStyle/>
                    <a:p>
                      <a:r>
                        <a:rPr lang="en-GB" dirty="0" smtClean="0"/>
                        <a:t>3.6</a:t>
                      </a:r>
                      <a:endParaRPr lang="en-GB" dirty="0"/>
                    </a:p>
                  </a:txBody>
                  <a:tcPr/>
                </a:tc>
              </a:tr>
              <a:tr h="370840">
                <a:tc>
                  <a:txBody>
                    <a:bodyPr/>
                    <a:lstStyle/>
                    <a:p>
                      <a:r>
                        <a:rPr lang="en-GB" dirty="0" smtClean="0"/>
                        <a:t>Men</a:t>
                      </a:r>
                      <a:endParaRPr lang="en-GB" dirty="0"/>
                    </a:p>
                  </a:txBody>
                  <a:tcPr/>
                </a:tc>
                <a:tc>
                  <a:txBody>
                    <a:bodyPr/>
                    <a:lstStyle/>
                    <a:p>
                      <a:r>
                        <a:rPr lang="en-GB" dirty="0" smtClean="0"/>
                        <a:t>182</a:t>
                      </a:r>
                      <a:endParaRPr lang="en-GB" dirty="0"/>
                    </a:p>
                  </a:txBody>
                  <a:tcPr/>
                </a:tc>
                <a:tc>
                  <a:txBody>
                    <a:bodyPr/>
                    <a:lstStyle/>
                    <a:p>
                      <a:r>
                        <a:rPr lang="en-GB" dirty="0" smtClean="0"/>
                        <a:t>1.6</a:t>
                      </a:r>
                      <a:endParaRPr lang="en-GB" dirty="0"/>
                    </a:p>
                  </a:txBody>
                  <a:tcPr/>
                </a:tc>
                <a:tc>
                  <a:txBody>
                    <a:bodyPr/>
                    <a:lstStyle/>
                    <a:p>
                      <a:r>
                        <a:rPr lang="en-GB" dirty="0" smtClean="0"/>
                        <a:t>2.9</a:t>
                      </a:r>
                      <a:endParaRPr lang="en-GB" dirty="0"/>
                    </a:p>
                  </a:txBody>
                  <a:tcPr/>
                </a:tc>
              </a:tr>
            </a:tbl>
          </a:graphicData>
        </a:graphic>
      </p:graphicFrame>
      <p:sp>
        <p:nvSpPr>
          <p:cNvPr id="5" name="TextBox 4"/>
          <p:cNvSpPr txBox="1"/>
          <p:nvPr/>
        </p:nvSpPr>
        <p:spPr>
          <a:xfrm>
            <a:off x="1892300" y="4267200"/>
            <a:ext cx="8140700" cy="1477328"/>
          </a:xfrm>
          <a:prstGeom prst="rect">
            <a:avLst/>
          </a:prstGeom>
          <a:noFill/>
        </p:spPr>
        <p:txBody>
          <a:bodyPr wrap="square" rtlCol="0">
            <a:spAutoFit/>
          </a:bodyPr>
          <a:lstStyle/>
          <a:p>
            <a:r>
              <a:rPr lang="en-GB" dirty="0" smtClean="0"/>
              <a:t>Hooked on nicotine score is a scale from 0 to 10</a:t>
            </a:r>
          </a:p>
          <a:p>
            <a:r>
              <a:rPr lang="en-GB" dirty="0" smtClean="0"/>
              <a:t>If you answer yes to a question you score 1</a:t>
            </a:r>
          </a:p>
          <a:p>
            <a:r>
              <a:rPr lang="en-GB" dirty="0" smtClean="0"/>
              <a:t>There is a strong skew, the mode is 0</a:t>
            </a:r>
          </a:p>
          <a:p>
            <a:r>
              <a:rPr lang="en-GB" dirty="0" smtClean="0"/>
              <a:t>As is the Median</a:t>
            </a:r>
          </a:p>
          <a:p>
            <a:r>
              <a:rPr lang="en-GB" dirty="0" smtClean="0"/>
              <a:t>The mean and SD suggests the skew</a:t>
            </a:r>
            <a:endParaRPr lang="en-GB" dirty="0"/>
          </a:p>
        </p:txBody>
      </p:sp>
    </p:spTree>
    <p:extLst>
      <p:ext uri="{BB962C8B-B14F-4D97-AF65-F5344CB8AC3E}">
        <p14:creationId xmlns:p14="http://schemas.microsoft.com/office/powerpoint/2010/main" val="76780855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Mean difference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Women= group1 </a:t>
                </a:r>
              </a:p>
              <a:p>
                <a:r>
                  <a:rPr lang="en-GB" dirty="0" smtClean="0"/>
                  <a:t>men= group2</a:t>
                </a:r>
              </a:p>
              <a:p>
                <a:pPr lvl="1"/>
                <a14:m>
                  <m:oMath xmlns:m="http://schemas.openxmlformats.org/officeDocument/2006/math">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a:latin typeface="Cambria Math" panose="02040503050406030204" pitchFamily="18" charset="0"/>
                              </a:rPr>
                              <m:t>𝑥</m:t>
                            </m:r>
                          </m:e>
                        </m:acc>
                      </m:e>
                      <m:sub>
                        <m:r>
                          <a:rPr lang="en-GB" b="0" i="1" smtClean="0">
                            <a:latin typeface="Cambria Math" panose="02040503050406030204" pitchFamily="18" charset="0"/>
                          </a:rPr>
                          <m:t>2</m:t>
                        </m:r>
                      </m:sub>
                    </m:sSub>
                  </m:oMath>
                </a14:m>
                <a:endParaRPr lang="en-GB" dirty="0" smtClean="0"/>
              </a:p>
              <a:p>
                <a:pPr lvl="1"/>
                <a:r>
                  <a:rPr lang="en-GB" dirty="0" smtClean="0"/>
                  <a:t>= 2.8-1.6= 1.2</a:t>
                </a:r>
              </a:p>
              <a:p>
                <a:endParaRPr lang="en-GB" dirty="0" smtClean="0"/>
              </a:p>
              <a:p>
                <a:r>
                  <a:rPr lang="en-GB" dirty="0" smtClean="0"/>
                  <a:t>Women answered yes to about 1 more question than men</a:t>
                </a:r>
              </a:p>
              <a:p>
                <a:endParaRPr lang="en-GB" dirty="0"/>
              </a:p>
              <a:p>
                <a:r>
                  <a:rPr lang="en-GB" dirty="0" smtClean="0"/>
                  <a:t>This is an estimate from sample, estimating population means:</a:t>
                </a:r>
              </a:p>
              <a:p>
                <a:pPr lvl="1"/>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2</m:t>
                        </m:r>
                      </m:sub>
                    </m:sSub>
                  </m:oMath>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113491525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good an estimate of the population is the sample?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GB" dirty="0" smtClean="0"/>
                  <a:t>We can calculate a standard error (se)</a:t>
                </a:r>
              </a:p>
              <a:p>
                <a:endParaRPr lang="en-GB" dirty="0" smtClean="0"/>
              </a:p>
              <a:p>
                <a:pPr marL="0" indent="0" algn="ctr">
                  <a:buNone/>
                </a:pPr>
                <a:r>
                  <a:rPr lang="en-GB" dirty="0"/>
                  <a:t>s</a:t>
                </a:r>
                <a:r>
                  <a:rPr lang="en-GB" dirty="0" smtClean="0"/>
                  <a:t>e=</a:t>
                </a:r>
                <a14:m>
                  <m:oMath xmlns:m="http://schemas.openxmlformats.org/officeDocument/2006/math">
                    <m:rad>
                      <m:radPr>
                        <m:degHide m:val="on"/>
                        <m:ctrlPr>
                          <a:rPr lang="en-GB" i="1" smtClean="0">
                            <a:latin typeface="Cambria Math" panose="02040503050406030204" pitchFamily="18" charset="0"/>
                          </a:rPr>
                        </m:ctrlPr>
                      </m:radPr>
                      <m:deg/>
                      <m:e>
                        <m:f>
                          <m:fPr>
                            <m:ctrlPr>
                              <a:rPr lang="en-GB" i="1" smtClean="0">
                                <a:latin typeface="Cambria Math" panose="02040503050406030204" pitchFamily="18" charset="0"/>
                              </a:rPr>
                            </m:ctrlPr>
                          </m:fPr>
                          <m:num>
                            <m:sSubSup>
                              <m:sSubSupPr>
                                <m:ctrlPr>
                                  <a:rPr lang="en-GB" i="1" smtClean="0">
                                    <a:latin typeface="Cambria Math" panose="02040503050406030204" pitchFamily="18" charset="0"/>
                                  </a:rPr>
                                </m:ctrlPr>
                              </m:sSubSupPr>
                              <m:e>
                                <m:r>
                                  <a:rPr lang="en-GB" b="0" i="1" smtClean="0">
                                    <a:latin typeface="Cambria Math" panose="02040503050406030204" pitchFamily="18" charset="0"/>
                                  </a:rPr>
                                  <m:t>𝑠</m:t>
                                </m:r>
                              </m:e>
                              <m:sub>
                                <m:r>
                                  <a:rPr lang="en-GB" b="0" i="1" smtClean="0">
                                    <a:latin typeface="Cambria Math" panose="02040503050406030204" pitchFamily="18" charset="0"/>
                                  </a:rPr>
                                  <m:t>1</m:t>
                                </m:r>
                              </m:sub>
                              <m:sup>
                                <m:r>
                                  <a:rPr lang="en-GB" b="0" i="1" smtClean="0">
                                    <a:latin typeface="Cambria Math" panose="02040503050406030204" pitchFamily="18" charset="0"/>
                                  </a:rPr>
                                  <m:t>2</m:t>
                                </m:r>
                              </m:sup>
                            </m:sSubSup>
                          </m:num>
                          <m:den>
                            <m:sSub>
                              <m:sSubPr>
                                <m:ctrlPr>
                                  <a:rPr lang="en-GB"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smtClean="0">
                                <a:latin typeface="Cambria Math" panose="02040503050406030204" pitchFamily="18" charset="0"/>
                              </a:rPr>
                            </m:ctrlPr>
                          </m:fPr>
                          <m:num>
                            <m:sSubSup>
                              <m:sSubSupPr>
                                <m:ctrlPr>
                                  <a:rPr lang="en-GB" i="1" smtClean="0">
                                    <a:latin typeface="Cambria Math" panose="02040503050406030204" pitchFamily="18" charset="0"/>
                                  </a:rPr>
                                </m:ctrlPr>
                              </m:sSubSupPr>
                              <m:e>
                                <m:r>
                                  <a:rPr lang="en-GB" b="0" i="1" smtClean="0">
                                    <a:latin typeface="Cambria Math" panose="02040503050406030204" pitchFamily="18" charset="0"/>
                                  </a:rPr>
                                  <m:t>𝑠</m:t>
                                </m:r>
                              </m:e>
                              <m:sub>
                                <m:r>
                                  <a:rPr lang="en-GB" b="0" i="1" smtClean="0">
                                    <a:latin typeface="Cambria Math" panose="02040503050406030204" pitchFamily="18" charset="0"/>
                                  </a:rPr>
                                  <m:t>2</m:t>
                                </m:r>
                              </m:sub>
                              <m:sup>
                                <m:r>
                                  <a:rPr lang="en-GB" b="0" i="1" smtClean="0">
                                    <a:latin typeface="Cambria Math" panose="02040503050406030204" pitchFamily="18" charset="0"/>
                                  </a:rPr>
                                  <m:t>2</m:t>
                                </m:r>
                              </m:sup>
                            </m:sSubSup>
                          </m:num>
                          <m:den>
                            <m:sSub>
                              <m:sSubPr>
                                <m:ctrlPr>
                                  <a:rPr lang="en-GB"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2</m:t>
                                </m:r>
                              </m:sub>
                            </m:sSub>
                          </m:den>
                        </m:f>
                      </m:e>
                    </m:rad>
                  </m:oMath>
                </a14:m>
                <a:endParaRPr lang="en-GB" dirty="0" smtClean="0"/>
              </a:p>
              <a:p>
                <a:pPr marL="0" indent="0" algn="ctr">
                  <a:buNone/>
                </a:pPr>
                <a:endParaRPr lang="en-GB" dirty="0"/>
              </a:p>
              <a:p>
                <a:pPr marL="0" indent="0" algn="ctr">
                  <a:buNone/>
                </a:pPr>
                <a:r>
                  <a:rPr lang="en-GB" dirty="0" smtClean="0"/>
                  <a:t>se</a:t>
                </a:r>
                <a:r>
                  <a:rPr lang="en-GB" dirty="0"/>
                  <a:t>=</a:t>
                </a:r>
                <a14:m>
                  <m:oMath xmlns:m="http://schemas.openxmlformats.org/officeDocument/2006/math">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sSup>
                              <m:sSupPr>
                                <m:ctrlPr>
                                  <a:rPr lang="en-GB" i="1" smtClean="0">
                                    <a:latin typeface="Cambria Math" panose="02040503050406030204" pitchFamily="18" charset="0"/>
                                  </a:rPr>
                                </m:ctrlPr>
                              </m:sSupPr>
                              <m:e>
                                <m:r>
                                  <a:rPr lang="en-GB" b="0" i="1" smtClean="0">
                                    <a:latin typeface="Cambria Math" panose="02040503050406030204" pitchFamily="18" charset="0"/>
                                  </a:rPr>
                                  <m:t>3.6</m:t>
                                </m:r>
                              </m:e>
                              <m:sup>
                                <m:r>
                                  <a:rPr lang="en-GB" b="0" i="1" smtClean="0">
                                    <a:latin typeface="Cambria Math" panose="02040503050406030204" pitchFamily="18" charset="0"/>
                                  </a:rPr>
                                  <m:t>2</m:t>
                                </m:r>
                              </m:sup>
                            </m:sSup>
                          </m:num>
                          <m:den>
                            <m:r>
                              <a:rPr lang="en-GB" b="0" i="1" smtClean="0">
                                <a:latin typeface="Cambria Math" panose="02040503050406030204" pitchFamily="18" charset="0"/>
                              </a:rPr>
                              <m:t>150</m:t>
                            </m:r>
                          </m:den>
                        </m:f>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smtClean="0">
                                    <a:latin typeface="Cambria Math" panose="02040503050406030204" pitchFamily="18" charset="0"/>
                                  </a:rPr>
                                </m:ctrlPr>
                              </m:sSupPr>
                              <m:e>
                                <m:r>
                                  <a:rPr lang="en-GB" b="0" i="1" smtClean="0">
                                    <a:latin typeface="Cambria Math" panose="02040503050406030204" pitchFamily="18" charset="0"/>
                                  </a:rPr>
                                  <m:t>2.9</m:t>
                                </m:r>
                              </m:e>
                              <m:sup>
                                <m:r>
                                  <a:rPr lang="en-GB" b="0" i="1" smtClean="0">
                                    <a:latin typeface="Cambria Math" panose="02040503050406030204" pitchFamily="18" charset="0"/>
                                  </a:rPr>
                                  <m:t>2</m:t>
                                </m:r>
                              </m:sup>
                            </m:sSup>
                          </m:num>
                          <m:den>
                            <m:r>
                              <a:rPr lang="en-GB" b="0" i="1" smtClean="0">
                                <a:latin typeface="Cambria Math" panose="02040503050406030204" pitchFamily="18" charset="0"/>
                              </a:rPr>
                              <m:t>182</m:t>
                            </m:r>
                          </m:den>
                        </m:f>
                      </m:e>
                    </m:rad>
                  </m:oMath>
                </a14:m>
                <a:endParaRPr lang="en-GB" dirty="0" smtClean="0"/>
              </a:p>
              <a:p>
                <a:pPr marL="0" indent="0" algn="ctr">
                  <a:buNone/>
                </a:pPr>
                <a:endParaRPr lang="en-GB" dirty="0" smtClean="0"/>
              </a:p>
              <a:p>
                <a:pPr marL="0" indent="0" algn="ctr">
                  <a:buNone/>
                </a:pPr>
                <a:r>
                  <a:rPr lang="en-GB" dirty="0" smtClean="0"/>
                  <a:t>se= </a:t>
                </a:r>
                <a14:m>
                  <m:oMath xmlns:m="http://schemas.openxmlformats.org/officeDocument/2006/math">
                    <m:rad>
                      <m:radPr>
                        <m:degHide m:val="on"/>
                        <m:ctrlPr>
                          <a:rPr lang="en-GB" i="1" smtClean="0">
                            <a:latin typeface="Cambria Math" panose="02040503050406030204" pitchFamily="18" charset="0"/>
                          </a:rPr>
                        </m:ctrlPr>
                      </m:radPr>
                      <m:deg/>
                      <m:e>
                        <m:r>
                          <m:rPr>
                            <m:nor/>
                          </m:rPr>
                          <a:rPr lang="en-GB" dirty="0"/>
                          <m:t>.086 + .046</m:t>
                        </m:r>
                      </m:e>
                    </m:rad>
                  </m:oMath>
                </a14:m>
                <a:endParaRPr lang="en-GB" dirty="0" smtClean="0"/>
              </a:p>
              <a:p>
                <a:pPr marL="0" indent="0" algn="ctr">
                  <a:buNone/>
                </a:pPr>
                <a:r>
                  <a:rPr lang="en-GB" dirty="0" smtClean="0"/>
                  <a:t>se= 0.36</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2801" b="-420"/>
                </a:stretch>
              </a:blipFill>
            </p:spPr>
            <p:txBody>
              <a:bodyPr/>
              <a:lstStyle/>
              <a:p>
                <a:r>
                  <a:rPr lang="en-GB">
                    <a:noFill/>
                  </a:rPr>
                  <a:t> </a:t>
                </a:r>
              </a:p>
            </p:txBody>
          </p:sp>
        </mc:Fallback>
      </mc:AlternateContent>
    </p:spTree>
    <p:extLst>
      <p:ext uri="{BB962C8B-B14F-4D97-AF65-F5344CB8AC3E}">
        <p14:creationId xmlns:p14="http://schemas.microsoft.com/office/powerpoint/2010/main" val="405358937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Rough Confidence Interval</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Central limit theorem tells us that the sampling distribution of a sampling mean is normally distributed</a:t>
            </a:r>
          </a:p>
          <a:p>
            <a:r>
              <a:rPr lang="en-GB" dirty="0" smtClean="0"/>
              <a:t>The mean difference also has a normally distributed sampling mean</a:t>
            </a:r>
          </a:p>
          <a:p>
            <a:r>
              <a:rPr lang="en-GB" dirty="0" smtClean="0"/>
              <a:t>For a 95% CI the margin of error is about 2 standard errors</a:t>
            </a:r>
          </a:p>
          <a:p>
            <a:endParaRPr lang="en-GB" dirty="0"/>
          </a:p>
          <a:p>
            <a:r>
              <a:rPr lang="en-GB" dirty="0" smtClean="0"/>
              <a:t>1.2 ± 2*(0.36)</a:t>
            </a:r>
          </a:p>
          <a:p>
            <a:r>
              <a:rPr lang="en-GB" dirty="0" smtClean="0"/>
              <a:t>1.2 (</a:t>
            </a:r>
            <a:r>
              <a:rPr lang="en-GB" dirty="0" err="1" smtClean="0"/>
              <a:t>lci</a:t>
            </a:r>
            <a:r>
              <a:rPr lang="en-GB" dirty="0" smtClean="0"/>
              <a:t>: 0.48, </a:t>
            </a:r>
            <a:r>
              <a:rPr lang="en-GB" dirty="0" err="1" smtClean="0"/>
              <a:t>uci</a:t>
            </a:r>
            <a:r>
              <a:rPr lang="en-GB" dirty="0"/>
              <a:t>:</a:t>
            </a:r>
            <a:r>
              <a:rPr lang="en-GB" dirty="0" smtClean="0"/>
              <a:t> 1.92)</a:t>
            </a:r>
          </a:p>
          <a:p>
            <a:pPr lvl="1"/>
            <a:r>
              <a:rPr lang="en-GB" dirty="0" err="1" smtClean="0"/>
              <a:t>Lci</a:t>
            </a:r>
            <a:r>
              <a:rPr lang="en-GB" dirty="0" smtClean="0"/>
              <a:t> is lower confidence interval, </a:t>
            </a:r>
            <a:r>
              <a:rPr lang="en-GB" dirty="0" err="1" smtClean="0"/>
              <a:t>uci</a:t>
            </a:r>
            <a:r>
              <a:rPr lang="en-GB" dirty="0" smtClean="0"/>
              <a:t> is upper confidence interval</a:t>
            </a:r>
          </a:p>
          <a:p>
            <a:endParaRPr lang="en-GB" dirty="0"/>
          </a:p>
          <a:p>
            <a:r>
              <a:rPr lang="en-GB" dirty="0" smtClean="0"/>
              <a:t>If we calculated the mean difference for 100 samples the mean difference would fall between 0.48 and 1.92 in 95 of them on average. </a:t>
            </a:r>
          </a:p>
          <a:p>
            <a:endParaRPr lang="en-GB" dirty="0"/>
          </a:p>
          <a:p>
            <a:pPr lvl="1"/>
            <a:endParaRPr lang="en-GB" dirty="0"/>
          </a:p>
        </p:txBody>
      </p:sp>
    </p:spTree>
    <p:extLst>
      <p:ext uri="{BB962C8B-B14F-4D97-AF65-F5344CB8AC3E}">
        <p14:creationId xmlns:p14="http://schemas.microsoft.com/office/powerpoint/2010/main" val="346155153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t>
            </a:r>
            <a:endParaRPr lang="en-GB" dirty="0"/>
          </a:p>
        </p:txBody>
      </p:sp>
      <p:sp>
        <p:nvSpPr>
          <p:cNvPr id="3" name="Content Placeholder 2"/>
          <p:cNvSpPr>
            <a:spLocks noGrp="1"/>
          </p:cNvSpPr>
          <p:nvPr>
            <p:ph idx="1"/>
          </p:nvPr>
        </p:nvSpPr>
        <p:spPr/>
        <p:txBody>
          <a:bodyPr/>
          <a:lstStyle/>
          <a:p>
            <a:r>
              <a:rPr lang="en-GB" dirty="0" smtClean="0"/>
              <a:t>That would be good enough if doing it by hand in an introductory course</a:t>
            </a:r>
          </a:p>
          <a:p>
            <a:r>
              <a:rPr lang="en-GB" dirty="0" smtClean="0"/>
              <a:t>SPSS, and other software, would estimate it differently (more accurately)</a:t>
            </a:r>
          </a:p>
          <a:p>
            <a:r>
              <a:rPr lang="en-GB" dirty="0" smtClean="0"/>
              <a:t>This applies a t-distribution associated with the confidence level (95% in many cases) and the degrees of freedom  </a:t>
            </a:r>
          </a:p>
          <a:p>
            <a:r>
              <a:rPr lang="en-GB" dirty="0" smtClean="0"/>
              <a:t>The formula for calculating the degrees of freedom is complicated</a:t>
            </a:r>
          </a:p>
          <a:p>
            <a:pPr lvl="1"/>
            <a:r>
              <a:rPr lang="en-GB" dirty="0" smtClean="0"/>
              <a:t>You can use a simpler formula, that is a good approximation, but why not just use software and be aware of what it is doing in the back ground…</a:t>
            </a:r>
          </a:p>
        </p:txBody>
      </p:sp>
      <p:sp>
        <p:nvSpPr>
          <p:cNvPr id="4"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Rough CI</a:t>
            </a:r>
            <a:endParaRPr lang="en-GB" dirty="0"/>
          </a:p>
        </p:txBody>
      </p:sp>
    </p:spTree>
    <p:extLst>
      <p:ext uri="{BB962C8B-B14F-4D97-AF65-F5344CB8AC3E}">
        <p14:creationId xmlns:p14="http://schemas.microsoft.com/office/powerpoint/2010/main" val="328935221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Degrees of freedom:</a:t>
            </a:r>
            <a:br>
              <a:rPr lang="en-GB" dirty="0" smtClean="0"/>
            </a:b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3201" y="1690688"/>
            <a:ext cx="6332999" cy="3560980"/>
          </a:xfrm>
        </p:spPr>
      </p:pic>
      <p:sp>
        <p:nvSpPr>
          <p:cNvPr id="5" name="TextBox 4"/>
          <p:cNvSpPr txBox="1"/>
          <p:nvPr/>
        </p:nvSpPr>
        <p:spPr>
          <a:xfrm>
            <a:off x="3187700" y="1105913"/>
            <a:ext cx="8750300" cy="584775"/>
          </a:xfrm>
          <a:prstGeom prst="rect">
            <a:avLst/>
          </a:prstGeom>
          <a:noFill/>
        </p:spPr>
        <p:txBody>
          <a:bodyPr wrap="square" rtlCol="0">
            <a:spAutoFit/>
          </a:bodyPr>
          <a:lstStyle/>
          <a:p>
            <a:r>
              <a:rPr lang="en-GB" sz="3200" dirty="0" smtClean="0"/>
              <a:t>Welch-Satterthwaite formula:</a:t>
            </a:r>
            <a:endParaRPr lang="en-GB" sz="3200" dirty="0"/>
          </a:p>
        </p:txBody>
      </p:sp>
      <p:sp>
        <p:nvSpPr>
          <p:cNvPr id="6" name="TextBox 5"/>
          <p:cNvSpPr txBox="1"/>
          <p:nvPr/>
        </p:nvSpPr>
        <p:spPr>
          <a:xfrm>
            <a:off x="2019300" y="5676900"/>
            <a:ext cx="7277100" cy="369332"/>
          </a:xfrm>
          <a:prstGeom prst="rect">
            <a:avLst/>
          </a:prstGeom>
          <a:noFill/>
        </p:spPr>
        <p:txBody>
          <a:bodyPr wrap="square" rtlCol="0">
            <a:spAutoFit/>
          </a:bodyPr>
          <a:lstStyle/>
          <a:p>
            <a:r>
              <a:rPr lang="en-GB" dirty="0"/>
              <a:t>http://www.statisticshowto.com/satterthwaite-formula/</a:t>
            </a:r>
          </a:p>
        </p:txBody>
      </p:sp>
    </p:spTree>
    <p:extLst>
      <p:ext uri="{BB962C8B-B14F-4D97-AF65-F5344CB8AC3E}">
        <p14:creationId xmlns:p14="http://schemas.microsoft.com/office/powerpoint/2010/main" val="2479189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Lab and practical</a:t>
            </a:r>
            <a:endParaRPr lang="en-GB" dirty="0"/>
          </a:p>
        </p:txBody>
      </p:sp>
      <p:sp>
        <p:nvSpPr>
          <p:cNvPr id="3" name="Content Placeholder 2"/>
          <p:cNvSpPr>
            <a:spLocks noGrp="1"/>
          </p:cNvSpPr>
          <p:nvPr>
            <p:ph idx="1"/>
          </p:nvPr>
        </p:nvSpPr>
        <p:spPr/>
        <p:txBody>
          <a:bodyPr/>
          <a:lstStyle/>
          <a:p>
            <a:r>
              <a:rPr lang="en-GB" dirty="0" smtClean="0"/>
              <a:t>The first lab is simply a very short piece of syntax specifying paths and reading a SPSS dataset into the package</a:t>
            </a:r>
          </a:p>
          <a:p>
            <a:endParaRPr lang="en-GB" dirty="0"/>
          </a:p>
          <a:p>
            <a:r>
              <a:rPr lang="en-GB" dirty="0" smtClean="0"/>
              <a:t>Then there are two online practical’s available</a:t>
            </a:r>
          </a:p>
          <a:p>
            <a:pPr lvl="1"/>
            <a:r>
              <a:rPr lang="en-GB" dirty="0" smtClean="0"/>
              <a:t>One on entering data into SPSS by hand</a:t>
            </a:r>
          </a:p>
          <a:p>
            <a:pPr lvl="1"/>
            <a:r>
              <a:rPr lang="en-GB" dirty="0" smtClean="0"/>
              <a:t>The other on reading data into SPSS from different formats</a:t>
            </a:r>
          </a:p>
          <a:p>
            <a:pPr lvl="1"/>
            <a:endParaRPr lang="en-GB" dirty="0"/>
          </a:p>
          <a:p>
            <a:r>
              <a:rPr lang="en-GB" dirty="0" smtClean="0"/>
              <a:t>You may not get through both, but they are resources that you can refer to when and if you need to input data in these ways</a:t>
            </a:r>
            <a:endParaRPr lang="en-GB" dirty="0"/>
          </a:p>
        </p:txBody>
      </p:sp>
    </p:spTree>
    <p:extLst>
      <p:ext uri="{BB962C8B-B14F-4D97-AF65-F5344CB8AC3E}">
        <p14:creationId xmlns:p14="http://schemas.microsoft.com/office/powerpoint/2010/main" val="2658696265"/>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 the mean difference we have calculated</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1.2 (</a:t>
                </a:r>
                <a:r>
                  <a:rPr lang="en-GB" dirty="0" err="1"/>
                  <a:t>lci</a:t>
                </a:r>
                <a:r>
                  <a:rPr lang="en-GB" dirty="0"/>
                  <a:t>: 0.48, </a:t>
                </a:r>
                <a:r>
                  <a:rPr lang="en-GB" dirty="0" err="1"/>
                  <a:t>uci</a:t>
                </a:r>
                <a:r>
                  <a:rPr lang="en-GB" dirty="0"/>
                  <a:t>: 1.92</a:t>
                </a:r>
                <a:r>
                  <a:rPr lang="en-GB" dirty="0" smtClean="0"/>
                  <a:t>)</a:t>
                </a:r>
              </a:p>
              <a:p>
                <a:r>
                  <a:rPr lang="en-GB" dirty="0" smtClean="0"/>
                  <a:t>If the interval includes 0, it is likely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1</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2</m:t>
                        </m:r>
                      </m:sub>
                    </m:sSub>
                  </m:oMath>
                </a14:m>
                <a:r>
                  <a:rPr lang="en-GB" dirty="0" smtClean="0"/>
                  <a:t> </a:t>
                </a:r>
              </a:p>
              <a:p>
                <a:pPr lvl="1"/>
                <a:r>
                  <a:rPr lang="en-GB" dirty="0" smtClean="0"/>
                  <a:t>That is there is no difference between the means of men and women in the population</a:t>
                </a:r>
              </a:p>
              <a:p>
                <a:r>
                  <a:rPr lang="en-GB" dirty="0" smtClean="0"/>
                  <a:t>If our interval had a larger confidence interval of say, -0.48 to 2.88 then 0 would have been in the confidence interval</a:t>
                </a:r>
              </a:p>
              <a:p>
                <a:r>
                  <a:rPr lang="en-GB" dirty="0" smtClean="0"/>
                  <a:t>Because the numbers are positive we estimate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1</m:t>
                        </m:r>
                      </m:sub>
                    </m:sSub>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2</m:t>
                        </m:r>
                      </m:sub>
                    </m:sSub>
                  </m:oMath>
                </a14:m>
                <a:r>
                  <a:rPr lang="en-GB" dirty="0"/>
                  <a:t> </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2443795803"/>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 that’s CI’s, what about significance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Significance levels are expressed in p-values</a:t>
                </a:r>
              </a:p>
              <a:p>
                <a:r>
                  <a:rPr lang="en-GB" dirty="0" smtClean="0"/>
                  <a:t>In many disciplines a p-value &lt;=0.05 is considered significant</a:t>
                </a:r>
              </a:p>
              <a:p>
                <a:endParaRPr lang="en-GB" dirty="0"/>
              </a:p>
              <a:p>
                <a:r>
                  <a:rPr lang="en-GB" dirty="0" smtClean="0"/>
                  <a:t>For our example, comparing two population means the test statistic is a t-test:</a:t>
                </a:r>
              </a:p>
              <a:p>
                <a:pPr marL="0" indent="0">
                  <a:buNone/>
                </a:pPr>
                <a:endParaRPr lang="en-GB"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𝐸𝑠𝑡𝑖𝑚𝑎𝑡𝑒</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𝑝𝑎𝑟𝑎𝑚𝑎𝑡𝑒𝑟</m:t>
                          </m:r>
                          <m:r>
                            <a:rPr lang="en-GB" b="0" i="1" smtClean="0">
                              <a:latin typeface="Cambria Math" panose="02040503050406030204" pitchFamily="18" charset="0"/>
                            </a:rPr>
                            <m:t> −</m:t>
                          </m:r>
                          <m:r>
                            <a:rPr lang="en-GB" b="0" i="1" smtClean="0">
                              <a:latin typeface="Cambria Math" panose="02040503050406030204" pitchFamily="18" charset="0"/>
                            </a:rPr>
                            <m:t>𝑛𝑢𝑙𝑙</m:t>
                          </m:r>
                          <m:r>
                            <a:rPr lang="en-GB" b="0" i="1" smtClean="0">
                              <a:latin typeface="Cambria Math" panose="02040503050406030204" pitchFamily="18" charset="0"/>
                            </a:rPr>
                            <m:t> </m:t>
                          </m:r>
                          <m:r>
                            <a:rPr lang="en-GB" b="0" i="1" smtClean="0">
                              <a:latin typeface="Cambria Math" panose="02040503050406030204" pitchFamily="18" charset="0"/>
                            </a:rPr>
                            <m:t>h𝑦𝑝𝑜𝑡h𝑒𝑠𝑖𝑠</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𝑝𝑎𝑟𝑎𝑚𝑒𝑡𝑒𝑟</m:t>
                          </m:r>
                        </m:num>
                        <m:den>
                          <m:r>
                            <a:rPr lang="en-GB" b="0" i="1" smtClean="0">
                              <a:latin typeface="Cambria Math" panose="02040503050406030204" pitchFamily="18" charset="0"/>
                            </a:rPr>
                            <m:t>𝑠𝑡𝑎𝑛𝑑𝑎𝑟𝑑</m:t>
                          </m:r>
                          <m:r>
                            <a:rPr lang="en-GB" b="0" i="1" smtClean="0">
                              <a:latin typeface="Cambria Math" panose="02040503050406030204" pitchFamily="18" charset="0"/>
                            </a:rPr>
                            <m:t> </m:t>
                          </m:r>
                          <m:r>
                            <a:rPr lang="en-GB" b="0" i="1" smtClean="0">
                              <a:latin typeface="Cambria Math" panose="02040503050406030204" pitchFamily="18" charset="0"/>
                            </a:rPr>
                            <m:t>𝑒𝑟𝑟𝑜𝑟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𝑒𝑠𝑡𝑖𝑚𝑎𝑡𝑒</m:t>
                          </m:r>
                        </m:den>
                      </m:f>
                    </m:oMath>
                  </m:oMathPara>
                </a14:m>
                <a:endParaRPr lang="en-GB" dirty="0" smtClean="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1507"/>
                </a:stretch>
              </a:blipFill>
            </p:spPr>
            <p:txBody>
              <a:bodyPr/>
              <a:lstStyle/>
              <a:p>
                <a:r>
                  <a:rPr lang="en-GB">
                    <a:noFill/>
                  </a:rPr>
                  <a:t> </a:t>
                </a:r>
              </a:p>
            </p:txBody>
          </p:sp>
        </mc:Fallback>
      </mc:AlternateContent>
    </p:spTree>
    <p:extLst>
      <p:ext uri="{BB962C8B-B14F-4D97-AF65-F5344CB8AC3E}">
        <p14:creationId xmlns:p14="http://schemas.microsoft.com/office/powerpoint/2010/main" val="243047223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74612"/>
            <a:ext cx="10515600" cy="1325563"/>
          </a:xfrm>
        </p:spPr>
        <p:txBody>
          <a:bodyPr/>
          <a:lstStyle/>
          <a:p>
            <a:r>
              <a:rPr lang="en-GB" dirty="0" smtClean="0"/>
              <a:t>So,</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6600" y="958057"/>
                <a:ext cx="10515600" cy="4351338"/>
              </a:xfrm>
            </p:spPr>
            <p:txBody>
              <a:bodyPr/>
              <a:lstStyle/>
              <a:p>
                <a:endParaRPr lang="en-GB" dirty="0" smtClean="0"/>
              </a:p>
              <a:p>
                <a14:m>
                  <m:oMath xmlns:m="http://schemas.openxmlformats.org/officeDocument/2006/math">
                    <m:f>
                      <m:fPr>
                        <m:ctrlPr>
                          <a:rPr lang="en-GB" sz="9600" i="1" smtClean="0">
                            <a:latin typeface="Cambria Math" panose="02040503050406030204" pitchFamily="18" charset="0"/>
                          </a:rPr>
                        </m:ctrlPr>
                      </m:fPr>
                      <m:num>
                        <m:d>
                          <m:dPr>
                            <m:ctrlPr>
                              <a:rPr lang="en-GB" sz="9600" b="0" i="1" smtClean="0">
                                <a:latin typeface="Cambria Math" panose="02040503050406030204" pitchFamily="18" charset="0"/>
                              </a:rPr>
                            </m:ctrlPr>
                          </m:dPr>
                          <m:e>
                            <m:sSub>
                              <m:sSubPr>
                                <m:ctrlPr>
                                  <a:rPr lang="en-GB" sz="9600" i="1" smtClean="0">
                                    <a:latin typeface="Cambria Math" panose="02040503050406030204" pitchFamily="18" charset="0"/>
                                  </a:rPr>
                                </m:ctrlPr>
                              </m:sSubPr>
                              <m:e>
                                <m:acc>
                                  <m:accPr>
                                    <m:chr m:val="̅"/>
                                    <m:ctrlPr>
                                      <a:rPr lang="en-GB" sz="9600" i="1" smtClean="0">
                                        <a:latin typeface="Cambria Math" panose="02040503050406030204" pitchFamily="18" charset="0"/>
                                      </a:rPr>
                                    </m:ctrlPr>
                                  </m:accPr>
                                  <m:e>
                                    <m:r>
                                      <a:rPr lang="en-GB" sz="9600" b="0" i="1" smtClean="0">
                                        <a:latin typeface="Cambria Math" panose="02040503050406030204" pitchFamily="18" charset="0"/>
                                      </a:rPr>
                                      <m:t>𝑥</m:t>
                                    </m:r>
                                  </m:e>
                                </m:acc>
                              </m:e>
                              <m:sub>
                                <m:r>
                                  <a:rPr lang="en-GB" sz="9600" b="0" i="1" smtClean="0">
                                    <a:latin typeface="Cambria Math" panose="02040503050406030204" pitchFamily="18" charset="0"/>
                                  </a:rPr>
                                  <m:t>1</m:t>
                                </m:r>
                              </m:sub>
                            </m:sSub>
                            <m:r>
                              <a:rPr lang="en-GB" sz="9600" b="0" i="1" smtClean="0">
                                <a:latin typeface="Cambria Math" panose="02040503050406030204" pitchFamily="18" charset="0"/>
                              </a:rPr>
                              <m:t>−</m:t>
                            </m:r>
                            <m:sSub>
                              <m:sSubPr>
                                <m:ctrlPr>
                                  <a:rPr lang="en-GB" sz="9600" i="1">
                                    <a:latin typeface="Cambria Math" panose="02040503050406030204" pitchFamily="18" charset="0"/>
                                  </a:rPr>
                                </m:ctrlPr>
                              </m:sSubPr>
                              <m:e>
                                <m:acc>
                                  <m:accPr>
                                    <m:chr m:val="̅"/>
                                    <m:ctrlPr>
                                      <a:rPr lang="en-GB" sz="9600" i="1">
                                        <a:latin typeface="Cambria Math" panose="02040503050406030204" pitchFamily="18" charset="0"/>
                                      </a:rPr>
                                    </m:ctrlPr>
                                  </m:accPr>
                                  <m:e>
                                    <m:r>
                                      <a:rPr lang="en-GB" sz="9600" i="1">
                                        <a:latin typeface="Cambria Math" panose="02040503050406030204" pitchFamily="18" charset="0"/>
                                      </a:rPr>
                                      <m:t>𝑥</m:t>
                                    </m:r>
                                  </m:e>
                                </m:acc>
                              </m:e>
                              <m:sub>
                                <m:r>
                                  <a:rPr lang="en-GB" sz="9600" b="0" i="1" smtClean="0">
                                    <a:latin typeface="Cambria Math" panose="02040503050406030204" pitchFamily="18" charset="0"/>
                                  </a:rPr>
                                  <m:t>2</m:t>
                                </m:r>
                              </m:sub>
                            </m:sSub>
                          </m:e>
                        </m:d>
                        <m:r>
                          <a:rPr lang="en-GB" sz="9600" b="0" i="1" smtClean="0">
                            <a:latin typeface="Cambria Math" panose="02040503050406030204" pitchFamily="18" charset="0"/>
                          </a:rPr>
                          <m:t>−0</m:t>
                        </m:r>
                      </m:num>
                      <m:den>
                        <m:r>
                          <a:rPr lang="en-GB" sz="9600" b="0" i="1" smtClean="0">
                            <a:latin typeface="Cambria Math" panose="02040503050406030204" pitchFamily="18" charset="0"/>
                          </a:rPr>
                          <m:t>𝑠𝑒</m:t>
                        </m:r>
                      </m:den>
                    </m:f>
                  </m:oMath>
                </a14:m>
                <a:r>
                  <a:rPr lang="en-GB" dirty="0" smtClean="0"/>
                  <a:t>          </a:t>
                </a:r>
                <a:r>
                  <a:rPr lang="en-GB" sz="3600" dirty="0" smtClean="0"/>
                  <a:t>where,  se</a:t>
                </a:r>
                <a:r>
                  <a:rPr lang="en-GB" sz="3600" dirty="0"/>
                  <a:t>=</a:t>
                </a:r>
                <a14:m>
                  <m:oMath xmlns:m="http://schemas.openxmlformats.org/officeDocument/2006/math">
                    <m:rad>
                      <m:radPr>
                        <m:degHide m:val="on"/>
                        <m:ctrlPr>
                          <a:rPr lang="en-GB" sz="3600" i="1">
                            <a:latin typeface="Cambria Math" panose="02040503050406030204" pitchFamily="18" charset="0"/>
                          </a:rPr>
                        </m:ctrlPr>
                      </m:radPr>
                      <m:deg/>
                      <m:e>
                        <m:f>
                          <m:fPr>
                            <m:ctrlPr>
                              <a:rPr lang="en-GB" sz="3600" i="1">
                                <a:latin typeface="Cambria Math" panose="02040503050406030204" pitchFamily="18" charset="0"/>
                              </a:rPr>
                            </m:ctrlPr>
                          </m:fPr>
                          <m:num>
                            <m:sSubSup>
                              <m:sSubSupPr>
                                <m:ctrlPr>
                                  <a:rPr lang="en-GB" sz="3600" i="1">
                                    <a:latin typeface="Cambria Math" panose="02040503050406030204" pitchFamily="18" charset="0"/>
                                  </a:rPr>
                                </m:ctrlPr>
                              </m:sSubSupPr>
                              <m:e>
                                <m:r>
                                  <a:rPr lang="en-GB" sz="3600" i="1">
                                    <a:latin typeface="Cambria Math" panose="02040503050406030204" pitchFamily="18" charset="0"/>
                                  </a:rPr>
                                  <m:t>𝑠</m:t>
                                </m:r>
                              </m:e>
                              <m:sub>
                                <m:r>
                                  <a:rPr lang="en-GB" sz="3600" i="1">
                                    <a:latin typeface="Cambria Math" panose="02040503050406030204" pitchFamily="18" charset="0"/>
                                  </a:rPr>
                                  <m:t>1</m:t>
                                </m:r>
                              </m:sub>
                              <m:sup>
                                <m:r>
                                  <a:rPr lang="en-GB" sz="3600" i="1">
                                    <a:latin typeface="Cambria Math" panose="02040503050406030204" pitchFamily="18" charset="0"/>
                                  </a:rPr>
                                  <m:t>2</m:t>
                                </m:r>
                              </m:sup>
                            </m:sSubSup>
                          </m:num>
                          <m:den>
                            <m:sSub>
                              <m:sSubPr>
                                <m:ctrlPr>
                                  <a:rPr lang="en-GB" sz="3600" i="1">
                                    <a:latin typeface="Cambria Math" panose="02040503050406030204" pitchFamily="18" charset="0"/>
                                  </a:rPr>
                                </m:ctrlPr>
                              </m:sSubPr>
                              <m:e>
                                <m:r>
                                  <a:rPr lang="en-GB" sz="3600" i="1">
                                    <a:latin typeface="Cambria Math" panose="02040503050406030204" pitchFamily="18" charset="0"/>
                                  </a:rPr>
                                  <m:t>𝑛</m:t>
                                </m:r>
                              </m:e>
                              <m:sub>
                                <m:r>
                                  <a:rPr lang="en-GB" sz="3600" i="1">
                                    <a:latin typeface="Cambria Math" panose="02040503050406030204" pitchFamily="18" charset="0"/>
                                  </a:rPr>
                                  <m:t>1</m:t>
                                </m:r>
                              </m:sub>
                            </m:sSub>
                          </m:den>
                        </m:f>
                        <m:r>
                          <a:rPr lang="en-GB" sz="3600" i="1">
                            <a:latin typeface="Cambria Math" panose="02040503050406030204" pitchFamily="18" charset="0"/>
                          </a:rPr>
                          <m:t>+</m:t>
                        </m:r>
                        <m:f>
                          <m:fPr>
                            <m:ctrlPr>
                              <a:rPr lang="en-GB" sz="3600" i="1">
                                <a:latin typeface="Cambria Math" panose="02040503050406030204" pitchFamily="18" charset="0"/>
                              </a:rPr>
                            </m:ctrlPr>
                          </m:fPr>
                          <m:num>
                            <m:sSubSup>
                              <m:sSubSupPr>
                                <m:ctrlPr>
                                  <a:rPr lang="en-GB" sz="3600" i="1">
                                    <a:latin typeface="Cambria Math" panose="02040503050406030204" pitchFamily="18" charset="0"/>
                                  </a:rPr>
                                </m:ctrlPr>
                              </m:sSubSupPr>
                              <m:e>
                                <m:r>
                                  <a:rPr lang="en-GB" sz="3600" i="1">
                                    <a:latin typeface="Cambria Math" panose="02040503050406030204" pitchFamily="18" charset="0"/>
                                  </a:rPr>
                                  <m:t>𝑠</m:t>
                                </m:r>
                              </m:e>
                              <m:sub>
                                <m:r>
                                  <a:rPr lang="en-GB" sz="3600" i="1">
                                    <a:latin typeface="Cambria Math" panose="02040503050406030204" pitchFamily="18" charset="0"/>
                                  </a:rPr>
                                  <m:t>2</m:t>
                                </m:r>
                              </m:sub>
                              <m:sup>
                                <m:r>
                                  <a:rPr lang="en-GB" sz="3600" i="1">
                                    <a:latin typeface="Cambria Math" panose="02040503050406030204" pitchFamily="18" charset="0"/>
                                  </a:rPr>
                                  <m:t>2</m:t>
                                </m:r>
                              </m:sup>
                            </m:sSubSup>
                          </m:num>
                          <m:den>
                            <m:sSub>
                              <m:sSubPr>
                                <m:ctrlPr>
                                  <a:rPr lang="en-GB" sz="3600" i="1">
                                    <a:latin typeface="Cambria Math" panose="02040503050406030204" pitchFamily="18" charset="0"/>
                                  </a:rPr>
                                </m:ctrlPr>
                              </m:sSubPr>
                              <m:e>
                                <m:r>
                                  <a:rPr lang="en-GB" sz="3600" i="1">
                                    <a:latin typeface="Cambria Math" panose="02040503050406030204" pitchFamily="18" charset="0"/>
                                  </a:rPr>
                                  <m:t>𝑛</m:t>
                                </m:r>
                              </m:e>
                              <m:sub>
                                <m:r>
                                  <a:rPr lang="en-GB" sz="3600" i="1">
                                    <a:latin typeface="Cambria Math" panose="02040503050406030204" pitchFamily="18" charset="0"/>
                                  </a:rPr>
                                  <m:t>2</m:t>
                                </m:r>
                              </m:sub>
                            </m:sSub>
                          </m:den>
                        </m:f>
                      </m:e>
                    </m:rad>
                  </m:oMath>
                </a14:m>
                <a:endParaRPr lang="en-GB" sz="3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6600" y="958057"/>
                <a:ext cx="10515600" cy="4351338"/>
              </a:xfrm>
              <a:blipFill rotWithShape="0">
                <a:blip r:embed="rId2"/>
                <a:stretch>
                  <a:fillRect/>
                </a:stretch>
              </a:blipFill>
            </p:spPr>
            <p:txBody>
              <a:bodyPr/>
              <a:lstStyle/>
              <a:p>
                <a:r>
                  <a:rPr lang="en-GB">
                    <a:noFill/>
                  </a:rPr>
                  <a:t> </a:t>
                </a:r>
              </a:p>
            </p:txBody>
          </p:sp>
        </mc:Fallback>
      </mc:AlternateContent>
      <p:sp>
        <p:nvSpPr>
          <p:cNvPr id="4" name="TextBox 3"/>
          <p:cNvSpPr txBox="1"/>
          <p:nvPr/>
        </p:nvSpPr>
        <p:spPr>
          <a:xfrm>
            <a:off x="368300" y="3860800"/>
            <a:ext cx="11696700" cy="1938992"/>
          </a:xfrm>
          <a:prstGeom prst="rect">
            <a:avLst/>
          </a:prstGeom>
          <a:noFill/>
        </p:spPr>
        <p:txBody>
          <a:bodyPr wrap="square" rtlCol="0">
            <a:spAutoFit/>
          </a:bodyPr>
          <a:lstStyle/>
          <a:p>
            <a:r>
              <a:rPr lang="en-GB" sz="2400" dirty="0" smtClean="0"/>
              <a:t>Again, we need to know the t-value for the p-value at the degrees of freedom </a:t>
            </a:r>
          </a:p>
          <a:p>
            <a:endParaRPr lang="en-GB" sz="2400" dirty="0"/>
          </a:p>
          <a:p>
            <a:r>
              <a:rPr lang="en-GB" sz="2400" dirty="0" smtClean="0"/>
              <a:t>As we saw before the DFs were a bit onerous to work out. Better to let our software do it</a:t>
            </a:r>
          </a:p>
          <a:p>
            <a:endParaRPr lang="en-GB" sz="2400" dirty="0"/>
          </a:p>
          <a:p>
            <a:r>
              <a:rPr lang="en-GB" sz="2400" dirty="0" smtClean="0"/>
              <a:t>So let cheat (be smart and efficient), there are loads of online t-test calculators…</a:t>
            </a:r>
          </a:p>
        </p:txBody>
      </p:sp>
    </p:spTree>
    <p:extLst>
      <p:ext uri="{BB962C8B-B14F-4D97-AF65-F5344CB8AC3E}">
        <p14:creationId xmlns:p14="http://schemas.microsoft.com/office/powerpoint/2010/main" val="24354920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try running the example (live demo, it might not work)</a:t>
            </a:r>
            <a:endParaRPr lang="en-GB" dirty="0"/>
          </a:p>
        </p:txBody>
      </p:sp>
      <p:sp>
        <p:nvSpPr>
          <p:cNvPr id="3" name="Content Placeholder 2"/>
          <p:cNvSpPr>
            <a:spLocks noGrp="1"/>
          </p:cNvSpPr>
          <p:nvPr>
            <p:ph idx="1"/>
          </p:nvPr>
        </p:nvSpPr>
        <p:spPr/>
        <p:txBody>
          <a:bodyPr/>
          <a:lstStyle/>
          <a:p>
            <a:r>
              <a:rPr lang="en-GB" dirty="0"/>
              <a:t>The </a:t>
            </a:r>
            <a:r>
              <a:rPr lang="en-GB" b="1" dirty="0"/>
              <a:t>unpaired </a:t>
            </a:r>
            <a:r>
              <a:rPr lang="en-GB" b="1" dirty="0" smtClean="0"/>
              <a:t>t-test</a:t>
            </a:r>
            <a:r>
              <a:rPr lang="en-GB" dirty="0" smtClean="0"/>
              <a:t> method </a:t>
            </a:r>
            <a:r>
              <a:rPr lang="en-GB" b="1" dirty="0"/>
              <a:t>tests</a:t>
            </a:r>
            <a:r>
              <a:rPr lang="en-GB" dirty="0"/>
              <a:t> the null hypothesis that the population means related to two independent, random samples from an approximately normal distribution are equal</a:t>
            </a:r>
          </a:p>
          <a:p>
            <a:endParaRPr lang="en-GB" dirty="0"/>
          </a:p>
          <a:p>
            <a:r>
              <a:rPr lang="en-GB" dirty="0">
                <a:hlinkClick r:id="rId2"/>
              </a:rPr>
              <a:t>http://www.graphpad.com/quickcalcs/ttest1.cfm?Format=SD</a:t>
            </a:r>
            <a:endParaRPr lang="en-GB" dirty="0"/>
          </a:p>
          <a:p>
            <a:endParaRPr lang="en-GB" dirty="0"/>
          </a:p>
          <a:p>
            <a:endParaRPr lang="en-GB" dirty="0"/>
          </a:p>
        </p:txBody>
      </p:sp>
      <p:graphicFrame>
        <p:nvGraphicFramePr>
          <p:cNvPr id="4" name="Content Placeholder 3"/>
          <p:cNvGraphicFramePr>
            <a:graphicFrameLocks/>
          </p:cNvGraphicFramePr>
          <p:nvPr>
            <p:extLst/>
          </p:nvPr>
        </p:nvGraphicFramePr>
        <p:xfrm>
          <a:off x="838200" y="4492625"/>
          <a:ext cx="10515600" cy="1854200"/>
        </p:xfrm>
        <a:graphic>
          <a:graphicData uri="http://schemas.openxmlformats.org/drawingml/2006/table">
            <a:tbl>
              <a:tblPr firstRow="1" bandRow="1">
                <a:tableStyleId>{5C22544A-7EE6-4342-B048-85BDC9FD1C3A}</a:tableStyleId>
              </a:tblPr>
              <a:tblGrid>
                <a:gridCol w="2628900"/>
                <a:gridCol w="2628900"/>
                <a:gridCol w="2628900"/>
                <a:gridCol w="2628900"/>
              </a:tblGrid>
              <a:tr h="370840">
                <a:tc gridSpan="4">
                  <a:txBody>
                    <a:bodyPr/>
                    <a:lstStyle/>
                    <a:p>
                      <a:r>
                        <a:rPr lang="en-GB" dirty="0" smtClean="0"/>
                        <a:t>Summary</a:t>
                      </a:r>
                      <a:r>
                        <a:rPr lang="en-GB" baseline="0" dirty="0" smtClean="0"/>
                        <a:t> of scores to a hooked on Nicotine checklist, by gender</a:t>
                      </a:r>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r>
              <a:tr h="370840">
                <a:tc>
                  <a:txBody>
                    <a:bodyPr/>
                    <a:lstStyle/>
                    <a:p>
                      <a:endParaRPr lang="en-GB"/>
                    </a:p>
                  </a:txBody>
                  <a:tcPr/>
                </a:tc>
                <a:tc>
                  <a:txBody>
                    <a:bodyPr/>
                    <a:lstStyle/>
                    <a:p>
                      <a:endParaRPr lang="en-GB"/>
                    </a:p>
                  </a:txBody>
                  <a:tcPr/>
                </a:tc>
                <a:tc gridSpan="2">
                  <a:txBody>
                    <a:bodyPr/>
                    <a:lstStyle/>
                    <a:p>
                      <a:pPr algn="ctr"/>
                      <a:r>
                        <a:rPr lang="en-GB" dirty="0" smtClean="0"/>
                        <a:t>Hooked on nicotine</a:t>
                      </a:r>
                      <a:r>
                        <a:rPr lang="en-GB" baseline="0" dirty="0" smtClean="0"/>
                        <a:t> score</a:t>
                      </a:r>
                      <a:endParaRPr lang="en-GB" dirty="0"/>
                    </a:p>
                  </a:txBody>
                  <a:tcPr/>
                </a:tc>
                <a:tc hMerge="1">
                  <a:txBody>
                    <a:bodyPr/>
                    <a:lstStyle/>
                    <a:p>
                      <a:endParaRPr lang="en-GB" dirty="0"/>
                    </a:p>
                  </a:txBody>
                  <a:tcPr/>
                </a:tc>
              </a:tr>
              <a:tr h="370840">
                <a:tc>
                  <a:txBody>
                    <a:bodyPr/>
                    <a:lstStyle/>
                    <a:p>
                      <a:r>
                        <a:rPr lang="en-GB" dirty="0" smtClean="0"/>
                        <a:t>Group</a:t>
                      </a:r>
                      <a:endParaRPr lang="en-GB" dirty="0"/>
                    </a:p>
                  </a:txBody>
                  <a:tcPr/>
                </a:tc>
                <a:tc>
                  <a:txBody>
                    <a:bodyPr/>
                    <a:lstStyle/>
                    <a:p>
                      <a:r>
                        <a:rPr lang="en-GB" dirty="0" smtClean="0"/>
                        <a:t>Number</a:t>
                      </a:r>
                      <a:endParaRPr lang="en-GB" dirty="0"/>
                    </a:p>
                  </a:txBody>
                  <a:tcPr/>
                </a:tc>
                <a:tc>
                  <a:txBody>
                    <a:bodyPr/>
                    <a:lstStyle/>
                    <a:p>
                      <a:r>
                        <a:rPr lang="en-GB" dirty="0" smtClean="0"/>
                        <a:t>Mean</a:t>
                      </a:r>
                      <a:endParaRPr lang="en-GB" dirty="0"/>
                    </a:p>
                  </a:txBody>
                  <a:tcPr/>
                </a:tc>
                <a:tc>
                  <a:txBody>
                    <a:bodyPr/>
                    <a:lstStyle/>
                    <a:p>
                      <a:r>
                        <a:rPr lang="en-GB" dirty="0" smtClean="0"/>
                        <a:t>Standard</a:t>
                      </a:r>
                      <a:r>
                        <a:rPr lang="en-GB" baseline="0" dirty="0" smtClean="0"/>
                        <a:t> Deviation (SD)</a:t>
                      </a:r>
                      <a:endParaRPr lang="en-GB" dirty="0"/>
                    </a:p>
                  </a:txBody>
                  <a:tcPr/>
                </a:tc>
              </a:tr>
              <a:tr h="370840">
                <a:tc>
                  <a:txBody>
                    <a:bodyPr/>
                    <a:lstStyle/>
                    <a:p>
                      <a:r>
                        <a:rPr lang="en-GB" dirty="0" smtClean="0"/>
                        <a:t>Women</a:t>
                      </a:r>
                      <a:endParaRPr lang="en-GB" dirty="0"/>
                    </a:p>
                  </a:txBody>
                  <a:tcPr/>
                </a:tc>
                <a:tc>
                  <a:txBody>
                    <a:bodyPr/>
                    <a:lstStyle/>
                    <a:p>
                      <a:r>
                        <a:rPr lang="en-GB" dirty="0" smtClean="0"/>
                        <a:t>150</a:t>
                      </a:r>
                      <a:endParaRPr lang="en-GB" dirty="0"/>
                    </a:p>
                  </a:txBody>
                  <a:tcPr/>
                </a:tc>
                <a:tc>
                  <a:txBody>
                    <a:bodyPr/>
                    <a:lstStyle/>
                    <a:p>
                      <a:r>
                        <a:rPr lang="en-GB" dirty="0" smtClean="0"/>
                        <a:t>2.8</a:t>
                      </a:r>
                      <a:endParaRPr lang="en-GB" dirty="0"/>
                    </a:p>
                  </a:txBody>
                  <a:tcPr/>
                </a:tc>
                <a:tc>
                  <a:txBody>
                    <a:bodyPr/>
                    <a:lstStyle/>
                    <a:p>
                      <a:r>
                        <a:rPr lang="en-GB" dirty="0" smtClean="0"/>
                        <a:t>3.6</a:t>
                      </a:r>
                      <a:endParaRPr lang="en-GB" dirty="0"/>
                    </a:p>
                  </a:txBody>
                  <a:tcPr/>
                </a:tc>
              </a:tr>
              <a:tr h="370840">
                <a:tc>
                  <a:txBody>
                    <a:bodyPr/>
                    <a:lstStyle/>
                    <a:p>
                      <a:r>
                        <a:rPr lang="en-GB" dirty="0" smtClean="0"/>
                        <a:t>Men</a:t>
                      </a:r>
                      <a:endParaRPr lang="en-GB" dirty="0"/>
                    </a:p>
                  </a:txBody>
                  <a:tcPr/>
                </a:tc>
                <a:tc>
                  <a:txBody>
                    <a:bodyPr/>
                    <a:lstStyle/>
                    <a:p>
                      <a:r>
                        <a:rPr lang="en-GB" dirty="0" smtClean="0"/>
                        <a:t>182</a:t>
                      </a:r>
                      <a:endParaRPr lang="en-GB" dirty="0"/>
                    </a:p>
                  </a:txBody>
                  <a:tcPr/>
                </a:tc>
                <a:tc>
                  <a:txBody>
                    <a:bodyPr/>
                    <a:lstStyle/>
                    <a:p>
                      <a:r>
                        <a:rPr lang="en-GB" dirty="0" smtClean="0"/>
                        <a:t>1.6</a:t>
                      </a:r>
                      <a:endParaRPr lang="en-GB" dirty="0"/>
                    </a:p>
                  </a:txBody>
                  <a:tcPr/>
                </a:tc>
                <a:tc>
                  <a:txBody>
                    <a:bodyPr/>
                    <a:lstStyle/>
                    <a:p>
                      <a:r>
                        <a:rPr lang="en-GB" dirty="0" smtClean="0"/>
                        <a:t>2.9</a:t>
                      </a:r>
                      <a:endParaRPr lang="en-GB" dirty="0"/>
                    </a:p>
                  </a:txBody>
                  <a:tcPr/>
                </a:tc>
              </a:tr>
            </a:tbl>
          </a:graphicData>
        </a:graphic>
      </p:graphicFrame>
    </p:spTree>
    <p:extLst>
      <p:ext uri="{BB962C8B-B14F-4D97-AF65-F5344CB8AC3E}">
        <p14:creationId xmlns:p14="http://schemas.microsoft.com/office/powerpoint/2010/main" val="1355919643"/>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 of the t-test:</a:t>
            </a:r>
            <a:endParaRPr lang="en-GB" dirty="0"/>
          </a:p>
        </p:txBody>
      </p:sp>
      <p:sp>
        <p:nvSpPr>
          <p:cNvPr id="3" name="Content Placeholder 2"/>
          <p:cNvSpPr>
            <a:spLocks noGrp="1"/>
          </p:cNvSpPr>
          <p:nvPr>
            <p:ph idx="1"/>
          </p:nvPr>
        </p:nvSpPr>
        <p:spPr/>
        <p:txBody>
          <a:bodyPr/>
          <a:lstStyle/>
          <a:p>
            <a:r>
              <a:rPr lang="en-GB" dirty="0"/>
              <a:t>p</a:t>
            </a:r>
            <a:r>
              <a:rPr lang="en-GB" dirty="0" smtClean="0"/>
              <a:t>= 0.0009</a:t>
            </a:r>
          </a:p>
          <a:p>
            <a:endParaRPr lang="en-GB" dirty="0"/>
          </a:p>
          <a:p>
            <a:r>
              <a:rPr lang="en-GB" dirty="0" smtClean="0"/>
              <a:t>Mean difference= 1.2 </a:t>
            </a:r>
            <a:r>
              <a:rPr lang="en-GB" dirty="0" err="1" smtClean="0"/>
              <a:t>lci</a:t>
            </a:r>
            <a:r>
              <a:rPr lang="en-GB" dirty="0" smtClean="0"/>
              <a:t> </a:t>
            </a:r>
            <a:r>
              <a:rPr lang="en-GB" b="1" dirty="0" smtClean="0"/>
              <a:t>0.498</a:t>
            </a:r>
            <a:r>
              <a:rPr lang="en-GB" dirty="0" smtClean="0"/>
              <a:t>, </a:t>
            </a:r>
            <a:r>
              <a:rPr lang="en-GB" dirty="0" err="1" smtClean="0"/>
              <a:t>uci</a:t>
            </a:r>
            <a:r>
              <a:rPr lang="en-GB" dirty="0" smtClean="0"/>
              <a:t> </a:t>
            </a:r>
            <a:r>
              <a:rPr lang="en-GB" b="1" dirty="0" smtClean="0"/>
              <a:t>1.902</a:t>
            </a:r>
          </a:p>
          <a:p>
            <a:endParaRPr lang="en-GB" dirty="0"/>
          </a:p>
          <a:p>
            <a:r>
              <a:rPr lang="en-GB" dirty="0" smtClean="0"/>
              <a:t>Remember our rough(</a:t>
            </a:r>
            <a:r>
              <a:rPr lang="en-GB" dirty="0" err="1" smtClean="0"/>
              <a:t>er</a:t>
            </a:r>
            <a:r>
              <a:rPr lang="en-GB" dirty="0" smtClean="0"/>
              <a:t>) calculation estimated:</a:t>
            </a:r>
          </a:p>
          <a:p>
            <a:pPr lvl="1"/>
            <a:r>
              <a:rPr lang="en-GB" sz="3200" dirty="0"/>
              <a:t>1.2 (</a:t>
            </a:r>
            <a:r>
              <a:rPr lang="en-GB" sz="3200" dirty="0" err="1"/>
              <a:t>lci</a:t>
            </a:r>
            <a:r>
              <a:rPr lang="en-GB" sz="3200" dirty="0"/>
              <a:t>: 0.48, </a:t>
            </a:r>
            <a:r>
              <a:rPr lang="en-GB" sz="3200" dirty="0" err="1"/>
              <a:t>uci</a:t>
            </a:r>
            <a:r>
              <a:rPr lang="en-GB" sz="3200" dirty="0"/>
              <a:t>: 1.92)</a:t>
            </a:r>
          </a:p>
          <a:p>
            <a:pPr lvl="1"/>
            <a:r>
              <a:rPr lang="en-GB" dirty="0" smtClean="0"/>
              <a:t>So we got pretty close using the rough and ready, by hand, method</a:t>
            </a:r>
          </a:p>
          <a:p>
            <a:pPr lvl="1"/>
            <a:r>
              <a:rPr lang="en-GB" dirty="0" smtClean="0"/>
              <a:t>Good to know, always good to double check!!!! 	 </a:t>
            </a:r>
            <a:endParaRPr lang="en-GB" dirty="0"/>
          </a:p>
        </p:txBody>
      </p:sp>
    </p:spTree>
    <p:extLst>
      <p:ext uri="{BB962C8B-B14F-4D97-AF65-F5344CB8AC3E}">
        <p14:creationId xmlns:p14="http://schemas.microsoft.com/office/powerpoint/2010/main" val="142230682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2"/>
          <a:stretch>
            <a:fillRect/>
          </a:stretch>
        </p:blipFill>
        <p:spPr>
          <a:xfrm>
            <a:off x="1373415" y="0"/>
            <a:ext cx="8153400" cy="6934200"/>
          </a:xfrm>
          <a:prstGeom prst="rect">
            <a:avLst/>
          </a:prstGeom>
        </p:spPr>
      </p:pic>
      <p:sp>
        <p:nvSpPr>
          <p:cNvPr id="5" name="Oval 4"/>
          <p:cNvSpPr/>
          <p:nvPr/>
        </p:nvSpPr>
        <p:spPr>
          <a:xfrm>
            <a:off x="3340100" y="1282700"/>
            <a:ext cx="1066800" cy="4079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6" name="TextBox 5"/>
          <p:cNvSpPr txBox="1"/>
          <p:nvPr/>
        </p:nvSpPr>
        <p:spPr>
          <a:xfrm>
            <a:off x="6841671" y="1068388"/>
            <a:ext cx="3220359" cy="369332"/>
          </a:xfrm>
          <a:prstGeom prst="rect">
            <a:avLst/>
          </a:prstGeom>
          <a:noFill/>
        </p:spPr>
        <p:txBody>
          <a:bodyPr wrap="square" rtlCol="0">
            <a:spAutoFit/>
          </a:bodyPr>
          <a:lstStyle/>
          <a:p>
            <a:r>
              <a:rPr lang="en-GB" dirty="0" smtClean="0"/>
              <a:t>P-value, massively sig</a:t>
            </a:r>
            <a:endParaRPr lang="en-GB" dirty="0"/>
          </a:p>
        </p:txBody>
      </p:sp>
      <p:cxnSp>
        <p:nvCxnSpPr>
          <p:cNvPr id="8" name="Straight Arrow Connector 7"/>
          <p:cNvCxnSpPr/>
          <p:nvPr/>
        </p:nvCxnSpPr>
        <p:spPr>
          <a:xfrm flipH="1">
            <a:off x="4800600" y="1282700"/>
            <a:ext cx="1894114" cy="203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2267720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In SPSS</a:t>
            </a:r>
            <a:endParaRPr lang="en-GB" dirty="0"/>
          </a:p>
        </p:txBody>
      </p:sp>
      <p:sp>
        <p:nvSpPr>
          <p:cNvPr id="3" name="Content Placeholder 2"/>
          <p:cNvSpPr>
            <a:spLocks noGrp="1"/>
          </p:cNvSpPr>
          <p:nvPr>
            <p:ph idx="1"/>
          </p:nvPr>
        </p:nvSpPr>
        <p:spPr>
          <a:xfrm>
            <a:off x="368300" y="1325563"/>
            <a:ext cx="11404600" cy="5138737"/>
          </a:xfrm>
        </p:spPr>
        <p:txBody>
          <a:bodyPr>
            <a:normAutofit fontScale="92500" lnSpcReduction="10000"/>
          </a:bodyPr>
          <a:lstStyle/>
          <a:p>
            <a:r>
              <a:rPr lang="en-GB" dirty="0" smtClean="0"/>
              <a:t>Independent group t-test:</a:t>
            </a:r>
          </a:p>
          <a:p>
            <a:endParaRPr lang="en-GB" dirty="0" smtClean="0"/>
          </a:p>
          <a:p>
            <a:r>
              <a:rPr lang="en-GB" dirty="0" smtClean="0"/>
              <a:t>Here is a similar example to the one I just give</a:t>
            </a:r>
          </a:p>
          <a:p>
            <a:pPr lvl="1"/>
            <a:r>
              <a:rPr lang="en-GB" dirty="0" smtClean="0"/>
              <a:t>From the UCLA website</a:t>
            </a:r>
          </a:p>
          <a:p>
            <a:pPr lvl="1"/>
            <a:r>
              <a:rPr lang="en-GB" dirty="0">
                <a:hlinkClick r:id="rId2"/>
              </a:rPr>
              <a:t>https://stats.idre.ucla.edu/spss/output/t-test</a:t>
            </a:r>
            <a:r>
              <a:rPr lang="en-GB" dirty="0" smtClean="0">
                <a:hlinkClick r:id="rId2"/>
              </a:rPr>
              <a:t>/</a:t>
            </a:r>
            <a:endParaRPr lang="en-GB" dirty="0" smtClean="0"/>
          </a:p>
          <a:p>
            <a:pPr lvl="1"/>
            <a:r>
              <a:rPr lang="en-GB" dirty="0" smtClean="0"/>
              <a:t>You can download the data and run the syntax easily</a:t>
            </a:r>
            <a:endParaRPr lang="en-GB" dirty="0"/>
          </a:p>
          <a:p>
            <a:endParaRPr lang="en-GB" dirty="0" smtClean="0"/>
          </a:p>
          <a:p>
            <a:r>
              <a:rPr lang="en-GB" dirty="0" smtClean="0"/>
              <a:t>Wiring test scores and whether the score is significantly different between men and women</a:t>
            </a:r>
            <a:endParaRPr lang="en-GB" dirty="0"/>
          </a:p>
          <a:p>
            <a:endParaRPr lang="en-GB" dirty="0" smtClean="0"/>
          </a:p>
          <a:p>
            <a:r>
              <a:rPr lang="en-GB" dirty="0" smtClean="0"/>
              <a:t>Here is the syntax for the test, specifying the groups:</a:t>
            </a:r>
            <a:endParaRPr lang="en-GB" dirty="0"/>
          </a:p>
          <a:p>
            <a:pPr marL="457200" lvl="1" indent="0">
              <a:buNone/>
            </a:pPr>
            <a:r>
              <a:rPr lang="en-GB" b="1" dirty="0"/>
              <a:t>t-test groups=female(0 1)</a:t>
            </a:r>
            <a:endParaRPr lang="en-GB" dirty="0"/>
          </a:p>
          <a:p>
            <a:pPr marL="457200" lvl="1" indent="0">
              <a:buNone/>
            </a:pPr>
            <a:r>
              <a:rPr lang="en-GB" b="1" dirty="0"/>
              <a:t>/variables=write.</a:t>
            </a:r>
            <a:endParaRPr lang="en-GB" dirty="0"/>
          </a:p>
          <a:p>
            <a:endParaRPr lang="en-GB" dirty="0"/>
          </a:p>
        </p:txBody>
      </p:sp>
    </p:spTree>
    <p:extLst>
      <p:ext uri="{BB962C8B-B14F-4D97-AF65-F5344CB8AC3E}">
        <p14:creationId xmlns:p14="http://schemas.microsoft.com/office/powerpoint/2010/main" val="1542565940"/>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93853" y="1676400"/>
            <a:ext cx="11158645" cy="4559299"/>
          </a:xfrm>
          <a:prstGeom prst="rect">
            <a:avLst/>
          </a:prstGeom>
        </p:spPr>
      </p:pic>
      <p:sp>
        <p:nvSpPr>
          <p:cNvPr id="7" name="TextBox 6"/>
          <p:cNvSpPr txBox="1"/>
          <p:nvPr/>
        </p:nvSpPr>
        <p:spPr>
          <a:xfrm>
            <a:off x="990600" y="381000"/>
            <a:ext cx="8826500" cy="707886"/>
          </a:xfrm>
          <a:prstGeom prst="rect">
            <a:avLst/>
          </a:prstGeom>
          <a:noFill/>
        </p:spPr>
        <p:txBody>
          <a:bodyPr wrap="square" rtlCol="0">
            <a:spAutoFit/>
          </a:bodyPr>
          <a:lstStyle/>
          <a:p>
            <a:r>
              <a:rPr lang="en-GB" sz="4000" dirty="0" smtClean="0"/>
              <a:t>SPSS Output:</a:t>
            </a:r>
            <a:endParaRPr lang="en-GB" sz="4000" dirty="0"/>
          </a:p>
        </p:txBody>
      </p:sp>
    </p:spTree>
    <p:extLst>
      <p:ext uri="{BB962C8B-B14F-4D97-AF65-F5344CB8AC3E}">
        <p14:creationId xmlns:p14="http://schemas.microsoft.com/office/powerpoint/2010/main" val="392544914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Unpack the SPSS output:</a:t>
            </a:r>
            <a:endParaRPr lang="en-GB" dirty="0"/>
          </a:p>
        </p:txBody>
      </p:sp>
      <p:pic>
        <p:nvPicPr>
          <p:cNvPr id="4" name="Picture 3"/>
          <p:cNvPicPr>
            <a:picLocks noChangeAspect="1"/>
          </p:cNvPicPr>
          <p:nvPr/>
        </p:nvPicPr>
        <p:blipFill>
          <a:blip r:embed="rId2"/>
          <a:stretch>
            <a:fillRect/>
          </a:stretch>
        </p:blipFill>
        <p:spPr>
          <a:xfrm>
            <a:off x="979487" y="1601788"/>
            <a:ext cx="9135439" cy="4900612"/>
          </a:xfrm>
          <a:prstGeom prst="rect">
            <a:avLst/>
          </a:prstGeom>
        </p:spPr>
      </p:pic>
    </p:spTree>
    <p:extLst>
      <p:ext uri="{BB962C8B-B14F-4D97-AF65-F5344CB8AC3E}">
        <p14:creationId xmlns:p14="http://schemas.microsoft.com/office/powerpoint/2010/main" val="973730623"/>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1722437" y="-481200"/>
            <a:ext cx="7934325" cy="2228850"/>
          </a:xfrm>
          <a:prstGeom prst="rect">
            <a:avLst/>
          </a:prstGeom>
        </p:spPr>
      </p:pic>
      <p:pic>
        <p:nvPicPr>
          <p:cNvPr id="5" name="Picture 4"/>
          <p:cNvPicPr>
            <a:picLocks noChangeAspect="1"/>
          </p:cNvPicPr>
          <p:nvPr/>
        </p:nvPicPr>
        <p:blipFill>
          <a:blip r:embed="rId3"/>
          <a:stretch>
            <a:fillRect/>
          </a:stretch>
        </p:blipFill>
        <p:spPr>
          <a:xfrm>
            <a:off x="2152535" y="1632254"/>
            <a:ext cx="6492701" cy="5296130"/>
          </a:xfrm>
          <a:prstGeom prst="rect">
            <a:avLst/>
          </a:prstGeom>
        </p:spPr>
      </p:pic>
    </p:spTree>
    <p:extLst>
      <p:ext uri="{BB962C8B-B14F-4D97-AF65-F5344CB8AC3E}">
        <p14:creationId xmlns:p14="http://schemas.microsoft.com/office/powerpoint/2010/main" val="2297982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smtClean="0"/>
          </a:p>
          <a:p>
            <a:r>
              <a:rPr lang="en-GB" dirty="0"/>
              <a:t>Exercise in creating data, </a:t>
            </a:r>
            <a:r>
              <a:rPr lang="en-GB" b="1" dirty="0"/>
              <a:t>lets do this</a:t>
            </a:r>
            <a:r>
              <a:rPr lang="en-GB" b="1" dirty="0" smtClean="0"/>
              <a:t>!</a:t>
            </a:r>
            <a:r>
              <a:rPr lang="en-GB" dirty="0" smtClean="0"/>
              <a:t>:</a:t>
            </a:r>
            <a:endParaRPr lang="en-GB" dirty="0"/>
          </a:p>
          <a:p>
            <a:r>
              <a:rPr lang="en-GB" dirty="0"/>
              <a:t>http://libguides.library.kent.edu/SPSS/CreateData</a:t>
            </a:r>
          </a:p>
          <a:p>
            <a:endParaRPr lang="en-GB" dirty="0" smtClean="0"/>
          </a:p>
          <a:p>
            <a:r>
              <a:rPr lang="en-GB" dirty="0"/>
              <a:t>http://www.stattutorials.com/SPSS/TUTORIAL-SPSS-Create-a-data-set.htm</a:t>
            </a:r>
          </a:p>
        </p:txBody>
      </p:sp>
    </p:spTree>
    <p:extLst>
      <p:ext uri="{BB962C8B-B14F-4D97-AF65-F5344CB8AC3E}">
        <p14:creationId xmlns:p14="http://schemas.microsoft.com/office/powerpoint/2010/main" val="366556131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2"/>
          <a:stretch>
            <a:fillRect/>
          </a:stretch>
        </p:blipFill>
        <p:spPr>
          <a:xfrm>
            <a:off x="1722437" y="-86519"/>
            <a:ext cx="7934325" cy="2228850"/>
          </a:xfrm>
          <a:prstGeom prst="rect">
            <a:avLst/>
          </a:prstGeom>
        </p:spPr>
      </p:pic>
      <p:pic>
        <p:nvPicPr>
          <p:cNvPr id="5" name="Content Placeholder 5"/>
          <p:cNvPicPr>
            <a:picLocks noChangeAspect="1"/>
          </p:cNvPicPr>
          <p:nvPr/>
        </p:nvPicPr>
        <p:blipFill>
          <a:blip r:embed="rId3"/>
          <a:stretch>
            <a:fillRect/>
          </a:stretch>
        </p:blipFill>
        <p:spPr>
          <a:xfrm>
            <a:off x="2150467" y="1933691"/>
            <a:ext cx="7597735" cy="5015750"/>
          </a:xfrm>
          <a:prstGeom prst="rect">
            <a:avLst/>
          </a:prstGeom>
        </p:spPr>
      </p:pic>
    </p:spTree>
    <p:extLst>
      <p:ext uri="{BB962C8B-B14F-4D97-AF65-F5344CB8AC3E}">
        <p14:creationId xmlns:p14="http://schemas.microsoft.com/office/powerpoint/2010/main" val="234134145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Lecture 11</a:t>
            </a:r>
            <a:br>
              <a:rPr lang="en-GB" dirty="0" smtClean="0"/>
            </a:br>
            <a:r>
              <a:rPr lang="en-GB" dirty="0" smtClean="0"/>
              <a:t>Association</a:t>
            </a:r>
            <a:endParaRPr lang="en-GB" dirty="0"/>
          </a:p>
        </p:txBody>
      </p:sp>
      <p:sp>
        <p:nvSpPr>
          <p:cNvPr id="3" name="Subtitle 2"/>
          <p:cNvSpPr>
            <a:spLocks noGrp="1"/>
          </p:cNvSpPr>
          <p:nvPr>
            <p:ph type="subTitle" idx="1"/>
          </p:nvPr>
        </p:nvSpPr>
        <p:spPr/>
        <p:txBody>
          <a:bodyPr/>
          <a:lstStyle/>
          <a:p>
            <a:r>
              <a:rPr lang="en-GB" dirty="0" smtClean="0"/>
              <a:t>More on chi-square and regression</a:t>
            </a:r>
            <a:endParaRPr lang="en-GB" dirty="0"/>
          </a:p>
        </p:txBody>
      </p:sp>
    </p:spTree>
    <p:extLst>
      <p:ext uri="{BB962C8B-B14F-4D97-AF65-F5344CB8AC3E}">
        <p14:creationId xmlns:p14="http://schemas.microsoft.com/office/powerpoint/2010/main" val="200111982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Last time: Comparing two means</a:t>
            </a:r>
            <a:endParaRPr lang="en-GB" dirty="0"/>
          </a:p>
        </p:txBody>
      </p:sp>
      <p:sp>
        <p:nvSpPr>
          <p:cNvPr id="3" name="Content Placeholder 2"/>
          <p:cNvSpPr>
            <a:spLocks noGrp="1"/>
          </p:cNvSpPr>
          <p:nvPr>
            <p:ph idx="1"/>
          </p:nvPr>
        </p:nvSpPr>
        <p:spPr/>
        <p:txBody>
          <a:bodyPr/>
          <a:lstStyle/>
          <a:p>
            <a:r>
              <a:rPr lang="en-GB" dirty="0" smtClean="0"/>
              <a:t>Last time we looked at formally assessing differences in means of a metric variable (addiction to nicotine score).</a:t>
            </a:r>
          </a:p>
          <a:p>
            <a:endParaRPr lang="en-GB" dirty="0"/>
          </a:p>
          <a:p>
            <a:r>
              <a:rPr lang="en-GB" dirty="0" smtClean="0"/>
              <a:t>We have studied the concept of a sampling distribution</a:t>
            </a:r>
          </a:p>
          <a:p>
            <a:r>
              <a:rPr lang="en-GB" dirty="0" smtClean="0"/>
              <a:t>A sampling distributions allows us to describe confidence intervals around an estimate</a:t>
            </a:r>
          </a:p>
          <a:p>
            <a:r>
              <a:rPr lang="en-GB" dirty="0" smtClean="0"/>
              <a:t>It allows us to conduct significance tests</a:t>
            </a:r>
          </a:p>
          <a:p>
            <a:endParaRPr lang="en-GB" dirty="0"/>
          </a:p>
          <a:p>
            <a:r>
              <a:rPr lang="en-GB" dirty="0" smtClean="0"/>
              <a:t>E.g. our example of comparing two means</a:t>
            </a:r>
            <a:endParaRPr lang="en-GB" dirty="0"/>
          </a:p>
        </p:txBody>
      </p:sp>
    </p:spTree>
    <p:extLst>
      <p:ext uri="{BB962C8B-B14F-4D97-AF65-F5344CB8AC3E}">
        <p14:creationId xmlns:p14="http://schemas.microsoft.com/office/powerpoint/2010/main" val="2655723562"/>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Categorical association – </a:t>
            </a:r>
            <a:br>
              <a:rPr lang="en-GB" dirty="0" smtClean="0"/>
            </a:br>
            <a:r>
              <a:rPr lang="en-GB" dirty="0" smtClean="0"/>
              <a:t>remember the chi-square</a:t>
            </a:r>
            <a:endParaRPr lang="en-GB" dirty="0"/>
          </a:p>
        </p:txBody>
      </p:sp>
      <p:sp>
        <p:nvSpPr>
          <p:cNvPr id="3" name="Content Placeholder 2"/>
          <p:cNvSpPr>
            <a:spLocks noGrp="1"/>
          </p:cNvSpPr>
          <p:nvPr>
            <p:ph idx="1"/>
          </p:nvPr>
        </p:nvSpPr>
        <p:spPr/>
        <p:txBody>
          <a:bodyPr/>
          <a:lstStyle/>
          <a:p>
            <a:r>
              <a:rPr lang="en-GB" dirty="0" smtClean="0"/>
              <a:t>Association between 2 categorical variables</a:t>
            </a:r>
          </a:p>
          <a:p>
            <a:r>
              <a:rPr lang="en-GB" dirty="0" smtClean="0"/>
              <a:t>A method for assessing whether patterns in contingency tables are meaningful or not. </a:t>
            </a:r>
          </a:p>
          <a:p>
            <a:endParaRPr lang="en-GB" dirty="0" smtClean="0"/>
          </a:p>
          <a:p>
            <a:r>
              <a:rPr lang="en-GB" dirty="0" smtClean="0"/>
              <a:t>Tests whether categorical variables are independent or associated.</a:t>
            </a:r>
          </a:p>
          <a:p>
            <a:pPr lvl="1"/>
            <a:endParaRPr lang="en-GB" dirty="0" smtClean="0"/>
          </a:p>
          <a:p>
            <a:pPr lvl="1"/>
            <a:endParaRPr lang="en-GB" dirty="0" smtClean="0"/>
          </a:p>
          <a:p>
            <a:pPr lvl="1"/>
            <a:r>
              <a:rPr lang="en-GB" dirty="0" smtClean="0"/>
              <a:t>https://davidwees.com/content/teaching-chi-squared-test/</a:t>
            </a:r>
          </a:p>
          <a:p>
            <a:endParaRPr lang="en-GB" dirty="0"/>
          </a:p>
        </p:txBody>
      </p:sp>
    </p:spTree>
    <p:extLst>
      <p:ext uri="{BB962C8B-B14F-4D97-AF65-F5344CB8AC3E}">
        <p14:creationId xmlns:p14="http://schemas.microsoft.com/office/powerpoint/2010/main" val="623645748"/>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453" y="365125"/>
            <a:ext cx="10879347" cy="1325563"/>
          </a:xfrm>
        </p:spPr>
        <p:txBody>
          <a:bodyPr/>
          <a:lstStyle/>
          <a:p>
            <a:r>
              <a:rPr lang="en-GB" dirty="0" smtClean="0"/>
              <a:t>Let’s revisit our worked example from session 4</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We will add some detail to it</a:t>
                </a:r>
              </a:p>
              <a:p>
                <a:r>
                  <a:rPr lang="en-GB" dirty="0" smtClean="0"/>
                  <a:t>We know more now than we did a few weeks ago</a:t>
                </a:r>
              </a:p>
              <a:p>
                <a:r>
                  <a:rPr lang="en-GB" dirty="0" smtClean="0"/>
                  <a:t>So we can build on that</a:t>
                </a:r>
              </a:p>
              <a:p>
                <a:r>
                  <a:rPr lang="en-GB" dirty="0" smtClean="0"/>
                  <a:t>The chi-square equation:</a:t>
                </a:r>
              </a:p>
              <a:p>
                <a:pPr marL="0" indent="0">
                  <a:buNone/>
                </a:pPr>
                <a:endParaRPr lang="en-GB" dirty="0" smtClean="0"/>
              </a:p>
              <a:p>
                <a:pPr marL="0" indent="0">
                  <a:buNone/>
                </a:pPr>
                <a14:m>
                  <m:oMathPara xmlns:m="http://schemas.openxmlformats.org/officeDocument/2006/math">
                    <m:oMathParaPr>
                      <m:jc m:val="centerGroup"/>
                    </m:oMathParaPr>
                    <m:oMath xmlns:m="http://schemas.openxmlformats.org/officeDocument/2006/math">
                      <m:sSup>
                        <m:sSupPr>
                          <m:ctrlPr>
                            <a:rPr lang="en-GB" sz="4000" i="1" smtClean="0">
                              <a:latin typeface="Cambria Math" panose="02040503050406030204" pitchFamily="18" charset="0"/>
                            </a:rPr>
                          </m:ctrlPr>
                        </m:sSupPr>
                        <m:e>
                          <m:r>
                            <a:rPr lang="en-GB" sz="4000" b="0" i="1" smtClean="0">
                              <a:latin typeface="Cambria Math" panose="02040503050406030204" pitchFamily="18" charset="0"/>
                            </a:rPr>
                            <m:t>𝑥</m:t>
                          </m:r>
                        </m:e>
                        <m:sup>
                          <m:r>
                            <a:rPr lang="en-GB" sz="4000" b="0" i="1" smtClean="0">
                              <a:latin typeface="Cambria Math" panose="02040503050406030204" pitchFamily="18" charset="0"/>
                            </a:rPr>
                            <m:t>2</m:t>
                          </m:r>
                        </m:sup>
                      </m:sSup>
                      <m:r>
                        <a:rPr lang="en-GB" sz="4000" b="0" i="1" smtClean="0">
                          <a:latin typeface="Cambria Math" panose="02040503050406030204" pitchFamily="18" charset="0"/>
                        </a:rPr>
                        <m:t>=</m:t>
                      </m:r>
                      <m:nary>
                        <m:naryPr>
                          <m:chr m:val="∑"/>
                          <m:subHide m:val="on"/>
                          <m:supHide m:val="on"/>
                          <m:ctrlPr>
                            <a:rPr lang="en-GB" sz="4000" b="0" i="1" smtClean="0">
                              <a:latin typeface="Cambria Math" panose="02040503050406030204" pitchFamily="18" charset="0"/>
                            </a:rPr>
                          </m:ctrlPr>
                        </m:naryPr>
                        <m:sub/>
                        <m:sup/>
                        <m:e>
                          <m:f>
                            <m:fPr>
                              <m:ctrlPr>
                                <a:rPr lang="en-GB" sz="4000" b="0" i="1" smtClean="0">
                                  <a:latin typeface="Cambria Math" panose="02040503050406030204" pitchFamily="18" charset="0"/>
                                </a:rPr>
                              </m:ctrlPr>
                            </m:fPr>
                            <m:num>
                              <m:sSup>
                                <m:sSupPr>
                                  <m:ctrlPr>
                                    <a:rPr lang="en-GB" sz="4000" b="0" i="1" smtClean="0">
                                      <a:latin typeface="Cambria Math" panose="02040503050406030204" pitchFamily="18" charset="0"/>
                                    </a:rPr>
                                  </m:ctrlPr>
                                </m:sSupPr>
                                <m:e>
                                  <m:d>
                                    <m:dPr>
                                      <m:ctrlPr>
                                        <a:rPr lang="en-GB" sz="4000" b="0" i="1" smtClean="0">
                                          <a:latin typeface="Cambria Math" panose="02040503050406030204" pitchFamily="18" charset="0"/>
                                        </a:rPr>
                                      </m:ctrlPr>
                                    </m:dPr>
                                    <m:e>
                                      <m:r>
                                        <a:rPr lang="en-GB" sz="4000" b="0" i="1" smtClean="0">
                                          <a:latin typeface="Cambria Math" panose="02040503050406030204" pitchFamily="18" charset="0"/>
                                        </a:rPr>
                                        <m:t>𝑂</m:t>
                                      </m:r>
                                      <m:r>
                                        <a:rPr lang="en-GB" sz="4000" b="0" i="1" smtClean="0">
                                          <a:latin typeface="Cambria Math" panose="02040503050406030204" pitchFamily="18" charset="0"/>
                                        </a:rPr>
                                        <m:t>−</m:t>
                                      </m:r>
                                      <m:r>
                                        <a:rPr lang="en-GB" sz="4000" b="0" i="1" smtClean="0">
                                          <a:latin typeface="Cambria Math" panose="02040503050406030204" pitchFamily="18" charset="0"/>
                                        </a:rPr>
                                        <m:t>𝐸</m:t>
                                      </m:r>
                                    </m:e>
                                  </m:d>
                                </m:e>
                                <m:sup>
                                  <m:r>
                                    <a:rPr lang="en-GB" sz="4000" b="0" i="1" smtClean="0">
                                      <a:latin typeface="Cambria Math" panose="02040503050406030204" pitchFamily="18" charset="0"/>
                                    </a:rPr>
                                    <m:t>2</m:t>
                                  </m:r>
                                </m:sup>
                              </m:sSup>
                            </m:num>
                            <m:den>
                              <m:r>
                                <a:rPr lang="en-GB" sz="4000" b="0" i="1" smtClean="0">
                                  <a:latin typeface="Cambria Math" panose="02040503050406030204" pitchFamily="18" charset="0"/>
                                </a:rPr>
                                <m:t>𝐸</m:t>
                              </m:r>
                            </m:den>
                          </m:f>
                        </m:e>
                      </m:nary>
                    </m:oMath>
                  </m:oMathPara>
                </a14:m>
                <a:endParaRPr lang="en-GB" dirty="0" smtClean="0"/>
              </a:p>
              <a:p>
                <a:endParaRPr lang="en-GB" dirty="0"/>
              </a:p>
              <a:p>
                <a:endParaRPr lang="en-GB"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605427966"/>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 you watch Game of Thrones?</a:t>
            </a:r>
            <a:endParaRPr lang="en-GB" dirty="0"/>
          </a:p>
        </p:txBody>
      </p:sp>
      <p:sp>
        <p:nvSpPr>
          <p:cNvPr id="3" name="Content Placeholder 2"/>
          <p:cNvSpPr>
            <a:spLocks noGrp="1"/>
          </p:cNvSpPr>
          <p:nvPr>
            <p:ph idx="1"/>
          </p:nvPr>
        </p:nvSpPr>
        <p:spPr/>
        <p:txBody>
          <a:bodyPr/>
          <a:lstStyle/>
          <a:p>
            <a:r>
              <a:rPr lang="en-GB" dirty="0" smtClean="0"/>
              <a:t>Lets say we have a sample of 200</a:t>
            </a:r>
          </a:p>
          <a:p>
            <a:pPr lvl="1"/>
            <a:r>
              <a:rPr lang="en-GB" dirty="0" smtClean="0"/>
              <a:t>n=200</a:t>
            </a:r>
          </a:p>
          <a:p>
            <a:pPr lvl="1"/>
            <a:endParaRPr lang="en-GB" dirty="0"/>
          </a:p>
          <a:p>
            <a:pPr lvl="1"/>
            <a:r>
              <a:rPr lang="en-GB" dirty="0" smtClean="0"/>
              <a:t>Lets say its 50% men 50% women</a:t>
            </a:r>
          </a:p>
          <a:p>
            <a:pPr lvl="1"/>
            <a:endParaRPr lang="en-GB" dirty="0"/>
          </a:p>
          <a:p>
            <a:pPr lvl="1"/>
            <a:r>
              <a:rPr lang="en-GB" dirty="0" smtClean="0"/>
              <a:t>So, 100 men</a:t>
            </a:r>
          </a:p>
          <a:p>
            <a:pPr lvl="1"/>
            <a:r>
              <a:rPr lang="en-GB" dirty="0" smtClean="0"/>
              <a:t>100 women</a:t>
            </a:r>
          </a:p>
        </p:txBody>
      </p:sp>
    </p:spTree>
    <p:extLst>
      <p:ext uri="{BB962C8B-B14F-4D97-AF65-F5344CB8AC3E}">
        <p14:creationId xmlns:p14="http://schemas.microsoft.com/office/powerpoint/2010/main" val="191484474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 you watch Game of Thrones</a:t>
            </a:r>
            <a:r>
              <a:rPr lang="en-GB" dirty="0" smtClean="0"/>
              <a:t>? (GOT)</a:t>
            </a:r>
            <a:endParaRPr lang="en-GB" dirty="0"/>
          </a:p>
        </p:txBody>
      </p:sp>
      <p:pic>
        <p:nvPicPr>
          <p:cNvPr id="5" name="Picture 4"/>
          <p:cNvPicPr>
            <a:picLocks noChangeAspect="1"/>
          </p:cNvPicPr>
          <p:nvPr/>
        </p:nvPicPr>
        <p:blipFill>
          <a:blip r:embed="rId2"/>
          <a:stretch>
            <a:fillRect/>
          </a:stretch>
        </p:blipFill>
        <p:spPr>
          <a:xfrm>
            <a:off x="171450" y="1838325"/>
            <a:ext cx="11849100" cy="3181350"/>
          </a:xfrm>
          <a:prstGeom prst="rect">
            <a:avLst/>
          </a:prstGeom>
        </p:spPr>
      </p:pic>
      <p:sp>
        <p:nvSpPr>
          <p:cNvPr id="6" name="TextBox 5"/>
          <p:cNvSpPr txBox="1"/>
          <p:nvPr/>
        </p:nvSpPr>
        <p:spPr>
          <a:xfrm>
            <a:off x="1221971" y="5361709"/>
            <a:ext cx="9168938" cy="800219"/>
          </a:xfrm>
          <a:prstGeom prst="rect">
            <a:avLst/>
          </a:prstGeom>
          <a:noFill/>
        </p:spPr>
        <p:txBody>
          <a:bodyPr wrap="square" rtlCol="0">
            <a:spAutoFit/>
          </a:bodyPr>
          <a:lstStyle/>
          <a:p>
            <a:r>
              <a:rPr lang="en-GB" dirty="0" smtClean="0"/>
              <a:t>If gender is not associated with (is independent of) GOT viewing what might we </a:t>
            </a:r>
            <a:r>
              <a:rPr lang="en-GB" sz="2800" b="1" dirty="0" smtClean="0"/>
              <a:t>expect</a:t>
            </a:r>
            <a:r>
              <a:rPr lang="en-GB" b="1" dirty="0" smtClean="0"/>
              <a:t> </a:t>
            </a:r>
            <a:r>
              <a:rPr lang="en-GB" dirty="0" smtClean="0"/>
              <a:t>the values in the cells to be, given what we know from row and column totals</a:t>
            </a:r>
            <a:endParaRPr lang="en-GB" dirty="0"/>
          </a:p>
        </p:txBody>
      </p:sp>
      <p:sp>
        <p:nvSpPr>
          <p:cNvPr id="7" name="TextBox 6"/>
          <p:cNvSpPr txBox="1"/>
          <p:nvPr/>
        </p:nvSpPr>
        <p:spPr>
          <a:xfrm>
            <a:off x="3549534" y="3699164"/>
            <a:ext cx="839586" cy="369332"/>
          </a:xfrm>
          <a:prstGeom prst="rect">
            <a:avLst/>
          </a:prstGeom>
          <a:noFill/>
        </p:spPr>
        <p:txBody>
          <a:bodyPr wrap="square" rtlCol="0">
            <a:spAutoFit/>
          </a:bodyPr>
          <a:lstStyle/>
          <a:p>
            <a:r>
              <a:rPr lang="en-GB" dirty="0" smtClean="0"/>
              <a:t>60</a:t>
            </a:r>
            <a:endParaRPr lang="en-GB" dirty="0"/>
          </a:p>
        </p:txBody>
      </p:sp>
      <p:sp>
        <p:nvSpPr>
          <p:cNvPr id="8" name="TextBox 7"/>
          <p:cNvSpPr txBox="1"/>
          <p:nvPr/>
        </p:nvSpPr>
        <p:spPr>
          <a:xfrm>
            <a:off x="3549534" y="4054847"/>
            <a:ext cx="839586" cy="369332"/>
          </a:xfrm>
          <a:prstGeom prst="rect">
            <a:avLst/>
          </a:prstGeom>
          <a:noFill/>
        </p:spPr>
        <p:txBody>
          <a:bodyPr wrap="square" rtlCol="0">
            <a:spAutoFit/>
          </a:bodyPr>
          <a:lstStyle/>
          <a:p>
            <a:r>
              <a:rPr lang="en-GB" dirty="0" smtClean="0"/>
              <a:t>60</a:t>
            </a:r>
            <a:endParaRPr lang="en-GB" dirty="0"/>
          </a:p>
        </p:txBody>
      </p:sp>
      <p:sp>
        <p:nvSpPr>
          <p:cNvPr id="10" name="TextBox 9"/>
          <p:cNvSpPr txBox="1"/>
          <p:nvPr/>
        </p:nvSpPr>
        <p:spPr>
          <a:xfrm>
            <a:off x="6320443" y="3685515"/>
            <a:ext cx="839586" cy="369332"/>
          </a:xfrm>
          <a:prstGeom prst="rect">
            <a:avLst/>
          </a:prstGeom>
          <a:noFill/>
        </p:spPr>
        <p:txBody>
          <a:bodyPr wrap="square" rtlCol="0">
            <a:spAutoFit/>
          </a:bodyPr>
          <a:lstStyle/>
          <a:p>
            <a:r>
              <a:rPr lang="en-GB" dirty="0" smtClean="0"/>
              <a:t>40</a:t>
            </a:r>
            <a:endParaRPr lang="en-GB" dirty="0"/>
          </a:p>
        </p:txBody>
      </p:sp>
      <p:sp>
        <p:nvSpPr>
          <p:cNvPr id="11" name="TextBox 10"/>
          <p:cNvSpPr txBox="1"/>
          <p:nvPr/>
        </p:nvSpPr>
        <p:spPr>
          <a:xfrm>
            <a:off x="6320443" y="4041198"/>
            <a:ext cx="839586" cy="369332"/>
          </a:xfrm>
          <a:prstGeom prst="rect">
            <a:avLst/>
          </a:prstGeom>
          <a:noFill/>
        </p:spPr>
        <p:txBody>
          <a:bodyPr wrap="square" rtlCol="0">
            <a:spAutoFit/>
          </a:bodyPr>
          <a:lstStyle/>
          <a:p>
            <a:r>
              <a:rPr lang="en-GB" dirty="0"/>
              <a:t>4</a:t>
            </a:r>
            <a:r>
              <a:rPr lang="en-GB" dirty="0" smtClean="0"/>
              <a:t>0</a:t>
            </a:r>
            <a:endParaRPr lang="en-GB" dirty="0"/>
          </a:p>
        </p:txBody>
      </p:sp>
    </p:spTree>
    <p:extLst>
      <p:ext uri="{BB962C8B-B14F-4D97-AF65-F5344CB8AC3E}">
        <p14:creationId xmlns:p14="http://schemas.microsoft.com/office/powerpoint/2010/main" val="160990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That is what we would expect given an assumption of independence, what do we </a:t>
            </a:r>
            <a:r>
              <a:rPr lang="en-GB" sz="5300" b="1" dirty="0" smtClean="0"/>
              <a:t>observe</a:t>
            </a:r>
            <a:r>
              <a:rPr lang="en-GB" dirty="0" smtClean="0"/>
              <a:t>?	</a:t>
            </a:r>
            <a:endParaRPr lang="en-GB" dirty="0"/>
          </a:p>
        </p:txBody>
      </p:sp>
      <p:pic>
        <p:nvPicPr>
          <p:cNvPr id="4" name="Picture 3"/>
          <p:cNvPicPr>
            <a:picLocks noChangeAspect="1"/>
          </p:cNvPicPr>
          <p:nvPr/>
        </p:nvPicPr>
        <p:blipFill>
          <a:blip r:embed="rId2"/>
          <a:stretch>
            <a:fillRect/>
          </a:stretch>
        </p:blipFill>
        <p:spPr>
          <a:xfrm>
            <a:off x="114300" y="2400040"/>
            <a:ext cx="12077700" cy="3171825"/>
          </a:xfrm>
          <a:prstGeom prst="rect">
            <a:avLst/>
          </a:prstGeom>
        </p:spPr>
      </p:pic>
      <p:sp>
        <p:nvSpPr>
          <p:cNvPr id="5" name="TextBox 4"/>
          <p:cNvSpPr txBox="1"/>
          <p:nvPr/>
        </p:nvSpPr>
        <p:spPr>
          <a:xfrm>
            <a:off x="609600" y="5571865"/>
            <a:ext cx="11125200" cy="646331"/>
          </a:xfrm>
          <a:prstGeom prst="rect">
            <a:avLst/>
          </a:prstGeom>
          <a:noFill/>
        </p:spPr>
        <p:txBody>
          <a:bodyPr wrap="square" rtlCol="0">
            <a:spAutoFit/>
          </a:bodyPr>
          <a:lstStyle/>
          <a:p>
            <a:pPr marL="285750" indent="-285750">
              <a:buFont typeface="Arial" panose="020B0604020202020204" pitchFamily="34" charset="0"/>
              <a:buChar char="•"/>
            </a:pPr>
            <a:r>
              <a:rPr lang="en-GB" i="1" dirty="0" smtClean="0"/>
              <a:t>Is there a relationship between gender and GOT viewing in the observed data?</a:t>
            </a:r>
          </a:p>
          <a:p>
            <a:pPr marL="285750" indent="-285750">
              <a:buFont typeface="Arial" panose="020B0604020202020204" pitchFamily="34" charset="0"/>
              <a:buChar char="•"/>
            </a:pPr>
            <a:r>
              <a:rPr lang="en-GB" i="1" dirty="0" smtClean="0"/>
              <a:t>How much different do the observed data have to be from expected for there to be a </a:t>
            </a:r>
            <a:r>
              <a:rPr lang="en-GB" b="1" i="1" dirty="0" smtClean="0"/>
              <a:t>significant </a:t>
            </a:r>
            <a:r>
              <a:rPr lang="en-GB" i="1" dirty="0" smtClean="0"/>
              <a:t>relationship?</a:t>
            </a:r>
            <a:endParaRPr lang="en-GB" i="1" dirty="0"/>
          </a:p>
        </p:txBody>
      </p:sp>
    </p:spTree>
    <p:extLst>
      <p:ext uri="{BB962C8B-B14F-4D97-AF65-F5344CB8AC3E}">
        <p14:creationId xmlns:p14="http://schemas.microsoft.com/office/powerpoint/2010/main" val="184497994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GB" dirty="0" smtClean="0"/>
                  <a:t>We calculate a Chi-square</a:t>
                </a:r>
                <a:r>
                  <a:rPr lang="en-GB" dirty="0"/>
                  <a:t>, </a:t>
                </a:r>
                <a:r>
                  <a:rPr lang="en-GB" dirty="0" smtClean="0"/>
                  <a:t>(</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2</m:t>
                        </m:r>
                      </m:sup>
                    </m:sSup>
                  </m:oMath>
                </a14:m>
                <a:r>
                  <a:rPr lang="en-GB" dirty="0" smtClean="0"/>
                  <a:t>) statistic</a:t>
                </a:r>
                <a:br>
                  <a:rPr lang="en-GB" dirty="0" smtClean="0"/>
                </a:br>
                <a:r>
                  <a:rPr lang="en-GB" dirty="0" smtClean="0"/>
                  <a:t>Subtract the observed (O) from expected (E)</a:t>
                </a:r>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377" t="-12903" b="-21198"/>
                </a:stretch>
              </a:blipFill>
            </p:spPr>
            <p:txBody>
              <a:bodyPr/>
              <a:lstStyle/>
              <a:p>
                <a:r>
                  <a:rPr lang="en-GB">
                    <a:noFill/>
                  </a:rPr>
                  <a:t> </a:t>
                </a:r>
              </a:p>
            </p:txBody>
          </p:sp>
        </mc:Fallback>
      </mc:AlternateContent>
      <p:sp>
        <p:nvSpPr>
          <p:cNvPr id="3" name="Content Placeholder 2"/>
          <p:cNvSpPr>
            <a:spLocks noGrp="1"/>
          </p:cNvSpPr>
          <p:nvPr>
            <p:ph idx="1"/>
          </p:nvPr>
        </p:nvSpPr>
        <p:spPr/>
        <p:txBody>
          <a:bodyPr/>
          <a:lstStyle/>
          <a:p>
            <a:r>
              <a:rPr lang="en-GB" dirty="0"/>
              <a:t>25 men love it, we expected 60</a:t>
            </a:r>
          </a:p>
          <a:p>
            <a:r>
              <a:rPr lang="en-GB" dirty="0"/>
              <a:t>95 women love it, we expected 60</a:t>
            </a:r>
          </a:p>
          <a:p>
            <a:r>
              <a:rPr lang="en-GB" dirty="0"/>
              <a:t>75 men say it isn’t their thing, we expected 40</a:t>
            </a:r>
          </a:p>
          <a:p>
            <a:r>
              <a:rPr lang="en-GB" dirty="0"/>
              <a:t>5 women say it isn’t their thing, we expected 40</a:t>
            </a:r>
          </a:p>
          <a:p>
            <a:pPr marL="0" indent="0">
              <a:buNone/>
            </a:pPr>
            <a:endParaRPr lang="en-GB" dirty="0" smtClean="0"/>
          </a:p>
          <a:p>
            <a:pPr marL="0" indent="0">
              <a:buNone/>
            </a:pPr>
            <a:endParaRPr lang="en-GB" dirty="0"/>
          </a:p>
        </p:txBody>
      </p:sp>
      <p:graphicFrame>
        <p:nvGraphicFramePr>
          <p:cNvPr id="4" name="Table 3"/>
          <p:cNvGraphicFramePr>
            <a:graphicFrameLocks noGrp="1"/>
          </p:cNvGraphicFramePr>
          <p:nvPr>
            <p:extLst/>
          </p:nvPr>
        </p:nvGraphicFramePr>
        <p:xfrm>
          <a:off x="2652682" y="4200682"/>
          <a:ext cx="6600537" cy="1499867"/>
        </p:xfrm>
        <a:graphic>
          <a:graphicData uri="http://schemas.openxmlformats.org/drawingml/2006/table">
            <a:tbl>
              <a:tblPr firstRow="1" firstCol="1" bandRow="1">
                <a:tableStyleId>{5C22544A-7EE6-4342-B048-85BDC9FD1C3A}</a:tableStyleId>
              </a:tblPr>
              <a:tblGrid>
                <a:gridCol w="2200667"/>
                <a:gridCol w="2199935"/>
                <a:gridCol w="2199935"/>
              </a:tblGrid>
              <a:tr h="325879">
                <a:tc>
                  <a:txBody>
                    <a:bodyPr/>
                    <a:lstStyle/>
                    <a:p>
                      <a:pPr>
                        <a:lnSpc>
                          <a:spcPct val="107000"/>
                        </a:lnSpc>
                        <a:spcAft>
                          <a:spcPts val="0"/>
                        </a:spcAft>
                      </a:pPr>
                      <a:r>
                        <a:rPr lang="en-GB" sz="1800" dirty="0">
                          <a:effectLst/>
                        </a:rPr>
                        <a:t>O</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0 - 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a:effectLst/>
                        </a:rPr>
                        <a:t>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60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a:effectLst/>
                        </a:rPr>
                        <a:t>75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40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a:effectLst/>
                        </a:rPr>
                        <a:t>95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60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a:effectLst/>
                        </a:rPr>
                        <a:t>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40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82974741"/>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5" name="Table 4"/>
          <p:cNvGraphicFramePr>
            <a:graphicFrameLocks noGrp="1"/>
          </p:cNvGraphicFramePr>
          <p:nvPr>
            <p:extLst/>
          </p:nvPr>
        </p:nvGraphicFramePr>
        <p:xfrm>
          <a:off x="392082" y="3213100"/>
          <a:ext cx="6600537" cy="1481129"/>
        </p:xfrm>
        <a:graphic>
          <a:graphicData uri="http://schemas.openxmlformats.org/drawingml/2006/table">
            <a:tbl>
              <a:tblPr firstRow="1" firstCol="1" bandRow="1">
                <a:tableStyleId>{5C22544A-7EE6-4342-B048-85BDC9FD1C3A}</a:tableStyleId>
              </a:tblPr>
              <a:tblGrid>
                <a:gridCol w="2200667"/>
                <a:gridCol w="2199935"/>
                <a:gridCol w="2199935"/>
              </a:tblGrid>
              <a:tr h="307141">
                <a:tc>
                  <a:txBody>
                    <a:bodyPr/>
                    <a:lstStyle/>
                    <a:p>
                      <a:pPr>
                        <a:lnSpc>
                          <a:spcPct val="107000"/>
                        </a:lnSpc>
                        <a:spcAft>
                          <a:spcPts val="0"/>
                        </a:spcAft>
                      </a:pPr>
                      <a:r>
                        <a:rPr lang="en-GB" sz="1800" dirty="0">
                          <a:effectLst/>
                        </a:rPr>
                        <a:t>O</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0 - 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a:effectLst/>
                        </a:rPr>
                        <a:t>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60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a:effectLst/>
                        </a:rPr>
                        <a:t>75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a:effectLst/>
                        </a:rPr>
                        <a:t>40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a:effectLst/>
                        </a:rPr>
                        <a:t>95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60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a:effectLst/>
                        </a:rPr>
                        <a:t>5</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40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800" dirty="0">
                          <a:effectLst/>
                        </a:rPr>
                        <a:t>-35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extLst/>
          </p:nvPr>
        </p:nvGraphicFramePr>
        <p:xfrm>
          <a:off x="6992619" y="3213100"/>
          <a:ext cx="2199935" cy="1499867"/>
        </p:xfrm>
        <a:graphic>
          <a:graphicData uri="http://schemas.openxmlformats.org/drawingml/2006/table">
            <a:tbl>
              <a:tblPr firstRow="1" firstCol="1" bandRow="1">
                <a:tableStyleId>{5C22544A-7EE6-4342-B048-85BDC9FD1C3A}</a:tableStyleId>
              </a:tblPr>
              <a:tblGrid>
                <a:gridCol w="2199935"/>
              </a:tblGrid>
              <a:tr h="325879">
                <a:tc>
                  <a:txBody>
                    <a:bodyPr/>
                    <a:lstStyle/>
                    <a:p>
                      <a:pPr>
                        <a:lnSpc>
                          <a:spcPct val="107000"/>
                        </a:lnSpc>
                        <a:spcAft>
                          <a:spcPts val="0"/>
                        </a:spcAft>
                      </a:pPr>
                      <a:r>
                        <a:rPr lang="en-GB" sz="1800" dirty="0" smtClean="0">
                          <a:effectLst/>
                        </a:rPr>
                        <a:t>(0 – E)^2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1225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1225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1225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1225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8" name="Table 7"/>
          <p:cNvGraphicFramePr>
            <a:graphicFrameLocks noGrp="1"/>
          </p:cNvGraphicFramePr>
          <p:nvPr>
            <p:extLst/>
          </p:nvPr>
        </p:nvGraphicFramePr>
        <p:xfrm>
          <a:off x="9192554" y="3213100"/>
          <a:ext cx="2199935" cy="1499867"/>
        </p:xfrm>
        <a:graphic>
          <a:graphicData uri="http://schemas.openxmlformats.org/drawingml/2006/table">
            <a:tbl>
              <a:tblPr firstRow="1" firstCol="1" bandRow="1">
                <a:tableStyleId>{5C22544A-7EE6-4342-B048-85BDC9FD1C3A}</a:tableStyleId>
              </a:tblPr>
              <a:tblGrid>
                <a:gridCol w="2199935"/>
              </a:tblGrid>
              <a:tr h="325879">
                <a:tc>
                  <a:txBody>
                    <a:bodyPr/>
                    <a:lstStyle/>
                    <a:p>
                      <a:pPr>
                        <a:lnSpc>
                          <a:spcPct val="107000"/>
                        </a:lnSpc>
                        <a:spcAft>
                          <a:spcPts val="0"/>
                        </a:spcAft>
                      </a:pPr>
                      <a:r>
                        <a:rPr lang="en-GB" sz="1800" dirty="0" smtClean="0">
                          <a:effectLst/>
                        </a:rPr>
                        <a:t>(0 – E)^2/E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20.42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30.63</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20.42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68796">
                <a:tc>
                  <a:txBody>
                    <a:bodyPr/>
                    <a:lstStyle/>
                    <a:p>
                      <a:pPr>
                        <a:lnSpc>
                          <a:spcPct val="107000"/>
                        </a:lnSpc>
                        <a:spcAft>
                          <a:spcPts val="0"/>
                        </a:spcAft>
                      </a:pPr>
                      <a:r>
                        <a:rPr lang="en-GB" sz="1800" dirty="0" smtClean="0">
                          <a:effectLst/>
                          <a:latin typeface="+mn-lt"/>
                          <a:ea typeface="+mn-ea"/>
                          <a:cs typeface="+mn-cs"/>
                        </a:rPr>
                        <a:t>30.63</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9" name="TextBox 8"/>
          <p:cNvSpPr txBox="1"/>
          <p:nvPr/>
        </p:nvSpPr>
        <p:spPr>
          <a:xfrm>
            <a:off x="1181100" y="2019300"/>
            <a:ext cx="9690100" cy="646331"/>
          </a:xfrm>
          <a:prstGeom prst="rect">
            <a:avLst/>
          </a:prstGeom>
          <a:noFill/>
        </p:spPr>
        <p:txBody>
          <a:bodyPr wrap="square" rtlCol="0">
            <a:spAutoFit/>
          </a:bodyPr>
          <a:lstStyle/>
          <a:p>
            <a:r>
              <a:rPr lang="en-GB" dirty="0" smtClean="0"/>
              <a:t>Square the O-E, gets rid of negatives</a:t>
            </a:r>
          </a:p>
          <a:p>
            <a:r>
              <a:rPr lang="en-GB" dirty="0" smtClean="0"/>
              <a:t>Divide by the </a:t>
            </a:r>
            <a:r>
              <a:rPr lang="en-GB" b="1" dirty="0" smtClean="0"/>
              <a:t>expected</a:t>
            </a:r>
            <a:r>
              <a:rPr lang="en-GB" dirty="0" smtClean="0"/>
              <a:t> count, in order to get to a sensible number </a:t>
            </a:r>
            <a:endParaRPr lang="en-GB" dirty="0"/>
          </a:p>
        </p:txBody>
      </p:sp>
      <mc:AlternateContent xmlns:mc="http://schemas.openxmlformats.org/markup-compatibility/2006" xmlns:a14="http://schemas.microsoft.com/office/drawing/2010/main">
        <mc:Choice Requires="a14">
          <p:sp>
            <p:nvSpPr>
              <p:cNvPr id="11" name="TextBox 10"/>
              <p:cNvSpPr txBox="1"/>
              <p:nvPr/>
            </p:nvSpPr>
            <p:spPr>
              <a:xfrm>
                <a:off x="8887165" y="4694229"/>
                <a:ext cx="2199935" cy="763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i="1" smtClean="0">
                              <a:latin typeface="Cambria Math" panose="02040503050406030204" pitchFamily="18" charset="0"/>
                            </a:rPr>
                          </m:ctrlPr>
                        </m:naryPr>
                        <m:sub/>
                        <m:sup/>
                        <m:e>
                          <m:r>
                            <a:rPr lang="en-GB" b="0" i="1" smtClean="0">
                              <a:latin typeface="Cambria Math" panose="02040503050406030204" pitchFamily="18" charset="0"/>
                            </a:rPr>
                            <m:t>102.1</m:t>
                          </m:r>
                        </m:e>
                      </m:nary>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8887165" y="4694229"/>
                <a:ext cx="2199935" cy="763094"/>
              </a:xfrm>
              <a:prstGeom prst="rect">
                <a:avLst/>
              </a:prstGeom>
              <a:blipFill rotWithShape="0">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99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Lecture 2</a:t>
            </a:r>
            <a:br>
              <a:rPr lang="en-GB" dirty="0" smtClean="0"/>
            </a:br>
            <a:r>
              <a:rPr lang="en-GB" dirty="0" smtClean="0"/>
              <a:t>Fantastic Data:</a:t>
            </a:r>
            <a:endParaRPr lang="en-GB" dirty="0"/>
          </a:p>
        </p:txBody>
      </p:sp>
      <p:sp>
        <p:nvSpPr>
          <p:cNvPr id="3" name="Subtitle 2"/>
          <p:cNvSpPr>
            <a:spLocks noGrp="1"/>
          </p:cNvSpPr>
          <p:nvPr>
            <p:ph type="subTitle" idx="1"/>
          </p:nvPr>
        </p:nvSpPr>
        <p:spPr/>
        <p:txBody>
          <a:bodyPr/>
          <a:lstStyle/>
          <a:p>
            <a:r>
              <a:rPr lang="en-GB" dirty="0" smtClean="0"/>
              <a:t>And where to find them</a:t>
            </a:r>
            <a:endParaRPr lang="en-GB" dirty="0"/>
          </a:p>
        </p:txBody>
      </p:sp>
    </p:spTree>
    <p:extLst>
      <p:ext uri="{BB962C8B-B14F-4D97-AF65-F5344CB8AC3E}">
        <p14:creationId xmlns:p14="http://schemas.microsoft.com/office/powerpoint/2010/main" val="3597415266"/>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0"/>
            <a:ext cx="10515600" cy="1325563"/>
          </a:xfrm>
        </p:spPr>
        <p:txBody>
          <a:bodyPr/>
          <a:lstStyle/>
          <a:p>
            <a:r>
              <a:rPr lang="en-GB" b="1" dirty="0" smtClean="0"/>
              <a:t>Degrees of freedom </a:t>
            </a:r>
            <a:endParaRPr lang="en-GB" b="1" dirty="0"/>
          </a:p>
        </p:txBody>
      </p:sp>
      <p:sp>
        <p:nvSpPr>
          <p:cNvPr id="3" name="Content Placeholder 2"/>
          <p:cNvSpPr>
            <a:spLocks noGrp="1"/>
          </p:cNvSpPr>
          <p:nvPr>
            <p:ph idx="1"/>
          </p:nvPr>
        </p:nvSpPr>
        <p:spPr>
          <a:xfrm>
            <a:off x="584200" y="1055965"/>
            <a:ext cx="11023600" cy="4351338"/>
          </a:xfrm>
        </p:spPr>
        <p:txBody>
          <a:bodyPr/>
          <a:lstStyle/>
          <a:p>
            <a:r>
              <a:rPr lang="en-GB" dirty="0" smtClean="0"/>
              <a:t>Degrees or freedom (DF) are the number of values that are ‘free to vary’</a:t>
            </a:r>
          </a:p>
          <a:p>
            <a:r>
              <a:rPr lang="en-GB" dirty="0"/>
              <a:t>minimum number of independent coordinates </a:t>
            </a:r>
            <a:r>
              <a:rPr lang="en-GB" dirty="0" smtClean="0"/>
              <a:t>(values) that </a:t>
            </a:r>
            <a:r>
              <a:rPr lang="en-GB" dirty="0"/>
              <a:t>can specify the position of the system </a:t>
            </a:r>
            <a:r>
              <a:rPr lang="en-GB" dirty="0" smtClean="0"/>
              <a:t>completely</a:t>
            </a:r>
            <a:endParaRPr lang="en-GB" dirty="0"/>
          </a:p>
          <a:p>
            <a:pPr lvl="1"/>
            <a:r>
              <a:rPr lang="en-GB" dirty="0" smtClean="0"/>
              <a:t>In the chi-square test for categorical association this is: </a:t>
            </a:r>
          </a:p>
          <a:p>
            <a:pPr lvl="2"/>
            <a:r>
              <a:rPr lang="en-GB" dirty="0" smtClean="0"/>
              <a:t>(rows-1) * (colums-1)</a:t>
            </a:r>
          </a:p>
          <a:p>
            <a:pPr lvl="2"/>
            <a:r>
              <a:rPr lang="en-GB" dirty="0" smtClean="0"/>
              <a:t>1 DF</a:t>
            </a:r>
          </a:p>
        </p:txBody>
      </p:sp>
      <p:pic>
        <p:nvPicPr>
          <p:cNvPr id="4" name="Picture 3"/>
          <p:cNvPicPr>
            <a:picLocks noChangeAspect="1"/>
          </p:cNvPicPr>
          <p:nvPr/>
        </p:nvPicPr>
        <p:blipFill>
          <a:blip r:embed="rId2"/>
          <a:stretch>
            <a:fillRect/>
          </a:stretch>
        </p:blipFill>
        <p:spPr>
          <a:xfrm>
            <a:off x="234950" y="3544094"/>
            <a:ext cx="11849100" cy="3181350"/>
          </a:xfrm>
          <a:prstGeom prst="rect">
            <a:avLst/>
          </a:prstGeom>
        </p:spPr>
      </p:pic>
      <p:sp>
        <p:nvSpPr>
          <p:cNvPr id="5" name="TextBox 4"/>
          <p:cNvSpPr txBox="1"/>
          <p:nvPr/>
        </p:nvSpPr>
        <p:spPr>
          <a:xfrm>
            <a:off x="3473334" y="5407303"/>
            <a:ext cx="839586" cy="369332"/>
          </a:xfrm>
          <a:prstGeom prst="rect">
            <a:avLst/>
          </a:prstGeom>
          <a:noFill/>
        </p:spPr>
        <p:txBody>
          <a:bodyPr wrap="square" rtlCol="0">
            <a:spAutoFit/>
          </a:bodyPr>
          <a:lstStyle/>
          <a:p>
            <a:r>
              <a:rPr lang="en-GB" dirty="0"/>
              <a:t>2</a:t>
            </a:r>
            <a:r>
              <a:rPr lang="en-GB" dirty="0" smtClean="0"/>
              <a:t>5</a:t>
            </a:r>
            <a:endParaRPr lang="en-GB" dirty="0"/>
          </a:p>
        </p:txBody>
      </p:sp>
      <p:sp>
        <p:nvSpPr>
          <p:cNvPr id="6" name="TextBox 5"/>
          <p:cNvSpPr txBox="1"/>
          <p:nvPr/>
        </p:nvSpPr>
        <p:spPr>
          <a:xfrm>
            <a:off x="6362468" y="5407303"/>
            <a:ext cx="839586" cy="369332"/>
          </a:xfrm>
          <a:prstGeom prst="rect">
            <a:avLst/>
          </a:prstGeom>
          <a:noFill/>
        </p:spPr>
        <p:txBody>
          <a:bodyPr wrap="square" rtlCol="0">
            <a:spAutoFit/>
          </a:bodyPr>
          <a:lstStyle/>
          <a:p>
            <a:r>
              <a:rPr lang="en-GB" dirty="0" smtClean="0"/>
              <a:t>75</a:t>
            </a:r>
            <a:endParaRPr lang="en-GB" dirty="0"/>
          </a:p>
        </p:txBody>
      </p:sp>
    </p:spTree>
    <p:extLst>
      <p:ext uri="{BB962C8B-B14F-4D97-AF65-F5344CB8AC3E}">
        <p14:creationId xmlns:p14="http://schemas.microsoft.com/office/powerpoint/2010/main" val="82012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GB" dirty="0" smtClean="0"/>
                  <a:t>Chi-square, </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oMath>
                </a14:m>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We have a chi-square value of: </a:t>
                </a:r>
                <a14:m>
                  <m:oMath xmlns:m="http://schemas.openxmlformats.org/officeDocument/2006/math">
                    <m:r>
                      <a:rPr lang="en-GB" i="1">
                        <a:latin typeface="Cambria Math" panose="02040503050406030204" pitchFamily="18" charset="0"/>
                      </a:rPr>
                      <m:t>102.1</m:t>
                    </m:r>
                  </m:oMath>
                </a14:m>
                <a:endParaRPr lang="en-GB" dirty="0" smtClean="0"/>
              </a:p>
              <a:p>
                <a:r>
                  <a:rPr lang="en-GB" dirty="0" smtClean="0"/>
                  <a:t>This is at 1 degrees of freedom (rows-1)*(colums-1)</a:t>
                </a:r>
              </a:p>
              <a:p>
                <a:pPr lvl="1"/>
                <a:r>
                  <a:rPr lang="en-GB" dirty="0" smtClean="0"/>
                  <a:t>(</a:t>
                </a:r>
                <a:r>
                  <a:rPr lang="en-GB" dirty="0"/>
                  <a:t>2</a:t>
                </a:r>
                <a:r>
                  <a:rPr lang="en-GB" dirty="0" smtClean="0"/>
                  <a:t>-1)*(2-1)=1</a:t>
                </a:r>
              </a:p>
              <a:p>
                <a:pPr lvl="1"/>
                <a:endParaRPr lang="en-GB" dirty="0"/>
              </a:p>
              <a:p>
                <a:pPr lvl="1"/>
                <a:endParaRPr lang="en-GB" dirty="0" smtClean="0"/>
              </a:p>
              <a:p>
                <a:r>
                  <a:rPr lang="en-GB" dirty="0" smtClean="0"/>
                  <a:t>At 1 degree of freedom a chi-square is significant at </a:t>
                </a:r>
                <a:r>
                  <a:rPr lang="en-GB" dirty="0"/>
                  <a:t>a </a:t>
                </a:r>
                <a:r>
                  <a:rPr lang="en-GB" dirty="0" smtClean="0"/>
                  <a:t>the level of 0.05 at a value of 3.841, or greater.</a:t>
                </a:r>
              </a:p>
              <a:p>
                <a:pPr lvl="1"/>
                <a:r>
                  <a:rPr lang="en-GB" dirty="0" smtClean="0"/>
                  <a:t>To check this in the olden days (circa 1990) you would check a table:</a:t>
                </a:r>
              </a:p>
              <a:p>
                <a:pPr lvl="1"/>
                <a:r>
                  <a:rPr lang="en-GB" dirty="0"/>
                  <a:t>http://sites.stat.psu.edu/~mga/401/tables/Chi-square-table.pdf</a:t>
                </a:r>
                <a:endParaRPr lang="en-GB" dirty="0" smtClean="0"/>
              </a:p>
              <a:p>
                <a:pPr lvl="1"/>
                <a:endParaRPr lang="en-GB" dirty="0" smtClean="0"/>
              </a:p>
              <a:p>
                <a:endParaRPr lang="en-GB" dirty="0"/>
              </a:p>
              <a:p>
                <a:endParaRPr lang="en-GB" dirty="0" smtClean="0"/>
              </a:p>
              <a:p>
                <a:pPr marL="457200" lvl="1" indent="0">
                  <a:buNone/>
                </a:pPr>
                <a:endParaRPr lang="en-GB" dirty="0" smtClean="0"/>
              </a:p>
              <a:p>
                <a:pPr marL="457200" lvl="1" indent="0">
                  <a:buNone/>
                </a:pPr>
                <a:endParaRPr lang="en-GB" dirty="0"/>
              </a:p>
              <a:p>
                <a:pPr lvl="1"/>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r="-1623"/>
                </a:stretch>
              </a:blipFill>
            </p:spPr>
            <p:txBody>
              <a:bodyPr/>
              <a:lstStyle/>
              <a:p>
                <a:r>
                  <a:rPr lang="en-GB">
                    <a:noFill/>
                  </a:rPr>
                  <a:t> </a:t>
                </a:r>
              </a:p>
            </p:txBody>
          </p:sp>
        </mc:Fallback>
      </mc:AlternateContent>
    </p:spTree>
    <p:extLst>
      <p:ext uri="{BB962C8B-B14F-4D97-AF65-F5344CB8AC3E}">
        <p14:creationId xmlns:p14="http://schemas.microsoft.com/office/powerpoint/2010/main" val="1866415220"/>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What does this mean?	</a:t>
            </a:r>
            <a:endParaRPr lang="en-GB" dirty="0"/>
          </a:p>
        </p:txBody>
      </p:sp>
      <p:sp>
        <p:nvSpPr>
          <p:cNvPr id="3" name="Content Placeholder 2"/>
          <p:cNvSpPr>
            <a:spLocks noGrp="1"/>
          </p:cNvSpPr>
          <p:nvPr>
            <p:ph idx="1"/>
          </p:nvPr>
        </p:nvSpPr>
        <p:spPr>
          <a:xfrm>
            <a:off x="718930" y="1197472"/>
            <a:ext cx="10515600" cy="4351338"/>
          </a:xfrm>
        </p:spPr>
        <p:txBody>
          <a:bodyPr/>
          <a:lstStyle/>
          <a:p>
            <a:r>
              <a:rPr lang="en-GB" dirty="0" smtClean="0"/>
              <a:t>The variables are associated (great!), but…</a:t>
            </a:r>
            <a:endParaRPr lang="en-GB" dirty="0"/>
          </a:p>
          <a:p>
            <a:r>
              <a:rPr lang="en-GB" dirty="0" smtClean="0"/>
              <a:t>A large chi square value suggests that two variables are associated</a:t>
            </a:r>
          </a:p>
          <a:p>
            <a:pPr lvl="1"/>
            <a:r>
              <a:rPr lang="en-GB" dirty="0" smtClean="0"/>
              <a:t>It does not tell us whether the association is strong!</a:t>
            </a:r>
          </a:p>
          <a:p>
            <a:pPr lvl="1"/>
            <a:endParaRPr lang="en-GB" dirty="0"/>
          </a:p>
          <a:p>
            <a:pPr marL="0" indent="0">
              <a:buNone/>
            </a:pPr>
            <a:endParaRPr lang="en-GB" dirty="0" smtClean="0"/>
          </a:p>
        </p:txBody>
      </p:sp>
      <p:graphicFrame>
        <p:nvGraphicFramePr>
          <p:cNvPr id="4" name="Table 3"/>
          <p:cNvGraphicFramePr>
            <a:graphicFrameLocks noGrp="1"/>
          </p:cNvGraphicFramePr>
          <p:nvPr>
            <p:extLst/>
          </p:nvPr>
        </p:nvGraphicFramePr>
        <p:xfrm>
          <a:off x="1455089" y="2627509"/>
          <a:ext cx="7943352" cy="4118773"/>
        </p:xfrm>
        <a:graphic>
          <a:graphicData uri="http://schemas.openxmlformats.org/drawingml/2006/table">
            <a:tbl>
              <a:tblPr firstRow="1" firstCol="1" bandRow="1">
                <a:tableStyleId>{5C22544A-7EE6-4342-B048-85BDC9FD1C3A}</a:tableStyleId>
              </a:tblPr>
              <a:tblGrid>
                <a:gridCol w="793806"/>
                <a:gridCol w="793806"/>
                <a:gridCol w="793806"/>
                <a:gridCol w="793806"/>
                <a:gridCol w="794688"/>
                <a:gridCol w="794688"/>
                <a:gridCol w="794688"/>
                <a:gridCol w="794688"/>
                <a:gridCol w="794688"/>
                <a:gridCol w="794688"/>
              </a:tblGrid>
              <a:tr h="550005">
                <a:tc gridSpan="10">
                  <a:txBody>
                    <a:bodyPr/>
                    <a:lstStyle/>
                    <a:p>
                      <a:pPr>
                        <a:lnSpc>
                          <a:spcPct val="107000"/>
                        </a:lnSpc>
                        <a:spcAft>
                          <a:spcPts val="0"/>
                        </a:spcAft>
                      </a:pPr>
                      <a:r>
                        <a:rPr lang="en-GB" sz="1600" dirty="0">
                          <a:effectLst/>
                        </a:rPr>
                        <a:t>Table: Response on Attending Religious Services Weekly by Gender, Showing Weak but Identical Associations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550005">
                <a:tc gridSpan="10">
                  <a:txBody>
                    <a:bodyPr/>
                    <a:lstStyle/>
                    <a:p>
                      <a:pPr>
                        <a:lnSpc>
                          <a:spcPct val="107000"/>
                        </a:lnSpc>
                        <a:spcAft>
                          <a:spcPts val="0"/>
                        </a:spcAft>
                      </a:pPr>
                      <a:r>
                        <a:rPr lang="en-GB" sz="1600" dirty="0">
                          <a:effectLst/>
                        </a:rPr>
                        <a:t>In each case the difference between proportions is small, only 0.02</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268739">
                <a:tc>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GB" sz="1600" dirty="0">
                          <a:effectLst/>
                        </a:rPr>
                        <a:t> </a:t>
                      </a:r>
                      <a:r>
                        <a:rPr lang="en-GB" sz="1600" dirty="0" smtClean="0">
                          <a:effectLst/>
                        </a:rPr>
                        <a:t>A</a:t>
                      </a: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GB" sz="1600" dirty="0" smtClean="0">
                          <a:effectLst/>
                        </a:rPr>
                        <a:t>B</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GB" sz="1600" dirty="0" smtClean="0">
                          <a:effectLst/>
                        </a:rPr>
                        <a:t>C</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FF00"/>
                    </a:solidFill>
                  </a:tcPr>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FF00"/>
                    </a:solidFill>
                  </a:tcPr>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FF00"/>
                    </a:solidFill>
                  </a:tcPr>
                </a:tc>
              </a:tr>
              <a:tr h="268739">
                <a:tc>
                  <a:txBody>
                    <a:bodyPr/>
                    <a:lstStyle/>
                    <a:p>
                      <a:pPr>
                        <a:lnSpc>
                          <a:spcPct val="107000"/>
                        </a:lnSpc>
                        <a:spcAft>
                          <a:spcPts val="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Yes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no</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Yes</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no</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Yes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no</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0005">
                <a:tc>
                  <a:txBody>
                    <a:bodyPr/>
                    <a:lstStyle/>
                    <a:p>
                      <a:pPr>
                        <a:lnSpc>
                          <a:spcPct val="107000"/>
                        </a:lnSpc>
                        <a:spcAft>
                          <a:spcPts val="0"/>
                        </a:spcAft>
                      </a:pPr>
                      <a:r>
                        <a:rPr lang="en-GB" sz="1600">
                          <a:effectLst/>
                        </a:rPr>
                        <a:t>Female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51%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49%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100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51%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49%</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200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51%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49%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10,000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0005">
                <a:tc>
                  <a:txBody>
                    <a:bodyPr/>
                    <a:lstStyle/>
                    <a:p>
                      <a:pPr>
                        <a:lnSpc>
                          <a:spcPct val="107000"/>
                        </a:lnSpc>
                        <a:spcAft>
                          <a:spcPts val="0"/>
                        </a:spcAft>
                      </a:pPr>
                      <a:r>
                        <a:rPr lang="en-GB" sz="1600">
                          <a:effectLst/>
                        </a:rPr>
                        <a:t>Male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49%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51%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100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49%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51%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200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49%</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51%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10,000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0005">
                <a:tc>
                  <a:txBody>
                    <a:bodyPr/>
                    <a:lstStyle/>
                    <a:p>
                      <a:pPr>
                        <a:lnSpc>
                          <a:spcPct val="107000"/>
                        </a:lnSpc>
                        <a:spcAft>
                          <a:spcPts val="0"/>
                        </a:spcAft>
                      </a:pPr>
                      <a:r>
                        <a:rPr lang="en-GB" sz="1600">
                          <a:effectLst/>
                        </a:rPr>
                        <a:t>Chi-sq</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0.08</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Chi-sq</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0.16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Chi-sq</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8.0</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831270">
                <a:tc>
                  <a:txBody>
                    <a:bodyPr/>
                    <a:lstStyle/>
                    <a:p>
                      <a:pPr>
                        <a:lnSpc>
                          <a:spcPct val="107000"/>
                        </a:lnSpc>
                        <a:spcAft>
                          <a:spcPts val="0"/>
                        </a:spcAft>
                      </a:pPr>
                      <a:r>
                        <a:rPr lang="en-GB" sz="1600">
                          <a:effectLst/>
                        </a:rPr>
                        <a:t>p-value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solidFill>
                            <a:srgbClr val="FF0000"/>
                          </a:solidFill>
                          <a:effectLst/>
                        </a:rPr>
                        <a:t>0.78</a:t>
                      </a:r>
                      <a:endParaRPr lang="en-GB"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p-value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solidFill>
                            <a:srgbClr val="FF0000"/>
                          </a:solidFill>
                          <a:effectLst/>
                        </a:rPr>
                        <a:t>0.69</a:t>
                      </a:r>
                      <a:endParaRPr lang="en-GB"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p-value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solidFill>
                            <a:srgbClr val="FF0000"/>
                          </a:solidFill>
                          <a:effectLst/>
                        </a:rPr>
                        <a:t>0.005</a:t>
                      </a:r>
                      <a:endParaRPr lang="en-GB"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840874362"/>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25842" y="157376"/>
            <a:ext cx="8802094" cy="2308324"/>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The sample size doubles and the chi-</a:t>
            </a:r>
            <a:r>
              <a:rPr lang="en-GB" sz="2400" dirty="0" err="1" smtClean="0"/>
              <a:t>sq</a:t>
            </a:r>
            <a:r>
              <a:rPr lang="en-GB" sz="2400" dirty="0" smtClean="0"/>
              <a:t> value doubles</a:t>
            </a:r>
            <a:br>
              <a:rPr lang="en-GB" sz="2400" dirty="0" smtClean="0"/>
            </a:br>
            <a:endParaRPr lang="en-GB" sz="2400" dirty="0" smtClean="0"/>
          </a:p>
          <a:p>
            <a:pPr marL="285750" indent="-285750">
              <a:buFont typeface="Arial" panose="020B0604020202020204" pitchFamily="34" charset="0"/>
              <a:buChar char="•"/>
            </a:pPr>
            <a:r>
              <a:rPr lang="en-GB" sz="2400" dirty="0" smtClean="0"/>
              <a:t>The sample size increases by x100, the chi-square value increases x100, and becomes significant</a:t>
            </a:r>
            <a:br>
              <a:rPr lang="en-GB" sz="2400" dirty="0" smtClean="0"/>
            </a:br>
            <a:endParaRPr lang="en-GB" sz="2400" dirty="0" smtClean="0"/>
          </a:p>
          <a:p>
            <a:pPr marL="285750" indent="-285750">
              <a:buFont typeface="Arial" panose="020B0604020202020204" pitchFamily="34" charset="0"/>
              <a:buChar char="•"/>
            </a:pPr>
            <a:r>
              <a:rPr lang="en-GB" sz="2400" dirty="0" smtClean="0"/>
              <a:t>But the association is weak</a:t>
            </a:r>
            <a:endParaRPr lang="en-GB" sz="2400" dirty="0"/>
          </a:p>
        </p:txBody>
      </p:sp>
      <p:graphicFrame>
        <p:nvGraphicFramePr>
          <p:cNvPr id="6" name="Table 5"/>
          <p:cNvGraphicFramePr>
            <a:graphicFrameLocks noGrp="1"/>
          </p:cNvGraphicFramePr>
          <p:nvPr>
            <p:extLst/>
          </p:nvPr>
        </p:nvGraphicFramePr>
        <p:xfrm>
          <a:off x="1455089" y="2627509"/>
          <a:ext cx="7943352" cy="4118773"/>
        </p:xfrm>
        <a:graphic>
          <a:graphicData uri="http://schemas.openxmlformats.org/drawingml/2006/table">
            <a:tbl>
              <a:tblPr firstRow="1" firstCol="1" bandRow="1">
                <a:tableStyleId>{5C22544A-7EE6-4342-B048-85BDC9FD1C3A}</a:tableStyleId>
              </a:tblPr>
              <a:tblGrid>
                <a:gridCol w="793806"/>
                <a:gridCol w="793806"/>
                <a:gridCol w="793806"/>
                <a:gridCol w="793806"/>
                <a:gridCol w="794688"/>
                <a:gridCol w="794688"/>
                <a:gridCol w="794688"/>
                <a:gridCol w="794688"/>
                <a:gridCol w="794688"/>
                <a:gridCol w="794688"/>
              </a:tblGrid>
              <a:tr h="550005">
                <a:tc gridSpan="10">
                  <a:txBody>
                    <a:bodyPr/>
                    <a:lstStyle/>
                    <a:p>
                      <a:pPr>
                        <a:lnSpc>
                          <a:spcPct val="107000"/>
                        </a:lnSpc>
                        <a:spcAft>
                          <a:spcPts val="0"/>
                        </a:spcAft>
                      </a:pPr>
                      <a:r>
                        <a:rPr lang="en-GB" sz="1600" dirty="0">
                          <a:effectLst/>
                        </a:rPr>
                        <a:t>Table: Response on Attending Religious Services Weekly by Gender, Showing Weak but Identical Associations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550005">
                <a:tc gridSpan="10">
                  <a:txBody>
                    <a:bodyPr/>
                    <a:lstStyle/>
                    <a:p>
                      <a:pPr>
                        <a:lnSpc>
                          <a:spcPct val="107000"/>
                        </a:lnSpc>
                        <a:spcAft>
                          <a:spcPts val="0"/>
                        </a:spcAft>
                      </a:pPr>
                      <a:r>
                        <a:rPr lang="en-GB" sz="1600" dirty="0">
                          <a:effectLst/>
                        </a:rPr>
                        <a:t>In each case the difference between proportions is small, only 0.02</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268739">
                <a:tc>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GB" sz="1600" dirty="0">
                          <a:effectLst/>
                        </a:rPr>
                        <a:t> </a:t>
                      </a:r>
                      <a:r>
                        <a:rPr lang="en-GB" sz="1600" dirty="0" smtClean="0">
                          <a:effectLst/>
                        </a:rPr>
                        <a:t>A</a:t>
                      </a: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GB" sz="1600" dirty="0" smtClean="0">
                          <a:effectLst/>
                        </a:rPr>
                        <a:t>B</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GB" sz="1600" dirty="0" smtClean="0">
                          <a:effectLst/>
                        </a:rPr>
                        <a:t>C</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FF00"/>
                    </a:solidFill>
                  </a:tcPr>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FF00"/>
                    </a:solidFill>
                  </a:tcPr>
                </a:tc>
                <a:tc hMerge="1">
                  <a:txBody>
                    <a:bodyPr/>
                    <a:lstStyle/>
                    <a:p>
                      <a:pPr>
                        <a:lnSpc>
                          <a:spcPct val="107000"/>
                        </a:lnSpc>
                        <a:spcAft>
                          <a:spcPts val="0"/>
                        </a:spcAft>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FF00"/>
                    </a:solidFill>
                  </a:tcPr>
                </a:tc>
              </a:tr>
              <a:tr h="268739">
                <a:tc>
                  <a:txBody>
                    <a:bodyPr/>
                    <a:lstStyle/>
                    <a:p>
                      <a:pPr>
                        <a:lnSpc>
                          <a:spcPct val="107000"/>
                        </a:lnSpc>
                        <a:spcAft>
                          <a:spcPts val="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Yes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no</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Yes</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no</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Yes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no</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0005">
                <a:tc>
                  <a:txBody>
                    <a:bodyPr/>
                    <a:lstStyle/>
                    <a:p>
                      <a:pPr>
                        <a:lnSpc>
                          <a:spcPct val="107000"/>
                        </a:lnSpc>
                        <a:spcAft>
                          <a:spcPts val="0"/>
                        </a:spcAft>
                      </a:pPr>
                      <a:r>
                        <a:rPr lang="en-GB" sz="1600">
                          <a:effectLst/>
                        </a:rPr>
                        <a:t>Female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51%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49%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100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51%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49%</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200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51%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49%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10,000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0005">
                <a:tc>
                  <a:txBody>
                    <a:bodyPr/>
                    <a:lstStyle/>
                    <a:p>
                      <a:pPr>
                        <a:lnSpc>
                          <a:spcPct val="107000"/>
                        </a:lnSpc>
                        <a:spcAft>
                          <a:spcPts val="0"/>
                        </a:spcAft>
                      </a:pPr>
                      <a:r>
                        <a:rPr lang="en-GB" sz="1600">
                          <a:effectLst/>
                        </a:rPr>
                        <a:t>Male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49%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51%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100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49%</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51%</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200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49%</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51%</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effectLst/>
                        </a:rPr>
                        <a:t>10,000</a:t>
                      </a:r>
                      <a:endParaRPr lang="en-GB"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0005">
                <a:tc>
                  <a:txBody>
                    <a:bodyPr/>
                    <a:lstStyle/>
                    <a:p>
                      <a:pPr>
                        <a:lnSpc>
                          <a:spcPct val="107000"/>
                        </a:lnSpc>
                        <a:spcAft>
                          <a:spcPts val="0"/>
                        </a:spcAft>
                      </a:pPr>
                      <a:r>
                        <a:rPr lang="en-GB" sz="1600">
                          <a:effectLst/>
                        </a:rPr>
                        <a:t>Chi-sq</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0.08</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Chi-sq</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0.16</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Chi-</a:t>
                      </a:r>
                      <a:r>
                        <a:rPr lang="en-GB" sz="1600" dirty="0" err="1">
                          <a:effectLst/>
                        </a:rPr>
                        <a:t>sq</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8.0</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831270">
                <a:tc>
                  <a:txBody>
                    <a:bodyPr/>
                    <a:lstStyle/>
                    <a:p>
                      <a:pPr>
                        <a:lnSpc>
                          <a:spcPct val="107000"/>
                        </a:lnSpc>
                        <a:spcAft>
                          <a:spcPts val="0"/>
                        </a:spcAft>
                      </a:pPr>
                      <a:r>
                        <a:rPr lang="en-GB" sz="1600">
                          <a:effectLst/>
                        </a:rPr>
                        <a:t>p-value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solidFill>
                            <a:srgbClr val="FF0000"/>
                          </a:solidFill>
                          <a:effectLst/>
                        </a:rPr>
                        <a:t>0.78</a:t>
                      </a:r>
                      <a:endParaRPr lang="en-GB"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p-value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solidFill>
                            <a:srgbClr val="FF0000"/>
                          </a:solidFill>
                          <a:effectLst/>
                        </a:rPr>
                        <a:t>0.69</a:t>
                      </a:r>
                      <a:endParaRPr lang="en-GB"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p-value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b="1" dirty="0">
                          <a:solidFill>
                            <a:srgbClr val="FF0000"/>
                          </a:solidFill>
                          <a:effectLst/>
                        </a:rPr>
                        <a:t>0.005</a:t>
                      </a:r>
                      <a:endParaRPr lang="en-GB"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89465336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091"/>
            <a:ext cx="10515600" cy="1325563"/>
          </a:xfrm>
        </p:spPr>
        <p:txBody>
          <a:bodyPr/>
          <a:lstStyle/>
          <a:p>
            <a:r>
              <a:rPr lang="en-GB" dirty="0" smtClean="0"/>
              <a:t>Teaching point</a:t>
            </a:r>
            <a:endParaRPr lang="en-GB" dirty="0"/>
          </a:p>
        </p:txBody>
      </p:sp>
      <p:sp>
        <p:nvSpPr>
          <p:cNvPr id="3" name="Content Placeholder 2"/>
          <p:cNvSpPr>
            <a:spLocks noGrp="1"/>
          </p:cNvSpPr>
          <p:nvPr>
            <p:ph idx="1"/>
          </p:nvPr>
        </p:nvSpPr>
        <p:spPr>
          <a:xfrm>
            <a:off x="569343" y="1483654"/>
            <a:ext cx="11162582" cy="4994784"/>
          </a:xfrm>
        </p:spPr>
        <p:txBody>
          <a:bodyPr/>
          <a:lstStyle/>
          <a:p>
            <a:r>
              <a:rPr lang="en-GB" dirty="0" smtClean="0"/>
              <a:t>In inferential statistics the sample size influences the level of significance</a:t>
            </a:r>
          </a:p>
          <a:p>
            <a:endParaRPr lang="en-GB" dirty="0"/>
          </a:p>
          <a:p>
            <a:r>
              <a:rPr lang="en-GB" dirty="0" smtClean="0"/>
              <a:t>A large sample is far more likely to be significant</a:t>
            </a:r>
          </a:p>
          <a:p>
            <a:pPr lvl="1"/>
            <a:r>
              <a:rPr lang="en-GB" dirty="0" smtClean="0"/>
              <a:t>After all, all it is telling us is how likely it is the relationship we see in our sample data exists in the population</a:t>
            </a:r>
          </a:p>
          <a:p>
            <a:pPr lvl="1"/>
            <a:r>
              <a:rPr lang="en-GB" dirty="0" smtClean="0"/>
              <a:t>It stands to reason that the more data you have the more ‘sure’ you can be</a:t>
            </a:r>
          </a:p>
          <a:p>
            <a:pPr lvl="1"/>
            <a:r>
              <a:rPr lang="en-GB" dirty="0" smtClean="0"/>
              <a:t>Larger sample=better population estimate</a:t>
            </a:r>
          </a:p>
          <a:p>
            <a:pPr lvl="1"/>
            <a:endParaRPr lang="en-GB" dirty="0"/>
          </a:p>
          <a:p>
            <a:r>
              <a:rPr lang="en-GB" dirty="0" smtClean="0"/>
              <a:t>This is the case for all significance tests (not just our chi-square example)</a:t>
            </a:r>
          </a:p>
          <a:p>
            <a:pPr lvl="1"/>
            <a:endParaRPr lang="en-GB" dirty="0"/>
          </a:p>
          <a:p>
            <a:r>
              <a:rPr lang="en-GB" dirty="0" smtClean="0"/>
              <a:t>Significant is not synonymous with ‘important’</a:t>
            </a:r>
            <a:endParaRPr lang="en-GB" dirty="0"/>
          </a:p>
        </p:txBody>
      </p:sp>
    </p:spTree>
    <p:extLst>
      <p:ext uri="{BB962C8B-B14F-4D97-AF65-F5344CB8AC3E}">
        <p14:creationId xmlns:p14="http://schemas.microsoft.com/office/powerpoint/2010/main" val="1836067176"/>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Regression: again</a:t>
            </a:r>
            <a:endParaRPr lang="en-GB"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acc>
                      <m:accPr>
                        <m:chr m:val="̂"/>
                        <m:ctrlPr>
                          <a:rPr lang="en-GB" i="1" dirty="0">
                            <a:latin typeface="Cambria Math" panose="02040503050406030204" pitchFamily="18" charset="0"/>
                          </a:rPr>
                        </m:ctrlPr>
                      </m:accPr>
                      <m:e>
                        <m:r>
                          <a:rPr lang="en-GB" i="1" dirty="0">
                            <a:latin typeface="Cambria Math" panose="02040503050406030204" pitchFamily="18" charset="0"/>
                          </a:rPr>
                          <m:t>𝑦</m:t>
                        </m:r>
                      </m:e>
                    </m:acc>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𝑏𝑥</m:t>
                    </m:r>
                  </m:oMath>
                </a14:m>
                <a:endParaRPr lang="en-GB" dirty="0"/>
              </a:p>
              <a:p>
                <a:endParaRPr lang="en-GB" dirty="0"/>
              </a:p>
              <a:p>
                <a:r>
                  <a:rPr lang="en-GB" dirty="0"/>
                  <a:t>Regression line predicts the value of an outcome variable y</a:t>
                </a:r>
              </a:p>
              <a:p>
                <a:r>
                  <a:rPr lang="en-GB" dirty="0"/>
                  <a:t>This is a straight line function of the value of x</a:t>
                </a:r>
              </a:p>
              <a:p>
                <a:endParaRPr lang="en-GB" dirty="0"/>
              </a:p>
              <a:p>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𝑦</m:t>
                        </m:r>
                      </m:e>
                    </m:acc>
                  </m:oMath>
                </a14:m>
                <a:r>
                  <a:rPr lang="en-GB" dirty="0"/>
                  <a:t>=predicted value of y</a:t>
                </a:r>
              </a:p>
              <a:p>
                <a14:m>
                  <m:oMath xmlns:m="http://schemas.openxmlformats.org/officeDocument/2006/math">
                    <m:r>
                      <a:rPr lang="en-GB" i="1">
                        <a:latin typeface="Cambria Math" panose="02040503050406030204" pitchFamily="18" charset="0"/>
                      </a:rPr>
                      <m:t>𝑎</m:t>
                    </m:r>
                  </m:oMath>
                </a14:m>
                <a:r>
                  <a:rPr lang="en-GB" dirty="0"/>
                  <a:t>= denotes the y-intercept</a:t>
                </a:r>
              </a:p>
              <a:p>
                <a:r>
                  <a:rPr lang="en-GB" dirty="0"/>
                  <a:t>b= denotes the slope of x</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en-GB">
                    <a:noFill/>
                  </a:rPr>
                  <a:t> </a:t>
                </a:r>
              </a:p>
            </p:txBody>
          </p:sp>
        </mc:Fallback>
      </mc:AlternateContent>
    </p:spTree>
    <p:extLst>
      <p:ext uri="{BB962C8B-B14F-4D97-AF65-F5344CB8AC3E}">
        <p14:creationId xmlns:p14="http://schemas.microsoft.com/office/powerpoint/2010/main" val="313838805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93697"/>
            <a:ext cx="10515600" cy="1325563"/>
          </a:xfrm>
        </p:spPr>
        <p:txBody>
          <a:bodyPr/>
          <a:lstStyle/>
          <a:p>
            <a:r>
              <a:rPr lang="en-GB" dirty="0" smtClean="0"/>
              <a:t>Regression</a:t>
            </a:r>
            <a:endParaRPr lang="en-GB"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564543" y="1419260"/>
                <a:ext cx="11354462" cy="5267787"/>
              </a:xfrm>
            </p:spPr>
            <p:txBody>
              <a:bodyPr>
                <a:normAutofit/>
              </a:bodyPr>
              <a:lstStyle/>
              <a:p>
                <a14:m>
                  <m:oMath xmlns:m="http://schemas.openxmlformats.org/officeDocument/2006/math">
                    <m:acc>
                      <m:accPr>
                        <m:chr m:val="̂"/>
                        <m:ctrlPr>
                          <a:rPr lang="en-GB" i="1" dirty="0">
                            <a:latin typeface="Cambria Math" panose="02040503050406030204" pitchFamily="18" charset="0"/>
                          </a:rPr>
                        </m:ctrlPr>
                      </m:accPr>
                      <m:e>
                        <m:r>
                          <a:rPr lang="en-GB" i="1" dirty="0">
                            <a:latin typeface="Cambria Math" panose="02040503050406030204" pitchFamily="18" charset="0"/>
                          </a:rPr>
                          <m:t>𝑦</m:t>
                        </m:r>
                      </m:e>
                    </m:acc>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𝑏𝑥</m:t>
                    </m:r>
                  </m:oMath>
                </a14:m>
                <a:endParaRPr lang="en-GB" dirty="0"/>
              </a:p>
              <a:p>
                <a:endParaRPr lang="en-GB" dirty="0"/>
              </a:p>
              <a:p>
                <a:r>
                  <a:rPr lang="en-GB" dirty="0"/>
                  <a:t>Regression line predicts the value of an outcome variable y</a:t>
                </a:r>
              </a:p>
              <a:p>
                <a:r>
                  <a:rPr lang="en-GB" dirty="0"/>
                  <a:t>This is a straight line function of the value of </a:t>
                </a:r>
                <a:r>
                  <a:rPr lang="en-GB" dirty="0" smtClean="0"/>
                  <a:t>x</a:t>
                </a:r>
              </a:p>
              <a:p>
                <a:pPr lvl="1"/>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𝑦</m:t>
                        </m:r>
                      </m:e>
                    </m:acc>
                  </m:oMath>
                </a14:m>
                <a:r>
                  <a:rPr lang="en-GB" dirty="0"/>
                  <a:t>=predicted value of y</a:t>
                </a:r>
              </a:p>
              <a:p>
                <a:pPr lvl="1"/>
                <a14:m>
                  <m:oMath xmlns:m="http://schemas.openxmlformats.org/officeDocument/2006/math">
                    <m:r>
                      <a:rPr lang="en-GB" i="1">
                        <a:latin typeface="Cambria Math" panose="02040503050406030204" pitchFamily="18" charset="0"/>
                      </a:rPr>
                      <m:t>𝑎</m:t>
                    </m:r>
                  </m:oMath>
                </a14:m>
                <a:r>
                  <a:rPr lang="en-GB" dirty="0"/>
                  <a:t>= denotes the y-intercept</a:t>
                </a:r>
              </a:p>
              <a:p>
                <a:pPr lvl="1"/>
                <a:r>
                  <a:rPr lang="en-GB" dirty="0"/>
                  <a:t>b= denotes the slope of x</a:t>
                </a:r>
              </a:p>
              <a:p>
                <a:pPr lvl="1"/>
                <a:endParaRPr lang="en-GB" dirty="0" smtClean="0"/>
              </a:p>
              <a:p>
                <a:pPr lvl="1"/>
                <a:r>
                  <a:rPr lang="en-GB" dirty="0" smtClean="0"/>
                  <a:t>Imagine y= ice cream sales</a:t>
                </a:r>
              </a:p>
              <a:p>
                <a:pPr lvl="1"/>
                <a:r>
                  <a:rPr lang="en-GB" dirty="0" smtClean="0"/>
                  <a:t>x= hours of sunshine a day</a:t>
                </a:r>
              </a:p>
              <a:p>
                <a:pPr lvl="1"/>
                <a:r>
                  <a:rPr lang="en-GB" i="1" dirty="0" smtClean="0"/>
                  <a:t>b= </a:t>
                </a:r>
                <a:r>
                  <a:rPr lang="en-GB" dirty="0" smtClean="0"/>
                  <a:t>the average number of ice creams sold for a 1 unit change in x</a:t>
                </a:r>
              </a:p>
              <a:p>
                <a:pPr lvl="1"/>
                <a:r>
                  <a:rPr lang="en-GB" dirty="0" smtClean="0"/>
                  <a:t>a= the average number of ice creams sold when x=0</a:t>
                </a: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564543" y="1419260"/>
                <a:ext cx="11354462" cy="5267787"/>
              </a:xfrm>
              <a:blipFill rotWithShape="0">
                <a:blip r:embed="rId2"/>
                <a:stretch>
                  <a:fillRect l="-967" b="-463"/>
                </a:stretch>
              </a:blipFill>
            </p:spPr>
            <p:txBody>
              <a:bodyPr/>
              <a:lstStyle/>
              <a:p>
                <a:r>
                  <a:rPr lang="en-GB">
                    <a:noFill/>
                  </a:rPr>
                  <a:t> </a:t>
                </a:r>
              </a:p>
            </p:txBody>
          </p:sp>
        </mc:Fallback>
      </mc:AlternateContent>
      <p:sp>
        <p:nvSpPr>
          <p:cNvPr id="7" name="TextBox 6"/>
          <p:cNvSpPr txBox="1"/>
          <p:nvPr/>
        </p:nvSpPr>
        <p:spPr>
          <a:xfrm>
            <a:off x="6311900" y="3810000"/>
            <a:ext cx="5880100" cy="1077218"/>
          </a:xfrm>
          <a:prstGeom prst="rect">
            <a:avLst/>
          </a:prstGeom>
          <a:noFill/>
        </p:spPr>
        <p:txBody>
          <a:bodyPr wrap="square" rtlCol="0">
            <a:spAutoFit/>
          </a:bodyPr>
          <a:lstStyle/>
          <a:p>
            <a:r>
              <a:rPr lang="en-GB" sz="3200" dirty="0" smtClean="0">
                <a:hlinkClick r:id="rId3"/>
              </a:rPr>
              <a:t>Lets try fitting a line, interactively</a:t>
            </a:r>
          </a:p>
          <a:p>
            <a:r>
              <a:rPr lang="en-GB" sz="3200" dirty="0" smtClean="0">
                <a:hlinkClick r:id="rId3"/>
              </a:rPr>
              <a:t>…. </a:t>
            </a:r>
            <a:r>
              <a:rPr lang="en-GB" sz="3200" dirty="0" err="1" smtClean="0">
                <a:hlinkClick r:id="rId3"/>
              </a:rPr>
              <a:t>whoooo</a:t>
            </a:r>
            <a:endParaRPr lang="en-GB" sz="3200" dirty="0"/>
          </a:p>
        </p:txBody>
      </p:sp>
    </p:spTree>
    <p:extLst>
      <p:ext uri="{BB962C8B-B14F-4D97-AF65-F5344CB8AC3E}">
        <p14:creationId xmlns:p14="http://schemas.microsoft.com/office/powerpoint/2010/main" val="2334131023"/>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78" y="86264"/>
            <a:ext cx="10515600" cy="1325563"/>
          </a:xfrm>
        </p:spPr>
        <p:txBody>
          <a:bodyPr/>
          <a:lstStyle/>
          <a:p>
            <a:r>
              <a:rPr lang="en-GB" dirty="0" smtClean="0"/>
              <a:t>Regression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8189" y="1492370"/>
                <a:ext cx="11386868" cy="5512279"/>
              </a:xfrm>
            </p:spPr>
            <p:txBody>
              <a:bodyPr>
                <a:normAutofit lnSpcReduction="10000"/>
              </a:bodyPr>
              <a:lstStyle/>
              <a:p>
                <a:r>
                  <a:rPr lang="en-GB" dirty="0"/>
                  <a:t>Why use regression rather than just reporting means, say?</a:t>
                </a:r>
              </a:p>
              <a:p>
                <a:pPr lvl="1"/>
                <a:r>
                  <a:rPr lang="en-GB" dirty="0"/>
                  <a:t>If two variables are associated the equation </a:t>
                </a:r>
                <a14:m>
                  <m:oMath xmlns:m="http://schemas.openxmlformats.org/officeDocument/2006/math">
                    <m:acc>
                      <m:accPr>
                        <m:chr m:val="̂"/>
                        <m:ctrlPr>
                          <a:rPr lang="en-GB" i="1" dirty="0">
                            <a:latin typeface="Cambria Math" panose="02040503050406030204" pitchFamily="18" charset="0"/>
                          </a:rPr>
                        </m:ctrlPr>
                      </m:accPr>
                      <m:e>
                        <m:r>
                          <a:rPr lang="en-GB" i="1" dirty="0">
                            <a:latin typeface="Cambria Math" panose="02040503050406030204" pitchFamily="18" charset="0"/>
                          </a:rPr>
                          <m:t>𝑦</m:t>
                        </m:r>
                      </m:e>
                    </m:acc>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𝑏𝑥</m:t>
                    </m:r>
                  </m:oMath>
                </a14:m>
                <a:r>
                  <a:rPr lang="en-GB" dirty="0"/>
                  <a:t> will be the best prediction of most values of y </a:t>
                </a:r>
                <a:endParaRPr lang="en-GB" dirty="0" smtClean="0"/>
              </a:p>
              <a:p>
                <a:endParaRPr lang="en-GB" dirty="0"/>
              </a:p>
              <a:p>
                <a:r>
                  <a:rPr lang="en-GB" dirty="0" smtClean="0"/>
                  <a:t>The line of best fit is called the regression line</a:t>
                </a:r>
              </a:p>
              <a:p>
                <a:pPr lvl="1"/>
                <a:r>
                  <a:rPr lang="en-GB" dirty="0" smtClean="0"/>
                  <a:t>Sometimes called the least squared line</a:t>
                </a:r>
              </a:p>
              <a:p>
                <a:pPr lvl="1"/>
                <a:endParaRPr lang="en-GB" dirty="0"/>
              </a:p>
              <a:p>
                <a:r>
                  <a:rPr lang="en-GB" dirty="0"/>
                  <a:t>y </a:t>
                </a:r>
                <a:r>
                  <a:rPr lang="en-GB" dirty="0" smtClean="0"/>
                  <a:t>-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𝑦</m:t>
                        </m:r>
                      </m:e>
                    </m:acc>
                  </m:oMath>
                </a14:m>
                <a:r>
                  <a:rPr lang="en-GB" dirty="0" smtClean="0"/>
                  <a:t>= is called the residual</a:t>
                </a:r>
              </a:p>
              <a:p>
                <a:pPr lvl="1"/>
                <a:r>
                  <a:rPr lang="en-GB" dirty="0" smtClean="0"/>
                  <a:t>This is the difference between an observed outcome y and its predicted value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𝑦</m:t>
                        </m:r>
                      </m:e>
                    </m:acc>
                  </m:oMath>
                </a14:m>
                <a:endParaRPr lang="en-GB" dirty="0" smtClean="0"/>
              </a:p>
              <a:p>
                <a:pPr lvl="1"/>
                <a:r>
                  <a:rPr lang="en-GB" dirty="0" smtClean="0"/>
                  <a:t>It is the </a:t>
                </a:r>
                <a:r>
                  <a:rPr lang="en-GB" i="1" dirty="0" smtClean="0"/>
                  <a:t>prediction error</a:t>
                </a:r>
                <a:r>
                  <a:rPr lang="en-GB" dirty="0" smtClean="0"/>
                  <a:t> </a:t>
                </a:r>
              </a:p>
              <a:p>
                <a:pPr lvl="1"/>
                <a:endParaRPr lang="en-GB" dirty="0"/>
              </a:p>
              <a:p>
                <a:r>
                  <a:rPr lang="en-GB" dirty="0" smtClean="0"/>
                  <a:t>Every observation in the regression has a residual </a:t>
                </a:r>
              </a:p>
              <a:p>
                <a:pPr lvl="1"/>
                <a:r>
                  <a:rPr lang="en-GB" dirty="0" smtClean="0"/>
                  <a:t>Some are positive some are negative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8189" y="1492370"/>
                <a:ext cx="11386868" cy="5512279"/>
              </a:xfrm>
              <a:blipFill rotWithShape="0">
                <a:blip r:embed="rId2"/>
                <a:stretch>
                  <a:fillRect l="-964" t="-2544" r="-1338"/>
                </a:stretch>
              </a:blipFill>
            </p:spPr>
            <p:txBody>
              <a:bodyPr/>
              <a:lstStyle/>
              <a:p>
                <a:r>
                  <a:rPr lang="en-GB">
                    <a:noFill/>
                  </a:rPr>
                  <a:t> </a:t>
                </a:r>
              </a:p>
            </p:txBody>
          </p:sp>
        </mc:Fallback>
      </mc:AlternateContent>
    </p:spTree>
    <p:extLst>
      <p:ext uri="{BB962C8B-B14F-4D97-AF65-F5344CB8AC3E}">
        <p14:creationId xmlns:p14="http://schemas.microsoft.com/office/powerpoint/2010/main" val="1471642894"/>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Regression</a:t>
            </a:r>
            <a:endParaRPr lang="en-GB" dirty="0"/>
          </a:p>
        </p:txBody>
      </p:sp>
      <p:pic>
        <p:nvPicPr>
          <p:cNvPr id="4" name="Picture Placeholder 2" descr="fig-ch12_05_02.jpg"/>
          <p:cNvPicPr>
            <a:picLocks noChangeAspect="1"/>
          </p:cNvPicPr>
          <p:nvPr/>
        </p:nvPicPr>
        <p:blipFill>
          <a:blip r:embed="rId2">
            <a:extLst>
              <a:ext uri="{28A0092B-C50C-407E-A947-70E740481C1C}">
                <a14:useLocalDpi xmlns:a14="http://schemas.microsoft.com/office/drawing/2010/main" val="0"/>
              </a:ext>
            </a:extLst>
          </a:blip>
          <a:srcRect l="-1052" r="-1052"/>
          <a:stretch>
            <a:fillRect/>
          </a:stretch>
        </p:blipFill>
        <p:spPr>
          <a:xfrm>
            <a:off x="1182102" y="2091193"/>
            <a:ext cx="9421251" cy="4089719"/>
          </a:xfrm>
          <a:prstGeom prst="rect">
            <a:avLst/>
          </a:prstGeom>
        </p:spPr>
      </p:pic>
    </p:spTree>
    <p:extLst>
      <p:ext uri="{BB962C8B-B14F-4D97-AF65-F5344CB8AC3E}">
        <p14:creationId xmlns:p14="http://schemas.microsoft.com/office/powerpoint/2010/main" val="9470829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832" y="28734"/>
            <a:ext cx="10515600" cy="1325563"/>
          </a:xfrm>
        </p:spPr>
        <p:txBody>
          <a:bodyPr/>
          <a:lstStyle/>
          <a:p>
            <a:r>
              <a:rPr lang="en-GB" dirty="0" smtClean="0"/>
              <a:t>Regression</a:t>
            </a:r>
            <a:endParaRPr lang="en-GB" dirty="0"/>
          </a:p>
        </p:txBody>
      </p:sp>
      <p:sp>
        <p:nvSpPr>
          <p:cNvPr id="3" name="Content Placeholder 2"/>
          <p:cNvSpPr>
            <a:spLocks noGrp="1"/>
          </p:cNvSpPr>
          <p:nvPr>
            <p:ph idx="1"/>
          </p:nvPr>
        </p:nvSpPr>
        <p:spPr>
          <a:xfrm>
            <a:off x="734832" y="1213375"/>
            <a:ext cx="10515600" cy="4351338"/>
          </a:xfrm>
        </p:spPr>
        <p:txBody>
          <a:bodyPr/>
          <a:lstStyle/>
          <a:p>
            <a:r>
              <a:rPr lang="en-GB" dirty="0" smtClean="0"/>
              <a:t>SPSS fits a regression line to data</a:t>
            </a:r>
            <a:endParaRPr lang="en-GB" dirty="0"/>
          </a:p>
          <a:p>
            <a:r>
              <a:rPr lang="en-GB" dirty="0" smtClean="0"/>
              <a:t>It does this by making the residuals as small as possible</a:t>
            </a:r>
            <a:endParaRPr lang="en-GB" dirty="0"/>
          </a:p>
        </p:txBody>
      </p:sp>
      <p:pic>
        <p:nvPicPr>
          <p:cNvPr id="4" name="Picture Placeholder 2" descr="fig-ch12_05_02.jpg"/>
          <p:cNvPicPr>
            <a:picLocks noChangeAspect="1"/>
          </p:cNvPicPr>
          <p:nvPr/>
        </p:nvPicPr>
        <p:blipFill>
          <a:blip r:embed="rId2">
            <a:extLst>
              <a:ext uri="{28A0092B-C50C-407E-A947-70E740481C1C}">
                <a14:useLocalDpi xmlns:a14="http://schemas.microsoft.com/office/drawing/2010/main" val="0"/>
              </a:ext>
            </a:extLst>
          </a:blip>
          <a:srcRect l="-1052" r="-1052"/>
          <a:stretch>
            <a:fillRect/>
          </a:stretch>
        </p:blipFill>
        <p:spPr>
          <a:xfrm>
            <a:off x="1170689" y="2426375"/>
            <a:ext cx="9421251" cy="4089719"/>
          </a:xfrm>
          <a:prstGeom prst="rect">
            <a:avLst/>
          </a:prstGeom>
        </p:spPr>
      </p:pic>
    </p:spTree>
    <p:extLst>
      <p:ext uri="{BB962C8B-B14F-4D97-AF65-F5344CB8AC3E}">
        <p14:creationId xmlns:p14="http://schemas.microsoft.com/office/powerpoint/2010/main" val="2951332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b="1" dirty="0"/>
              <a:t>Class times and locations </a:t>
            </a:r>
            <a:endParaRPr lang="en-GB" dirty="0"/>
          </a:p>
          <a:p>
            <a:r>
              <a:rPr lang="en-GB" dirty="0"/>
              <a:t>Data analysis will be on Tuesday mornings (9:30-12:15) and on Friday afternoons (13:45-16:30). </a:t>
            </a:r>
          </a:p>
          <a:p>
            <a:r>
              <a:rPr lang="en-GB" dirty="0"/>
              <a:t>The location will be room g.06 at Thomson's Land in Moray House. The first class will start promptly at 9:30 on Tuesday 6th June. </a:t>
            </a:r>
          </a:p>
          <a:p>
            <a:r>
              <a:rPr lang="en-GB" dirty="0" smtClean="0"/>
              <a:t>Toilets are down the hall</a:t>
            </a:r>
          </a:p>
          <a:p>
            <a:r>
              <a:rPr lang="en-GB" dirty="0" smtClean="0"/>
              <a:t>Fire alarms – test due on Tuesdays I think</a:t>
            </a:r>
            <a:endParaRPr lang="en-GB" dirty="0"/>
          </a:p>
        </p:txBody>
      </p:sp>
    </p:spTree>
    <p:extLst>
      <p:ext uri="{BB962C8B-B14F-4D97-AF65-F5344CB8AC3E}">
        <p14:creationId xmlns:p14="http://schemas.microsoft.com/office/powerpoint/2010/main" val="16052298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Recap from Monday:</a:t>
            </a:r>
            <a:endParaRPr lang="en-GB" dirty="0"/>
          </a:p>
        </p:txBody>
      </p:sp>
      <p:sp>
        <p:nvSpPr>
          <p:cNvPr id="3" name="Content Placeholder 2"/>
          <p:cNvSpPr>
            <a:spLocks noGrp="1"/>
          </p:cNvSpPr>
          <p:nvPr>
            <p:ph idx="1"/>
          </p:nvPr>
        </p:nvSpPr>
        <p:spPr>
          <a:xfrm>
            <a:off x="584200" y="1325563"/>
            <a:ext cx="10617200" cy="5135563"/>
          </a:xfrm>
        </p:spPr>
        <p:txBody>
          <a:bodyPr/>
          <a:lstStyle/>
          <a:p>
            <a:r>
              <a:rPr lang="en-GB" b="1" dirty="0" smtClean="0"/>
              <a:t>Well done… !!!!!!!!!!!</a:t>
            </a:r>
          </a:p>
          <a:p>
            <a:endParaRPr lang="en-GB" b="1" dirty="0" smtClean="0"/>
          </a:p>
          <a:p>
            <a:pPr lvl="1"/>
            <a:r>
              <a:rPr lang="en-GB" dirty="0" smtClean="0"/>
              <a:t>Paths are one of the trickiest parts of programming</a:t>
            </a:r>
          </a:p>
          <a:p>
            <a:pPr lvl="1"/>
            <a:r>
              <a:rPr lang="en-GB" dirty="0" smtClean="0"/>
              <a:t>You all did really well…</a:t>
            </a:r>
          </a:p>
          <a:p>
            <a:pPr lvl="1"/>
            <a:endParaRPr lang="en-GB" dirty="0"/>
          </a:p>
          <a:p>
            <a:pPr lvl="1"/>
            <a:r>
              <a:rPr lang="en-GB" dirty="0" smtClean="0"/>
              <a:t>I’m sorry that its such a fiddly and buggy process</a:t>
            </a:r>
          </a:p>
          <a:p>
            <a:pPr lvl="1"/>
            <a:endParaRPr lang="en-GB" dirty="0"/>
          </a:p>
          <a:p>
            <a:pPr lvl="1"/>
            <a:r>
              <a:rPr lang="en-GB" dirty="0" smtClean="0"/>
              <a:t>from </a:t>
            </a:r>
            <a:r>
              <a:rPr lang="en-GB" dirty="0"/>
              <a:t>a programming point of </a:t>
            </a:r>
            <a:r>
              <a:rPr lang="en-GB" dirty="0" smtClean="0"/>
              <a:t>view, it should be easier now we have gone through</a:t>
            </a:r>
          </a:p>
          <a:p>
            <a:pPr lvl="1"/>
            <a:endParaRPr lang="en-GB" dirty="0"/>
          </a:p>
          <a:p>
            <a:pPr lvl="1"/>
            <a:r>
              <a:rPr lang="en-GB" dirty="0" smtClean="0"/>
              <a:t>I’m sorry it is just me supporting…</a:t>
            </a:r>
            <a:endParaRPr lang="en-GB" dirty="0"/>
          </a:p>
        </p:txBody>
      </p:sp>
    </p:spTree>
    <p:extLst>
      <p:ext uri="{BB962C8B-B14F-4D97-AF65-F5344CB8AC3E}">
        <p14:creationId xmlns:p14="http://schemas.microsoft.com/office/powerpoint/2010/main" val="1078966711"/>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Regression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Regression uses the ‘least squares method’</a:t>
                </a:r>
              </a:p>
              <a:p>
                <a:r>
                  <a:rPr lang="en-GB" dirty="0" smtClean="0"/>
                  <a:t>Sum of squared residuals =</a:t>
                </a:r>
                <a14:m>
                  <m:oMath xmlns:m="http://schemas.openxmlformats.org/officeDocument/2006/math">
                    <m:nary>
                      <m:naryPr>
                        <m:chr m:val="∑"/>
                        <m:subHide m:val="on"/>
                        <m:supHide m:val="on"/>
                        <m:ctrlPr>
                          <a:rPr lang="en-GB" i="1" smtClean="0">
                            <a:latin typeface="Cambria Math" panose="02040503050406030204" pitchFamily="18" charset="0"/>
                          </a:rPr>
                        </m:ctrlPr>
                      </m:naryPr>
                      <m:sub/>
                      <m:sup/>
                      <m:e>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r>
                                  <a:rPr lang="en-GB" b="0" i="1" smtClean="0">
                                    <a:latin typeface="Cambria Math" panose="02040503050406030204" pitchFamily="18" charset="0"/>
                                  </a:rPr>
                                  <m:t>𝑟𝑒𝑠𝑢𝑑𝑢𝑎𝑙</m:t>
                                </m:r>
                              </m:e>
                            </m:d>
                          </m:e>
                          <m:sup>
                            <m:r>
                              <a:rPr lang="en-GB" b="0" i="1" smtClean="0">
                                <a:latin typeface="Cambria Math" panose="02040503050406030204" pitchFamily="18" charset="0"/>
                              </a:rPr>
                              <m:t>2</m:t>
                            </m:r>
                          </m:sup>
                        </m:sSup>
                        <m:r>
                          <a:rPr lang="en-GB" b="0" i="1" smtClean="0">
                            <a:latin typeface="Cambria Math" panose="02040503050406030204" pitchFamily="18" charset="0"/>
                          </a:rPr>
                          <m:t>= </m:t>
                        </m:r>
                        <m:nary>
                          <m:naryPr>
                            <m:chr m:val="∑"/>
                            <m:subHide m:val="on"/>
                            <m:supHide m:val="on"/>
                            <m:ctrlPr>
                              <a:rPr lang="en-GB" b="0" i="1" smtClean="0">
                                <a:latin typeface="Cambria Math" panose="02040503050406030204" pitchFamily="18" charset="0"/>
                              </a:rPr>
                            </m:ctrlPr>
                          </m:naryPr>
                          <m:sub/>
                          <m:sup/>
                          <m:e>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 − </m:t>
                            </m:r>
                            <m:sSup>
                              <m:sSupPr>
                                <m:ctrlPr>
                                  <a:rPr lang="en-GB" b="0" i="1" smtClean="0">
                                    <a:latin typeface="Cambria Math" panose="02040503050406030204" pitchFamily="18" charset="0"/>
                                  </a:rPr>
                                </m:ctrlPr>
                              </m:sSup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 )</m:t>
                                </m:r>
                              </m:e>
                              <m:sup>
                                <m:r>
                                  <a:rPr lang="en-GB" b="0" i="1" smtClean="0">
                                    <a:latin typeface="Cambria Math" panose="02040503050406030204" pitchFamily="18" charset="0"/>
                                  </a:rPr>
                                  <m:t>2</m:t>
                                </m:r>
                              </m:sup>
                            </m:sSup>
                          </m:e>
                        </m:nary>
                      </m:e>
                    </m:nary>
                    <m:r>
                      <a:rPr lang="en-GB" b="0" i="1" smtClean="0">
                        <a:latin typeface="Cambria Math" panose="02040503050406030204" pitchFamily="18" charset="0"/>
                      </a:rPr>
                      <m:t> </m:t>
                    </m:r>
                  </m:oMath>
                </a14:m>
                <a:endParaRPr lang="en-GB" dirty="0" smtClean="0"/>
              </a:p>
              <a:p>
                <a:endParaRPr lang="en-GB" dirty="0" smtClean="0"/>
              </a:p>
              <a:p>
                <a:endParaRPr lang="en-GB" dirty="0"/>
              </a:p>
              <a:p>
                <a:endParaRPr lang="en-GB" dirty="0" smtClean="0"/>
              </a:p>
              <a:p>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GB">
                    <a:noFill/>
                  </a:rPr>
                  <a:t> </a:t>
                </a:r>
              </a:p>
            </p:txBody>
          </p:sp>
        </mc:Fallback>
      </mc:AlternateContent>
      <p:pic>
        <p:nvPicPr>
          <p:cNvPr id="4" name="Picture Placeholder 5" descr="fig-ch12_05_01.jpg"/>
          <p:cNvPicPr>
            <a:picLocks noChangeAspect="1"/>
          </p:cNvPicPr>
          <p:nvPr/>
        </p:nvPicPr>
        <p:blipFill>
          <a:blip r:embed="rId3">
            <a:extLst>
              <a:ext uri="{28A0092B-C50C-407E-A947-70E740481C1C}">
                <a14:useLocalDpi xmlns:a14="http://schemas.microsoft.com/office/drawing/2010/main" val="0"/>
              </a:ext>
            </a:extLst>
          </a:blip>
          <a:srcRect l="-24975" r="-24975"/>
          <a:stretch>
            <a:fillRect/>
          </a:stretch>
        </p:blipFill>
        <p:spPr>
          <a:xfrm>
            <a:off x="1701878" y="3099137"/>
            <a:ext cx="8062913" cy="3500071"/>
          </a:xfrm>
          <a:prstGeom prst="rect">
            <a:avLst/>
          </a:prstGeom>
        </p:spPr>
      </p:pic>
    </p:spTree>
    <p:extLst>
      <p:ext uri="{BB962C8B-B14F-4D97-AF65-F5344CB8AC3E}">
        <p14:creationId xmlns:p14="http://schemas.microsoft.com/office/powerpoint/2010/main" val="534366150"/>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a:t>Regression</a:t>
            </a:r>
          </a:p>
        </p:txBody>
      </p:sp>
      <p:sp>
        <p:nvSpPr>
          <p:cNvPr id="3" name="Content Placeholder 2"/>
          <p:cNvSpPr>
            <a:spLocks noGrp="1"/>
          </p:cNvSpPr>
          <p:nvPr>
            <p:ph idx="1"/>
          </p:nvPr>
        </p:nvSpPr>
        <p:spPr>
          <a:xfrm>
            <a:off x="777815" y="1325563"/>
            <a:ext cx="10515600" cy="4351338"/>
          </a:xfrm>
        </p:spPr>
        <p:txBody>
          <a:bodyPr/>
          <a:lstStyle/>
          <a:p>
            <a:r>
              <a:rPr lang="en-GB" dirty="0" smtClean="0"/>
              <a:t>There are many lines we could draw through this graph</a:t>
            </a:r>
          </a:p>
          <a:p>
            <a:r>
              <a:rPr lang="en-GB" dirty="0" smtClean="0"/>
              <a:t>The regression line reported by SPSS is the one having the minimum residual sum of squares – the </a:t>
            </a:r>
            <a:r>
              <a:rPr lang="en-GB" b="1" dirty="0" smtClean="0"/>
              <a:t>Least Squares Method</a:t>
            </a:r>
            <a:endParaRPr lang="en-GB" b="1" dirty="0"/>
          </a:p>
        </p:txBody>
      </p:sp>
      <p:pic>
        <p:nvPicPr>
          <p:cNvPr id="5" name="Picture 4"/>
          <p:cNvPicPr>
            <a:picLocks noChangeAspect="1"/>
          </p:cNvPicPr>
          <p:nvPr/>
        </p:nvPicPr>
        <p:blipFill>
          <a:blip r:embed="rId2"/>
          <a:stretch>
            <a:fillRect/>
          </a:stretch>
        </p:blipFill>
        <p:spPr>
          <a:xfrm>
            <a:off x="1619159" y="3133725"/>
            <a:ext cx="7400925" cy="3724275"/>
          </a:xfrm>
          <a:prstGeom prst="rect">
            <a:avLst/>
          </a:prstGeom>
        </p:spPr>
      </p:pic>
    </p:spTree>
    <p:extLst>
      <p:ext uri="{BB962C8B-B14F-4D97-AF65-F5344CB8AC3E}">
        <p14:creationId xmlns:p14="http://schemas.microsoft.com/office/powerpoint/2010/main" val="577727713"/>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Least squares method</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GB" dirty="0" smtClean="0"/>
                  <a:t>Among all the possible lines that can go through data points in a scatter plot, the regression line results from the least squares method</a:t>
                </a:r>
              </a:p>
              <a:p>
                <a:endParaRPr lang="en-GB" dirty="0"/>
              </a:p>
              <a:p>
                <a:r>
                  <a:rPr lang="en-GB" dirty="0" smtClean="0"/>
                  <a:t>This gives the line that has the smallest value for the residual sum of squares, using </a:t>
                </a:r>
                <a14:m>
                  <m:oMath xmlns:m="http://schemas.openxmlformats.org/officeDocument/2006/math">
                    <m:acc>
                      <m:accPr>
                        <m:chr m:val="̂"/>
                        <m:ctrlPr>
                          <a:rPr lang="en-GB" i="1" dirty="0">
                            <a:latin typeface="Cambria Math" panose="02040503050406030204" pitchFamily="18" charset="0"/>
                          </a:rPr>
                        </m:ctrlPr>
                      </m:accPr>
                      <m:e>
                        <m:r>
                          <a:rPr lang="en-GB" i="1" dirty="0">
                            <a:latin typeface="Cambria Math" panose="02040503050406030204" pitchFamily="18" charset="0"/>
                          </a:rPr>
                          <m:t>𝑦</m:t>
                        </m:r>
                      </m:e>
                    </m:acc>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𝑏𝑥</m:t>
                    </m:r>
                  </m:oMath>
                </a14:m>
                <a:r>
                  <a:rPr lang="en-GB" dirty="0" smtClean="0"/>
                  <a:t> to predict y. </a:t>
                </a:r>
              </a:p>
              <a:p>
                <a:pPr marL="0" indent="0">
                  <a:buNone/>
                </a:pPr>
                <a:endParaRPr lang="en-GB" dirty="0"/>
              </a:p>
              <a:p>
                <a:r>
                  <a:rPr lang="en-GB" dirty="0" err="1" smtClean="0"/>
                  <a:t>Agresti</a:t>
                </a:r>
                <a:r>
                  <a:rPr lang="en-GB" dirty="0" smtClean="0"/>
                  <a:t> and Franklin (2007) </a:t>
                </a:r>
                <a:r>
                  <a:rPr lang="en-GB" dirty="0" err="1" smtClean="0"/>
                  <a:t>Satistics</a:t>
                </a:r>
                <a:r>
                  <a:rPr lang="en-GB" dirty="0"/>
                  <a:t> </a:t>
                </a:r>
                <a:r>
                  <a:rPr lang="en-GB" dirty="0" smtClean="0"/>
                  <a:t>the art and science of learning from data</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464"/>
                </a:stretch>
              </a:blipFill>
            </p:spPr>
            <p:txBody>
              <a:bodyPr/>
              <a:lstStyle/>
              <a:p>
                <a:r>
                  <a:rPr lang="en-GB">
                    <a:noFill/>
                  </a:rPr>
                  <a:t> </a:t>
                </a:r>
              </a:p>
            </p:txBody>
          </p:sp>
        </mc:Fallback>
      </mc:AlternateContent>
    </p:spTree>
    <p:extLst>
      <p:ext uri="{BB962C8B-B14F-4D97-AF65-F5344CB8AC3E}">
        <p14:creationId xmlns:p14="http://schemas.microsoft.com/office/powerpoint/2010/main" val="383872145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Least Squares Method</a:t>
            </a:r>
            <a:endParaRPr lang="en-GB" dirty="0"/>
          </a:p>
        </p:txBody>
      </p:sp>
      <p:sp>
        <p:nvSpPr>
          <p:cNvPr id="3" name="Content Placeholder 2"/>
          <p:cNvSpPr>
            <a:spLocks noGrp="1"/>
          </p:cNvSpPr>
          <p:nvPr>
            <p:ph idx="1"/>
          </p:nvPr>
        </p:nvSpPr>
        <p:spPr/>
        <p:txBody>
          <a:bodyPr/>
          <a:lstStyle/>
          <a:p>
            <a:r>
              <a:rPr lang="en-GB" dirty="0"/>
              <a:t>Basically the least squares method makes errors as small as </a:t>
            </a:r>
            <a:r>
              <a:rPr lang="en-GB" dirty="0" smtClean="0"/>
              <a:t>possible</a:t>
            </a:r>
          </a:p>
          <a:p>
            <a:endParaRPr lang="en-GB" dirty="0"/>
          </a:p>
          <a:p>
            <a:r>
              <a:rPr lang="en-GB" dirty="0" smtClean="0"/>
              <a:t>There are some positive and some negative residuals, but they sum to 0 and have a mean of 0</a:t>
            </a:r>
          </a:p>
          <a:p>
            <a:pPr lvl="1"/>
            <a:r>
              <a:rPr lang="en-GB" dirty="0" smtClean="0"/>
              <a:t>So low predictions are balanced by high predictions</a:t>
            </a:r>
          </a:p>
          <a:p>
            <a:endParaRPr lang="en-GB" dirty="0"/>
          </a:p>
          <a:p>
            <a:r>
              <a:rPr lang="en-GB" dirty="0" smtClean="0"/>
              <a:t>The regression line will pass through mean of x and y</a:t>
            </a:r>
          </a:p>
          <a:p>
            <a:pPr lvl="1"/>
            <a:r>
              <a:rPr lang="en-GB" dirty="0" smtClean="0"/>
              <a:t>So the line passes through the centre of the data</a:t>
            </a:r>
            <a:endParaRPr lang="en-GB" dirty="0"/>
          </a:p>
          <a:p>
            <a:endParaRPr lang="en-GB" dirty="0"/>
          </a:p>
        </p:txBody>
      </p:sp>
    </p:spTree>
    <p:extLst>
      <p:ext uri="{BB962C8B-B14F-4D97-AF65-F5344CB8AC3E}">
        <p14:creationId xmlns:p14="http://schemas.microsoft.com/office/powerpoint/2010/main" val="2912439179"/>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slope of the regression and correlation</a:t>
            </a:r>
            <a:endParaRPr lang="en-GB" dirty="0"/>
          </a:p>
        </p:txBody>
      </p:sp>
      <p:sp>
        <p:nvSpPr>
          <p:cNvPr id="3" name="Content Placeholder 2"/>
          <p:cNvSpPr>
            <a:spLocks noGrp="1"/>
          </p:cNvSpPr>
          <p:nvPr>
            <p:ph idx="1"/>
          </p:nvPr>
        </p:nvSpPr>
        <p:spPr/>
        <p:txBody>
          <a:bodyPr/>
          <a:lstStyle/>
          <a:p>
            <a:r>
              <a:rPr lang="en-GB" dirty="0" smtClean="0"/>
              <a:t>Correlation tells us the strength of an association</a:t>
            </a:r>
          </a:p>
          <a:p>
            <a:r>
              <a:rPr lang="en-GB" dirty="0" smtClean="0"/>
              <a:t>The regression slope does not!</a:t>
            </a:r>
          </a:p>
          <a:p>
            <a:pPr lvl="1"/>
            <a:r>
              <a:rPr lang="en-GB" dirty="0" smtClean="0"/>
              <a:t>This is because it depends on the values of the x &amp; y variables</a:t>
            </a:r>
          </a:p>
          <a:p>
            <a:pPr lvl="1"/>
            <a:r>
              <a:rPr lang="en-GB" dirty="0" smtClean="0"/>
              <a:t>In our ice cream example we use ice creams sold per-day</a:t>
            </a:r>
          </a:p>
          <a:p>
            <a:pPr lvl="2"/>
            <a:r>
              <a:rPr lang="en-GB" dirty="0" smtClean="0"/>
              <a:t>What if this was ice creams sold a year?</a:t>
            </a:r>
          </a:p>
          <a:p>
            <a:pPr lvl="2"/>
            <a:r>
              <a:rPr lang="en-GB" dirty="0" smtClean="0"/>
              <a:t>The value for the slope would be larger</a:t>
            </a:r>
          </a:p>
          <a:p>
            <a:pPr lvl="2"/>
            <a:r>
              <a:rPr lang="en-GB" dirty="0" smtClean="0"/>
              <a:t>… but ice cream sales would be exactly the same!</a:t>
            </a:r>
          </a:p>
          <a:p>
            <a:pPr lvl="2"/>
            <a:endParaRPr lang="en-GB" dirty="0" smtClean="0"/>
          </a:p>
          <a:p>
            <a:r>
              <a:rPr lang="en-GB" dirty="0" smtClean="0"/>
              <a:t>The correlation is the correlation irrespective of the units used </a:t>
            </a:r>
          </a:p>
          <a:p>
            <a:pPr lvl="2"/>
            <a:endParaRPr lang="en-GB" dirty="0"/>
          </a:p>
        </p:txBody>
      </p:sp>
    </p:spTree>
    <p:extLst>
      <p:ext uri="{BB962C8B-B14F-4D97-AF65-F5344CB8AC3E}">
        <p14:creationId xmlns:p14="http://schemas.microsoft.com/office/powerpoint/2010/main" val="236448558"/>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Regression and correlation</a:t>
            </a:r>
            <a:endParaRPr lang="en-GB" dirty="0"/>
          </a:p>
        </p:txBody>
      </p:sp>
      <p:sp>
        <p:nvSpPr>
          <p:cNvPr id="3" name="Content Placeholder 2"/>
          <p:cNvSpPr>
            <a:spLocks noGrp="1"/>
          </p:cNvSpPr>
          <p:nvPr>
            <p:ph idx="1"/>
          </p:nvPr>
        </p:nvSpPr>
        <p:spPr>
          <a:xfrm>
            <a:off x="682924" y="1325562"/>
            <a:ext cx="11161144" cy="5118369"/>
          </a:xfrm>
        </p:spPr>
        <p:txBody>
          <a:bodyPr>
            <a:normAutofit lnSpcReduction="10000"/>
          </a:bodyPr>
          <a:lstStyle/>
          <a:p>
            <a:r>
              <a:rPr lang="en-GB" dirty="0" smtClean="0"/>
              <a:t>They are related</a:t>
            </a:r>
          </a:p>
          <a:p>
            <a:pPr lvl="1"/>
            <a:r>
              <a:rPr lang="en-GB" dirty="0" smtClean="0"/>
              <a:t>Appropriate for quantitative (interval/ratio) variables</a:t>
            </a:r>
          </a:p>
          <a:p>
            <a:pPr lvl="1"/>
            <a:r>
              <a:rPr lang="en-GB" dirty="0" smtClean="0"/>
              <a:t>The slope and the correlation go in the same direction</a:t>
            </a:r>
          </a:p>
          <a:p>
            <a:pPr lvl="2"/>
            <a:r>
              <a:rPr lang="en-GB" dirty="0" smtClean="0"/>
              <a:t>A +</a:t>
            </a:r>
            <a:r>
              <a:rPr lang="en-GB" dirty="0" err="1" smtClean="0"/>
              <a:t>ve</a:t>
            </a:r>
            <a:r>
              <a:rPr lang="en-GB" dirty="0" smtClean="0"/>
              <a:t> correlation = a +</a:t>
            </a:r>
            <a:r>
              <a:rPr lang="en-GB" dirty="0" err="1" smtClean="0"/>
              <a:t>ve</a:t>
            </a:r>
            <a:r>
              <a:rPr lang="en-GB" dirty="0" smtClean="0"/>
              <a:t> slope</a:t>
            </a:r>
          </a:p>
          <a:p>
            <a:pPr lvl="2"/>
            <a:r>
              <a:rPr lang="en-GB" dirty="0" smtClean="0"/>
              <a:t>A –</a:t>
            </a:r>
            <a:r>
              <a:rPr lang="en-GB" dirty="0" err="1" smtClean="0"/>
              <a:t>ve</a:t>
            </a:r>
            <a:r>
              <a:rPr lang="en-GB" dirty="0" smtClean="0"/>
              <a:t> correlation = a –</a:t>
            </a:r>
            <a:r>
              <a:rPr lang="en-GB" dirty="0" err="1" smtClean="0"/>
              <a:t>ve</a:t>
            </a:r>
            <a:r>
              <a:rPr lang="en-GB" dirty="0" smtClean="0"/>
              <a:t> slope</a:t>
            </a:r>
          </a:p>
          <a:p>
            <a:pPr lvl="2"/>
            <a:r>
              <a:rPr lang="en-GB" dirty="0" smtClean="0"/>
              <a:t>If the correlation is 0 the slope is 0</a:t>
            </a:r>
          </a:p>
          <a:p>
            <a:pPr lvl="2"/>
            <a:endParaRPr lang="en-GB" dirty="0"/>
          </a:p>
          <a:p>
            <a:r>
              <a:rPr lang="en-GB" dirty="0" smtClean="0"/>
              <a:t>Regression requires an outcome variable</a:t>
            </a:r>
          </a:p>
          <a:p>
            <a:pPr lvl="1"/>
            <a:r>
              <a:rPr lang="en-GB" dirty="0" smtClean="0"/>
              <a:t>X predicts y</a:t>
            </a:r>
          </a:p>
          <a:p>
            <a:pPr lvl="1"/>
            <a:r>
              <a:rPr lang="en-GB" dirty="0" smtClean="0"/>
              <a:t>A different slope results using y to predict x</a:t>
            </a:r>
          </a:p>
          <a:p>
            <a:r>
              <a:rPr lang="en-GB" dirty="0" smtClean="0"/>
              <a:t>Correlation is the same either way</a:t>
            </a:r>
          </a:p>
          <a:p>
            <a:r>
              <a:rPr lang="en-GB" dirty="0" smtClean="0"/>
              <a:t>Correlation ranges between +1 and -1</a:t>
            </a:r>
          </a:p>
          <a:p>
            <a:pPr lvl="1"/>
            <a:r>
              <a:rPr lang="en-GB" dirty="0" smtClean="0"/>
              <a:t>The regression slope can be any number</a:t>
            </a:r>
            <a:endParaRPr lang="en-GB" dirty="0"/>
          </a:p>
        </p:txBody>
      </p:sp>
    </p:spTree>
    <p:extLst>
      <p:ext uri="{BB962C8B-B14F-4D97-AF65-F5344CB8AC3E}">
        <p14:creationId xmlns:p14="http://schemas.microsoft.com/office/powerpoint/2010/main" val="3200378073"/>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64079" y="0"/>
                <a:ext cx="10515600" cy="1325563"/>
              </a:xfrm>
            </p:spPr>
            <p:txBody>
              <a:bodyPr/>
              <a:lstStyle/>
              <a:p>
                <a:r>
                  <a:rPr lang="en-GB" dirty="0" smtClean="0"/>
                  <a:t>R squared (</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𝑟</m:t>
                        </m:r>
                      </m:e>
                      <m:sup>
                        <m:r>
                          <a:rPr lang="en-GB" b="0" i="1" smtClean="0">
                            <a:latin typeface="Cambria Math" panose="02040503050406030204" pitchFamily="18" charset="0"/>
                          </a:rPr>
                          <m:t>2</m:t>
                        </m:r>
                      </m:sup>
                    </m:sSup>
                  </m:oMath>
                </a14:m>
                <a:r>
                  <a:rPr lang="en-GB" dirty="0" smtClean="0"/>
                  <a:t>)</a:t>
                </a:r>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64079" y="0"/>
                <a:ext cx="10515600" cy="1325563"/>
              </a:xfrm>
              <a:blipFill rotWithShape="0">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1705" y="1595887"/>
                <a:ext cx="11076317" cy="5443267"/>
              </a:xfrm>
            </p:spPr>
            <p:txBody>
              <a:bodyPr>
                <a:normAutofit/>
              </a:bodyPr>
              <a:lstStyle/>
              <a:p>
                <a:pPr marL="0" indent="0">
                  <a:buNone/>
                </a:pPr>
                <a:endParaRPr lang="en-GB" dirty="0"/>
              </a:p>
              <a:p>
                <a:r>
                  <a:rPr lang="en-GB" dirty="0" smtClean="0"/>
                  <a:t>The software reports the statistic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oMath>
                </a14:m>
                <a:endParaRPr lang="en-GB" dirty="0" smtClean="0"/>
              </a:p>
              <a:p>
                <a:pPr lvl="1"/>
                <a:r>
                  <a:rPr lang="en-GB" dirty="0" smtClean="0"/>
                  <a:t>Varies between 0 and 1</a:t>
                </a:r>
              </a:p>
              <a:p>
                <a:pPr lvl="1"/>
                <a:r>
                  <a:rPr lang="en-GB" dirty="0" smtClean="0"/>
                  <a:t>This is the proportional reduction in error</a:t>
                </a:r>
              </a:p>
              <a:p>
                <a:pPr lvl="1"/>
                <a:r>
                  <a:rPr lang="en-GB" dirty="0" smtClean="0"/>
                  <a:t>It is commonly interpreted as the proportion of variance explained</a:t>
                </a:r>
              </a:p>
              <a:p>
                <a:pPr lvl="1"/>
                <a:r>
                  <a:rPr lang="en-GB" dirty="0" smtClean="0"/>
                  <a:t>An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oMath>
                </a14:m>
                <a:r>
                  <a:rPr lang="en-GB" dirty="0" smtClean="0"/>
                  <a:t> of 0.40 is </a:t>
                </a:r>
                <a:r>
                  <a:rPr lang="en-GB" dirty="0"/>
                  <a:t>the proportional reduction in </a:t>
                </a:r>
                <a:r>
                  <a:rPr lang="en-GB" dirty="0" smtClean="0"/>
                  <a:t>error of using </a:t>
                </a:r>
                <a14:m>
                  <m:oMath xmlns:m="http://schemas.openxmlformats.org/officeDocument/2006/math">
                    <m:acc>
                      <m:accPr>
                        <m:chr m:val="̂"/>
                        <m:ctrlPr>
                          <a:rPr lang="en-GB" i="1" dirty="0">
                            <a:latin typeface="Cambria Math" panose="02040503050406030204" pitchFamily="18" charset="0"/>
                          </a:rPr>
                        </m:ctrlPr>
                      </m:accPr>
                      <m:e>
                        <m:r>
                          <a:rPr lang="en-GB" i="1" dirty="0">
                            <a:latin typeface="Cambria Math" panose="02040503050406030204" pitchFamily="18" charset="0"/>
                          </a:rPr>
                          <m:t>𝑦</m:t>
                        </m:r>
                      </m:e>
                    </m:acc>
                  </m:oMath>
                </a14:m>
                <a:r>
                  <a:rPr lang="en-GB" dirty="0" smtClean="0"/>
                  <a:t> rather than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oMath>
                </a14:m>
                <a:r>
                  <a:rPr lang="en-GB" dirty="0" smtClean="0"/>
                  <a:t> to predict y.</a:t>
                </a:r>
              </a:p>
              <a:p>
                <a:pPr lvl="1"/>
                <a:r>
                  <a:rPr lang="en-GB" dirty="0" smtClean="0"/>
                  <a:t>Called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oMath>
                </a14:m>
                <a:r>
                  <a:rPr lang="en-GB" dirty="0" smtClean="0"/>
                  <a:t> because it’s the square of the correlation (r) </a:t>
                </a:r>
              </a:p>
              <a:p>
                <a:pPr lvl="1"/>
                <a:r>
                  <a:rPr lang="en-GB" dirty="0" smtClean="0"/>
                  <a:t>Larger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oMath>
                </a14:m>
                <a:r>
                  <a:rPr lang="en-GB" dirty="0" smtClean="0"/>
                  <a:t> is better </a:t>
                </a:r>
                <a:endParaRPr lang="en-GB" dirty="0"/>
              </a:p>
              <a:p>
                <a:pPr lvl="1"/>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1705" y="1595887"/>
                <a:ext cx="11076317" cy="5443267"/>
              </a:xfrm>
              <a:blipFill rotWithShape="0">
                <a:blip r:embed="rId3"/>
                <a:stretch>
                  <a:fillRect l="-991"/>
                </a:stretch>
              </a:blipFill>
            </p:spPr>
            <p:txBody>
              <a:bodyPr/>
              <a:lstStyle/>
              <a:p>
                <a:r>
                  <a:rPr lang="en-GB">
                    <a:noFill/>
                  </a:rPr>
                  <a:t> </a:t>
                </a:r>
              </a:p>
            </p:txBody>
          </p:sp>
        </mc:Fallback>
      </mc:AlternateContent>
    </p:spTree>
    <p:extLst>
      <p:ext uri="{BB962C8B-B14F-4D97-AF65-F5344CB8AC3E}">
        <p14:creationId xmlns:p14="http://schemas.microsoft.com/office/powerpoint/2010/main" val="216534444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140839"/>
                <a:ext cx="10515600" cy="1325563"/>
              </a:xfrm>
            </p:spPr>
            <p:txBody>
              <a:bodyPr/>
              <a:lstStyle/>
              <a:p>
                <a:r>
                  <a:rPr lang="en-GB" dirty="0"/>
                  <a:t>R squared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oMath>
                </a14:m>
                <a:r>
                  <a:rPr lang="en-GB"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140839"/>
                <a:ext cx="10515600" cy="1325563"/>
              </a:xfrm>
              <a:blipFill rotWithShape="0">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853468" cy="4842594"/>
              </a:xfrm>
            </p:spPr>
            <p:txBody>
              <a:bodyPr>
                <a:normAutofit/>
              </a:bodyPr>
              <a:lstStyle/>
              <a:p>
                <a:r>
                  <a:rPr lang="en-GB" dirty="0" smtClean="0"/>
                  <a:t>Again, the interpretation is a bit complicated:</a:t>
                </a:r>
              </a:p>
              <a:p>
                <a:pPr lvl="1"/>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oMath>
                </a14:m>
                <a:r>
                  <a:rPr lang="en-GB" dirty="0" smtClean="0"/>
                  <a:t> compares the overall variance of y-values around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𝑦</m:t>
                        </m:r>
                      </m:e>
                    </m:acc>
                  </m:oMath>
                </a14:m>
                <a:r>
                  <a:rPr lang="en-GB" dirty="0" smtClean="0"/>
                  <a:t> to variance around the regression line. </a:t>
                </a:r>
              </a:p>
              <a:p>
                <a:pPr lvl="1"/>
                <a:r>
                  <a:rPr lang="en-GB" dirty="0" smtClean="0"/>
                  <a:t>Often phrased as for example, 64% of the variability in y is explained by x</a:t>
                </a:r>
              </a:p>
              <a:p>
                <a:pPr lvl="2"/>
                <a:r>
                  <a:rPr lang="en-GB" dirty="0" smtClean="0"/>
                  <a:t>This interpretation has a weakness</a:t>
                </a:r>
              </a:p>
              <a:p>
                <a:pPr lvl="2"/>
                <a:r>
                  <a:rPr lang="en-GB" dirty="0" smtClean="0"/>
                  <a:t>Variability is summarised by the variance </a:t>
                </a:r>
              </a:p>
              <a:p>
                <a:pPr lvl="2"/>
                <a:endParaRPr lang="en-GB" dirty="0" smtClean="0"/>
              </a:p>
              <a:p>
                <a:pPr lvl="1"/>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oMath>
                </a14:m>
                <a:r>
                  <a:rPr lang="en-GB" dirty="0" smtClean="0"/>
                  <a:t> reports the % of variance that is less than the overall variance of the y values</a:t>
                </a:r>
              </a:p>
              <a:p>
                <a:pPr lvl="1"/>
                <a:r>
                  <a:rPr lang="en-GB" dirty="0" smtClean="0"/>
                  <a:t>So… an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oMath>
                </a14:m>
                <a:r>
                  <a:rPr lang="en-GB" dirty="0" smtClean="0"/>
                  <a:t> of .50 means the variance around the regression line is 50% less than the overall variance of the y values</a:t>
                </a:r>
              </a:p>
              <a:p>
                <a:pPr lvl="1"/>
                <a:endParaRPr lang="en-GB" dirty="0" smtClean="0"/>
              </a:p>
              <a:p>
                <a:r>
                  <a:rPr lang="en-GB" dirty="0" smtClean="0"/>
                  <a:t>This is complicated, we don’t need to know this, at this point!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853468" cy="4842594"/>
              </a:xfrm>
              <a:blipFill rotWithShape="0">
                <a:blip r:embed="rId3"/>
                <a:stretch>
                  <a:fillRect l="-1011" t="-2013" r="-169"/>
                </a:stretch>
              </a:blipFill>
            </p:spPr>
            <p:txBody>
              <a:bodyPr/>
              <a:lstStyle/>
              <a:p>
                <a:r>
                  <a:rPr lang="en-GB">
                    <a:noFill/>
                  </a:rPr>
                  <a:t> </a:t>
                </a:r>
              </a:p>
            </p:txBody>
          </p:sp>
        </mc:Fallback>
      </mc:AlternateContent>
    </p:spTree>
    <p:extLst>
      <p:ext uri="{BB962C8B-B14F-4D97-AF65-F5344CB8AC3E}">
        <p14:creationId xmlns:p14="http://schemas.microsoft.com/office/powerpoint/2010/main" val="249197829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SPSS example (multivariate model)</a:t>
            </a:r>
            <a:endParaRPr lang="en-GB" dirty="0"/>
          </a:p>
        </p:txBody>
      </p:sp>
      <p:sp>
        <p:nvSpPr>
          <p:cNvPr id="3" name="Content Placeholder 2"/>
          <p:cNvSpPr>
            <a:spLocks noGrp="1"/>
          </p:cNvSpPr>
          <p:nvPr>
            <p:ph idx="1"/>
          </p:nvPr>
        </p:nvSpPr>
        <p:spPr/>
        <p:txBody>
          <a:bodyPr>
            <a:normAutofit lnSpcReduction="10000"/>
          </a:bodyPr>
          <a:lstStyle/>
          <a:p>
            <a:pPr marL="0" indent="0">
              <a:buNone/>
            </a:pPr>
            <a:r>
              <a:rPr lang="en-GB" dirty="0">
                <a:latin typeface="Courier New" panose="02070309020205020404" pitchFamily="49" charset="0"/>
                <a:cs typeface="Courier New" panose="02070309020205020404" pitchFamily="49" charset="0"/>
              </a:rPr>
              <a:t>regression </a:t>
            </a:r>
            <a:r>
              <a:rPr lang="en-GB" dirty="0" err="1">
                <a:latin typeface="Courier New" panose="02070309020205020404" pitchFamily="49" charset="0"/>
                <a:cs typeface="Courier New" panose="02070309020205020404" pitchFamily="49" charset="0"/>
              </a:rPr>
              <a:t>var</a:t>
            </a:r>
            <a:r>
              <a:rPr lang="en-GB" dirty="0">
                <a:latin typeface="Courier New" panose="02070309020205020404" pitchFamily="49" charset="0"/>
                <a:cs typeface="Courier New" panose="02070309020205020404" pitchFamily="49" charset="0"/>
              </a:rPr>
              <a:t>=earn2 age </a:t>
            </a:r>
            <a:r>
              <a:rPr lang="en-GB" dirty="0" err="1">
                <a:latin typeface="Courier New" panose="02070309020205020404" pitchFamily="49" charset="0"/>
                <a:cs typeface="Courier New" panose="02070309020205020404" pitchFamily="49" charset="0"/>
              </a:rPr>
              <a:t>workhrs</a:t>
            </a:r>
            <a:r>
              <a:rPr lang="en-GB" dirty="0">
                <a:latin typeface="Courier New" panose="02070309020205020404" pitchFamily="49" charset="0"/>
                <a:cs typeface="Courier New" panose="02070309020205020404" pitchFamily="49" charset="0"/>
              </a:rPr>
              <a:t> female</a:t>
            </a:r>
          </a:p>
          <a:p>
            <a:pPr marL="0" indent="0">
              <a:buNone/>
            </a:pPr>
            <a:r>
              <a:rPr lang="en-GB" dirty="0" smtClean="0">
                <a:latin typeface="Courier New" panose="02070309020205020404" pitchFamily="49" charset="0"/>
                <a:cs typeface="Courier New" panose="02070309020205020404" pitchFamily="49" charset="0"/>
              </a:rPr>
              <a:t>    </a:t>
            </a:r>
            <a:r>
              <a:rPr lang="en-GB" dirty="0">
                <a:latin typeface="Courier New" panose="02070309020205020404" pitchFamily="49" charset="0"/>
                <a:cs typeface="Courier New" panose="02070309020205020404" pitchFamily="49" charset="0"/>
              </a:rPr>
              <a:t>/dependent=earn2  /method=enter </a:t>
            </a:r>
            <a:r>
              <a:rPr lang="en-GB" dirty="0" smtClean="0">
                <a:latin typeface="Courier New" panose="02070309020205020404" pitchFamily="49" charset="0"/>
                <a:cs typeface="Courier New" panose="02070309020205020404" pitchFamily="49" charset="0"/>
              </a:rPr>
              <a:t>. </a:t>
            </a:r>
          </a:p>
          <a:p>
            <a:pPr marL="0" indent="0">
              <a:buNone/>
            </a:pPr>
            <a:endParaRPr lang="en-GB" dirty="0"/>
          </a:p>
          <a:p>
            <a:pPr marL="0" indent="0">
              <a:buNone/>
            </a:pPr>
            <a:endParaRPr lang="en-GB" dirty="0" smtClean="0"/>
          </a:p>
          <a:p>
            <a:pPr marL="0" indent="0">
              <a:buNone/>
            </a:pPr>
            <a:r>
              <a:rPr lang="en-GB" dirty="0" smtClean="0"/>
              <a:t>We are going to use age, work hours and sex to estimate earnings</a:t>
            </a:r>
          </a:p>
          <a:p>
            <a:pPr marL="0" indent="0">
              <a:buNone/>
            </a:pPr>
            <a:r>
              <a:rPr lang="en-GB" dirty="0"/>
              <a:t>y</a:t>
            </a:r>
            <a:r>
              <a:rPr lang="en-GB" dirty="0" smtClean="0"/>
              <a:t>= earnings</a:t>
            </a:r>
          </a:p>
          <a:p>
            <a:pPr marL="0" indent="0">
              <a:buNone/>
            </a:pPr>
            <a:r>
              <a:rPr lang="en-GB" dirty="0"/>
              <a:t>x</a:t>
            </a:r>
            <a:r>
              <a:rPr lang="en-GB" dirty="0" smtClean="0"/>
              <a:t>= age</a:t>
            </a:r>
            <a:endParaRPr lang="en-GB" dirty="0"/>
          </a:p>
          <a:p>
            <a:pPr marL="0" indent="0">
              <a:buNone/>
            </a:pPr>
            <a:r>
              <a:rPr lang="en-GB" dirty="0"/>
              <a:t>x</a:t>
            </a:r>
            <a:r>
              <a:rPr lang="en-GB" dirty="0" smtClean="0"/>
              <a:t>= work hours</a:t>
            </a:r>
          </a:p>
          <a:p>
            <a:pPr marL="0" indent="0">
              <a:buNone/>
            </a:pPr>
            <a:r>
              <a:rPr lang="en-GB" dirty="0"/>
              <a:t>x</a:t>
            </a:r>
            <a:r>
              <a:rPr lang="en-GB" dirty="0" smtClean="0"/>
              <a:t>= sex</a:t>
            </a:r>
          </a:p>
        </p:txBody>
      </p:sp>
    </p:spTree>
    <p:extLst>
      <p:ext uri="{BB962C8B-B14F-4D97-AF65-F5344CB8AC3E}">
        <p14:creationId xmlns:p14="http://schemas.microsoft.com/office/powerpoint/2010/main" val="191724209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Earnings the outcome variable</a:t>
            </a:r>
            <a:endParaRPr lang="en-GB" dirty="0"/>
          </a:p>
        </p:txBody>
      </p:sp>
      <p:sp>
        <p:nvSpPr>
          <p:cNvPr id="3" name="Content Placeholder 2"/>
          <p:cNvSpPr>
            <a:spLocks noGrp="1"/>
          </p:cNvSpPr>
          <p:nvPr>
            <p:ph idx="1"/>
          </p:nvPr>
        </p:nvSpPr>
        <p:spPr/>
        <p:txBody>
          <a:bodyPr/>
          <a:lstStyle/>
          <a:p>
            <a:r>
              <a:rPr lang="en-GB" dirty="0"/>
              <a:t>graph /histogram=earn2.</a:t>
            </a:r>
          </a:p>
          <a:p>
            <a:pPr marL="0" indent="0">
              <a:buNone/>
            </a:pPr>
            <a:endParaRPr lang="en-GB" dirty="0"/>
          </a:p>
        </p:txBody>
      </p:sp>
      <p:pic>
        <p:nvPicPr>
          <p:cNvPr id="4" name="Picture 3"/>
          <p:cNvPicPr>
            <a:picLocks noChangeAspect="1"/>
          </p:cNvPicPr>
          <p:nvPr/>
        </p:nvPicPr>
        <p:blipFill>
          <a:blip r:embed="rId2"/>
          <a:stretch>
            <a:fillRect/>
          </a:stretch>
        </p:blipFill>
        <p:spPr>
          <a:xfrm>
            <a:off x="5362575" y="1600994"/>
            <a:ext cx="5991225" cy="4800600"/>
          </a:xfrm>
          <a:prstGeom prst="rect">
            <a:avLst/>
          </a:prstGeom>
        </p:spPr>
      </p:pic>
    </p:spTree>
    <p:extLst>
      <p:ext uri="{BB962C8B-B14F-4D97-AF65-F5344CB8AC3E}">
        <p14:creationId xmlns:p14="http://schemas.microsoft.com/office/powerpoint/2010/main" val="6596089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What we did</a:t>
            </a:r>
            <a:endParaRPr lang="en-GB" dirty="0"/>
          </a:p>
        </p:txBody>
      </p:sp>
      <p:sp>
        <p:nvSpPr>
          <p:cNvPr id="3" name="Content Placeholder 2"/>
          <p:cNvSpPr>
            <a:spLocks noGrp="1"/>
          </p:cNvSpPr>
          <p:nvPr>
            <p:ph idx="1"/>
          </p:nvPr>
        </p:nvSpPr>
        <p:spPr>
          <a:xfrm>
            <a:off x="514350" y="1325563"/>
            <a:ext cx="11163300" cy="4867275"/>
          </a:xfrm>
        </p:spPr>
        <p:txBody>
          <a:bodyPr>
            <a:normAutofit fontScale="92500" lnSpcReduction="10000"/>
          </a:bodyPr>
          <a:lstStyle/>
          <a:p>
            <a:r>
              <a:rPr lang="en-GB" dirty="0" smtClean="0"/>
              <a:t>Well you opened SPSS (for the first time)</a:t>
            </a:r>
          </a:p>
          <a:p>
            <a:endParaRPr lang="en-GB" dirty="0" smtClean="0"/>
          </a:p>
          <a:p>
            <a:r>
              <a:rPr lang="en-GB" dirty="0" smtClean="0"/>
              <a:t>You specified a path and told SPSS to find the data there and read it in</a:t>
            </a:r>
          </a:p>
          <a:p>
            <a:endParaRPr lang="en-GB" dirty="0"/>
          </a:p>
          <a:p>
            <a:r>
              <a:rPr lang="en-GB" dirty="0" smtClean="0"/>
              <a:t>You told SPSS to save it out</a:t>
            </a:r>
          </a:p>
          <a:p>
            <a:endParaRPr lang="en-GB" dirty="0"/>
          </a:p>
          <a:p>
            <a:r>
              <a:rPr lang="en-GB" dirty="0" smtClean="0"/>
              <a:t>We also had a lecture where we talked about the research process</a:t>
            </a:r>
          </a:p>
          <a:p>
            <a:endParaRPr lang="en-GB" dirty="0"/>
          </a:p>
          <a:p>
            <a:r>
              <a:rPr lang="en-GB" dirty="0" smtClean="0"/>
              <a:t>You ‘discovered’ the course document</a:t>
            </a:r>
          </a:p>
          <a:p>
            <a:endParaRPr lang="en-GB" dirty="0"/>
          </a:p>
          <a:p>
            <a:r>
              <a:rPr lang="en-GB" smtClean="0"/>
              <a:t>We </a:t>
            </a:r>
            <a:r>
              <a:rPr lang="en-GB" dirty="0" smtClean="0"/>
              <a:t>talked about the first piece of coursework.</a:t>
            </a:r>
          </a:p>
          <a:p>
            <a:endParaRPr lang="en-GB" dirty="0"/>
          </a:p>
        </p:txBody>
      </p:sp>
    </p:spTree>
    <p:extLst>
      <p:ext uri="{BB962C8B-B14F-4D97-AF65-F5344CB8AC3E}">
        <p14:creationId xmlns:p14="http://schemas.microsoft.com/office/powerpoint/2010/main" val="3133711460"/>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a:t>
            </a:r>
            <a:endParaRPr lang="en-GB" dirty="0"/>
          </a:p>
        </p:txBody>
      </p:sp>
      <p:sp>
        <p:nvSpPr>
          <p:cNvPr id="3" name="Content Placeholder 2"/>
          <p:cNvSpPr>
            <a:spLocks noGrp="1"/>
          </p:cNvSpPr>
          <p:nvPr>
            <p:ph idx="1"/>
          </p:nvPr>
        </p:nvSpPr>
        <p:spPr/>
        <p:txBody>
          <a:bodyPr/>
          <a:lstStyle/>
          <a:p>
            <a:pPr marL="0" indent="0">
              <a:buNone/>
            </a:pPr>
            <a:r>
              <a:rPr lang="en-GB" dirty="0"/>
              <a:t>graph /histogram=age</a:t>
            </a:r>
            <a:r>
              <a:rPr lang="en-GB" dirty="0" smtClean="0"/>
              <a:t>.  </a:t>
            </a:r>
            <a:endParaRPr lang="en-GB" dirty="0"/>
          </a:p>
          <a:p>
            <a:endParaRPr lang="en-GB" dirty="0"/>
          </a:p>
        </p:txBody>
      </p:sp>
      <p:pic>
        <p:nvPicPr>
          <p:cNvPr id="4" name="Picture 3"/>
          <p:cNvPicPr>
            <a:picLocks noChangeAspect="1"/>
          </p:cNvPicPr>
          <p:nvPr/>
        </p:nvPicPr>
        <p:blipFill>
          <a:blip r:embed="rId2"/>
          <a:stretch>
            <a:fillRect/>
          </a:stretch>
        </p:blipFill>
        <p:spPr>
          <a:xfrm>
            <a:off x="5084463" y="1376363"/>
            <a:ext cx="5991225" cy="4800600"/>
          </a:xfrm>
          <a:prstGeom prst="rect">
            <a:avLst/>
          </a:prstGeom>
        </p:spPr>
      </p:pic>
    </p:spTree>
    <p:extLst>
      <p:ext uri="{BB962C8B-B14F-4D97-AF65-F5344CB8AC3E}">
        <p14:creationId xmlns:p14="http://schemas.microsoft.com/office/powerpoint/2010/main" val="1380519924"/>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Sex</a:t>
            </a:r>
            <a:endParaRPr lang="en-GB" dirty="0"/>
          </a:p>
        </p:txBody>
      </p:sp>
      <p:pic>
        <p:nvPicPr>
          <p:cNvPr id="4" name="Picture 3"/>
          <p:cNvPicPr>
            <a:picLocks noChangeAspect="1"/>
          </p:cNvPicPr>
          <p:nvPr/>
        </p:nvPicPr>
        <p:blipFill>
          <a:blip r:embed="rId2"/>
          <a:stretch>
            <a:fillRect/>
          </a:stretch>
        </p:blipFill>
        <p:spPr>
          <a:xfrm>
            <a:off x="1726188" y="1690688"/>
            <a:ext cx="8137160" cy="2337848"/>
          </a:xfrm>
          <a:prstGeom prst="rect">
            <a:avLst/>
          </a:prstGeom>
        </p:spPr>
      </p:pic>
      <p:sp>
        <p:nvSpPr>
          <p:cNvPr id="5" name="TextBox 4"/>
          <p:cNvSpPr txBox="1"/>
          <p:nvPr/>
        </p:nvSpPr>
        <p:spPr>
          <a:xfrm>
            <a:off x="1820174" y="4580626"/>
            <a:ext cx="8264105" cy="1477328"/>
          </a:xfrm>
          <a:prstGeom prst="rect">
            <a:avLst/>
          </a:prstGeom>
          <a:noFill/>
        </p:spPr>
        <p:txBody>
          <a:bodyPr wrap="square" rtlCol="0">
            <a:spAutoFit/>
          </a:bodyPr>
          <a:lstStyle/>
          <a:p>
            <a:r>
              <a:rPr lang="en-GB" dirty="0" smtClean="0"/>
              <a:t>This will be in the model as a dummy variable, because this is a categorical variable, not a metric variable</a:t>
            </a:r>
          </a:p>
          <a:p>
            <a:endParaRPr lang="en-GB" dirty="0" smtClean="0"/>
          </a:p>
          <a:p>
            <a:r>
              <a:rPr lang="en-GB" dirty="0" smtClean="0"/>
              <a:t>The value for one category will be interpreted in relation to the category omitted in the model</a:t>
            </a:r>
            <a:endParaRPr lang="en-GB" dirty="0"/>
          </a:p>
        </p:txBody>
      </p:sp>
    </p:spTree>
    <p:extLst>
      <p:ext uri="{BB962C8B-B14F-4D97-AF65-F5344CB8AC3E}">
        <p14:creationId xmlns:p14="http://schemas.microsoft.com/office/powerpoint/2010/main" val="3781381603"/>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1446" y="658034"/>
            <a:ext cx="3762375" cy="1228725"/>
          </a:xfrm>
          <a:prstGeom prst="rect">
            <a:avLst/>
          </a:prstGeom>
        </p:spPr>
      </p:pic>
      <p:pic>
        <p:nvPicPr>
          <p:cNvPr id="5" name="Picture 4"/>
          <p:cNvPicPr>
            <a:picLocks noChangeAspect="1"/>
          </p:cNvPicPr>
          <p:nvPr/>
        </p:nvPicPr>
        <p:blipFill>
          <a:blip r:embed="rId3"/>
          <a:stretch>
            <a:fillRect/>
          </a:stretch>
        </p:blipFill>
        <p:spPr>
          <a:xfrm>
            <a:off x="1048198" y="1886759"/>
            <a:ext cx="5057775" cy="1666875"/>
          </a:xfrm>
          <a:prstGeom prst="rect">
            <a:avLst/>
          </a:prstGeom>
        </p:spPr>
      </p:pic>
      <p:pic>
        <p:nvPicPr>
          <p:cNvPr id="7" name="Picture 6"/>
          <p:cNvPicPr>
            <a:picLocks noChangeAspect="1"/>
          </p:cNvPicPr>
          <p:nvPr/>
        </p:nvPicPr>
        <p:blipFill>
          <a:blip r:embed="rId4"/>
          <a:stretch>
            <a:fillRect/>
          </a:stretch>
        </p:blipFill>
        <p:spPr>
          <a:xfrm>
            <a:off x="1125835" y="4086045"/>
            <a:ext cx="5924550" cy="1981200"/>
          </a:xfrm>
          <a:prstGeom prst="rect">
            <a:avLst/>
          </a:prstGeom>
        </p:spPr>
      </p:pic>
      <p:sp>
        <p:nvSpPr>
          <p:cNvPr id="8" name="Oval 7"/>
          <p:cNvSpPr/>
          <p:nvPr/>
        </p:nvSpPr>
        <p:spPr>
          <a:xfrm>
            <a:off x="2432649" y="1095555"/>
            <a:ext cx="819509" cy="55209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p:nvPr/>
        </p:nvCxnSpPr>
        <p:spPr>
          <a:xfrm flipH="1">
            <a:off x="3347993" y="961845"/>
            <a:ext cx="2501660" cy="3105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 name="Oval 10"/>
          <p:cNvSpPr/>
          <p:nvPr/>
        </p:nvSpPr>
        <p:spPr>
          <a:xfrm>
            <a:off x="4744528" y="2320506"/>
            <a:ext cx="1361445" cy="5779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p:cNvCxnSpPr/>
          <p:nvPr/>
        </p:nvCxnSpPr>
        <p:spPr>
          <a:xfrm flipH="1">
            <a:off x="6105973" y="2255807"/>
            <a:ext cx="2501660" cy="3105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Oval 12"/>
          <p:cNvSpPr/>
          <p:nvPr/>
        </p:nvSpPr>
        <p:spPr>
          <a:xfrm>
            <a:off x="3330806" y="5068018"/>
            <a:ext cx="662480" cy="2113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3347993" y="5348377"/>
            <a:ext cx="740928" cy="189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3347993" y="5582728"/>
            <a:ext cx="740117" cy="237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6" name="TextBox 15"/>
              <p:cNvSpPr txBox="1"/>
              <p:nvPr/>
            </p:nvSpPr>
            <p:spPr>
              <a:xfrm>
                <a:off x="5157069" y="595255"/>
                <a:ext cx="223424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3600" i="1">
                              <a:latin typeface="Cambria Math" panose="02040503050406030204" pitchFamily="18" charset="0"/>
                            </a:rPr>
                          </m:ctrlPr>
                        </m:sSupPr>
                        <m:e>
                          <m:r>
                            <a:rPr lang="en-GB" sz="3600" i="1">
                              <a:latin typeface="Cambria Math" panose="02040503050406030204" pitchFamily="18" charset="0"/>
                            </a:rPr>
                            <m:t>𝑟</m:t>
                          </m:r>
                        </m:e>
                        <m:sup>
                          <m:r>
                            <a:rPr lang="en-GB" sz="3600" i="1">
                              <a:latin typeface="Cambria Math" panose="02040503050406030204" pitchFamily="18" charset="0"/>
                            </a:rPr>
                            <m:t>2</m:t>
                          </m:r>
                        </m:sup>
                      </m:sSup>
                    </m:oMath>
                  </m:oMathPara>
                </a14:m>
                <a:endParaRPr lang="en-GB" dirty="0"/>
              </a:p>
            </p:txBody>
          </p:sp>
        </mc:Choice>
        <mc:Fallback xmlns="">
          <p:sp>
            <p:nvSpPr>
              <p:cNvPr id="16" name="TextBox 15"/>
              <p:cNvSpPr txBox="1">
                <a:spLocks noRot="1" noChangeAspect="1" noMove="1" noResize="1" noEditPoints="1" noAdjustHandles="1" noChangeArrowheads="1" noChangeShapeType="1" noTextEdit="1"/>
              </p:cNvSpPr>
              <p:nvPr/>
            </p:nvSpPr>
            <p:spPr>
              <a:xfrm>
                <a:off x="5157069" y="595255"/>
                <a:ext cx="2234242" cy="646331"/>
              </a:xfrm>
              <a:prstGeom prst="rect">
                <a:avLst/>
              </a:prstGeom>
              <a:blipFill rotWithShape="0">
                <a:blip r:embed="rId5"/>
                <a:stretch>
                  <a:fillRect/>
                </a:stretch>
              </a:blipFill>
            </p:spPr>
            <p:txBody>
              <a:bodyPr/>
              <a:lstStyle/>
              <a:p>
                <a:r>
                  <a:rPr lang="en-GB">
                    <a:noFill/>
                  </a:rPr>
                  <a:t> </a:t>
                </a:r>
              </a:p>
            </p:txBody>
          </p:sp>
        </mc:Fallback>
      </mc:AlternateContent>
      <p:sp>
        <p:nvSpPr>
          <p:cNvPr id="17" name="TextBox 16"/>
          <p:cNvSpPr txBox="1"/>
          <p:nvPr/>
        </p:nvSpPr>
        <p:spPr>
          <a:xfrm>
            <a:off x="8607633" y="1517143"/>
            <a:ext cx="2234242" cy="1477328"/>
          </a:xfrm>
          <a:prstGeom prst="rect">
            <a:avLst/>
          </a:prstGeom>
          <a:noFill/>
        </p:spPr>
        <p:txBody>
          <a:bodyPr wrap="square" rtlCol="0">
            <a:spAutoFit/>
          </a:bodyPr>
          <a:lstStyle/>
          <a:p>
            <a:r>
              <a:rPr lang="en-GB" dirty="0" smtClean="0"/>
              <a:t>F statistic</a:t>
            </a:r>
          </a:p>
          <a:p>
            <a:r>
              <a:rPr lang="en-GB" dirty="0" smtClean="0"/>
              <a:t>We haven’t talked about this, but it shows the model is significant</a:t>
            </a:r>
            <a:endParaRPr lang="en-GB" dirty="0"/>
          </a:p>
        </p:txBody>
      </p:sp>
      <p:sp>
        <p:nvSpPr>
          <p:cNvPr id="18" name="Oval 17"/>
          <p:cNvSpPr/>
          <p:nvPr/>
        </p:nvSpPr>
        <p:spPr>
          <a:xfrm>
            <a:off x="6616460" y="5076645"/>
            <a:ext cx="353683" cy="7437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255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Wow</a:t>
            </a:r>
          </a:p>
          <a:p>
            <a:r>
              <a:rPr lang="en-GB" dirty="0" smtClean="0"/>
              <a:t>&gt; 300 slides</a:t>
            </a:r>
          </a:p>
          <a:p>
            <a:endParaRPr lang="en-GB" dirty="0"/>
          </a:p>
          <a:p>
            <a:r>
              <a:rPr lang="en-GB" dirty="0" smtClean="0"/>
              <a:t>© Dr Kevin Ralston</a:t>
            </a:r>
          </a:p>
          <a:p>
            <a:r>
              <a:rPr lang="en-GB" dirty="0" smtClean="0">
                <a:hlinkClick r:id="rId2"/>
              </a:rPr>
              <a:t>kevralston@yahoo.com</a:t>
            </a:r>
            <a:endParaRPr lang="en-GB" dirty="0" smtClean="0"/>
          </a:p>
          <a:p>
            <a:r>
              <a:rPr lang="en-GB" dirty="0">
                <a:hlinkClick r:id="rId3"/>
              </a:rPr>
              <a:t>https://kevralston.github.io</a:t>
            </a:r>
            <a:r>
              <a:rPr lang="en-GB" dirty="0" smtClean="0">
                <a:hlinkClick r:id="rId3"/>
              </a:rPr>
              <a:t>/</a:t>
            </a:r>
            <a:endParaRPr lang="en-GB" dirty="0" smtClean="0"/>
          </a:p>
          <a:p>
            <a:endParaRPr lang="en-GB" dirty="0"/>
          </a:p>
        </p:txBody>
      </p:sp>
    </p:spTree>
    <p:extLst>
      <p:ext uri="{BB962C8B-B14F-4D97-AF65-F5344CB8AC3E}">
        <p14:creationId xmlns:p14="http://schemas.microsoft.com/office/powerpoint/2010/main" val="3555799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first piece of coursework</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Produce a research proposal &lt;1000 </a:t>
            </a:r>
            <a:r>
              <a:rPr lang="en-GB" dirty="0" err="1" smtClean="0"/>
              <a:t>wds</a:t>
            </a:r>
            <a:endParaRPr lang="en-GB" dirty="0" smtClean="0"/>
          </a:p>
          <a:p>
            <a:endParaRPr lang="en-GB" dirty="0"/>
          </a:p>
          <a:p>
            <a:r>
              <a:rPr lang="en-GB" dirty="0" smtClean="0"/>
              <a:t>This is </a:t>
            </a:r>
            <a:r>
              <a:rPr lang="en-GB" b="1" dirty="0" smtClean="0">
                <a:solidFill>
                  <a:srgbClr val="FF0000"/>
                </a:solidFill>
              </a:rPr>
              <a:t>homework</a:t>
            </a:r>
            <a:r>
              <a:rPr lang="en-GB" dirty="0" smtClean="0"/>
              <a:t> and currently due </a:t>
            </a:r>
            <a:r>
              <a:rPr lang="en-GB" dirty="0"/>
              <a:t>Fri 23</a:t>
            </a:r>
            <a:r>
              <a:rPr lang="en-GB" baseline="30000" dirty="0"/>
              <a:t>rd </a:t>
            </a:r>
            <a:r>
              <a:rPr lang="en-GB" dirty="0" smtClean="0"/>
              <a:t>June</a:t>
            </a:r>
          </a:p>
          <a:p>
            <a:pPr lvl="1"/>
            <a:r>
              <a:rPr lang="en-GB" dirty="0" smtClean="0"/>
              <a:t>We can make this Tuesday 27</a:t>
            </a:r>
            <a:r>
              <a:rPr lang="en-GB" baseline="30000" dirty="0" smtClean="0"/>
              <a:t>th</a:t>
            </a:r>
            <a:r>
              <a:rPr lang="en-GB" dirty="0" smtClean="0"/>
              <a:t>? </a:t>
            </a:r>
          </a:p>
          <a:p>
            <a:pPr lvl="1"/>
            <a:endParaRPr lang="en-GB" dirty="0"/>
          </a:p>
          <a:p>
            <a:r>
              <a:rPr lang="en-GB" dirty="0"/>
              <a:t>A research proposal:</a:t>
            </a:r>
          </a:p>
          <a:p>
            <a:pPr lvl="1"/>
            <a:r>
              <a:rPr lang="en-GB" b="1" dirty="0"/>
              <a:t>Title</a:t>
            </a:r>
          </a:p>
          <a:p>
            <a:pPr lvl="1"/>
            <a:r>
              <a:rPr lang="en-GB" b="1" dirty="0"/>
              <a:t>Abstract</a:t>
            </a:r>
          </a:p>
          <a:p>
            <a:pPr lvl="1"/>
            <a:r>
              <a:rPr lang="en-GB" b="1" dirty="0"/>
              <a:t>Research Context</a:t>
            </a:r>
          </a:p>
          <a:p>
            <a:pPr lvl="1"/>
            <a:r>
              <a:rPr lang="en-GB" b="1" dirty="0"/>
              <a:t>Research Questions </a:t>
            </a:r>
          </a:p>
          <a:p>
            <a:pPr lvl="1"/>
            <a:r>
              <a:rPr lang="en-GB" b="1" dirty="0"/>
              <a:t>Research Methods</a:t>
            </a:r>
          </a:p>
          <a:p>
            <a:pPr lvl="1"/>
            <a:r>
              <a:rPr lang="en-GB" b="1" dirty="0"/>
              <a:t>Significance of Research </a:t>
            </a:r>
          </a:p>
          <a:p>
            <a:pPr lvl="1"/>
            <a:r>
              <a:rPr lang="en-GB" b="1" dirty="0"/>
              <a:t>Bibliography </a:t>
            </a:r>
            <a:endParaRPr lang="en-GB" dirty="0"/>
          </a:p>
          <a:p>
            <a:pPr lvl="1"/>
            <a:endParaRPr lang="en-GB" dirty="0"/>
          </a:p>
        </p:txBody>
      </p:sp>
    </p:spTree>
    <p:extLst>
      <p:ext uri="{BB962C8B-B14F-4D97-AF65-F5344CB8AC3E}">
        <p14:creationId xmlns:p14="http://schemas.microsoft.com/office/powerpoint/2010/main" val="417419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Research Proposal</a:t>
            </a:r>
            <a:endParaRPr lang="en-GB" dirty="0"/>
          </a:p>
        </p:txBody>
      </p:sp>
      <p:sp>
        <p:nvSpPr>
          <p:cNvPr id="3" name="Content Placeholder 2"/>
          <p:cNvSpPr>
            <a:spLocks noGrp="1"/>
          </p:cNvSpPr>
          <p:nvPr>
            <p:ph idx="1"/>
          </p:nvPr>
        </p:nvSpPr>
        <p:spPr/>
        <p:txBody>
          <a:bodyPr>
            <a:normAutofit fontScale="92500" lnSpcReduction="20000"/>
          </a:bodyPr>
          <a:lstStyle/>
          <a:p>
            <a:r>
              <a:rPr lang="en-GB" dirty="0"/>
              <a:t>A </a:t>
            </a:r>
            <a:r>
              <a:rPr lang="en-GB" b="1" dirty="0"/>
              <a:t>research proposal</a:t>
            </a:r>
            <a:r>
              <a:rPr lang="en-GB" dirty="0"/>
              <a:t> is a concise and coherent summary of your proposed </a:t>
            </a:r>
            <a:r>
              <a:rPr lang="en-GB" b="1" dirty="0"/>
              <a:t>research</a:t>
            </a:r>
            <a:r>
              <a:rPr lang="en-GB" dirty="0"/>
              <a:t>. It sets out the central issues or questions that you intend to address. It outlines the general area of study within which your </a:t>
            </a:r>
            <a:r>
              <a:rPr lang="en-GB" b="1" dirty="0"/>
              <a:t>research</a:t>
            </a:r>
            <a:r>
              <a:rPr lang="en-GB" dirty="0"/>
              <a:t> falls, referring to the current state of knowledge and any recent debates on the topic</a:t>
            </a:r>
            <a:r>
              <a:rPr lang="en-GB" dirty="0" smtClean="0"/>
              <a:t>.</a:t>
            </a:r>
          </a:p>
          <a:p>
            <a:r>
              <a:rPr lang="en-GB" dirty="0"/>
              <a:t>A research proposal:</a:t>
            </a:r>
          </a:p>
          <a:p>
            <a:pPr lvl="1"/>
            <a:r>
              <a:rPr lang="en-GB" b="1" dirty="0"/>
              <a:t>Title</a:t>
            </a:r>
          </a:p>
          <a:p>
            <a:pPr lvl="1"/>
            <a:r>
              <a:rPr lang="en-GB" b="1" dirty="0"/>
              <a:t>Abstract</a:t>
            </a:r>
          </a:p>
          <a:p>
            <a:pPr lvl="1"/>
            <a:r>
              <a:rPr lang="en-GB" b="1" dirty="0"/>
              <a:t>Research Context</a:t>
            </a:r>
          </a:p>
          <a:p>
            <a:pPr lvl="1"/>
            <a:r>
              <a:rPr lang="en-GB" b="1" dirty="0"/>
              <a:t>Research Questions </a:t>
            </a:r>
          </a:p>
          <a:p>
            <a:pPr lvl="1"/>
            <a:r>
              <a:rPr lang="en-GB" b="1" dirty="0"/>
              <a:t>Research Methods</a:t>
            </a:r>
          </a:p>
          <a:p>
            <a:pPr lvl="1"/>
            <a:r>
              <a:rPr lang="en-GB" b="1" dirty="0"/>
              <a:t>Significance of Research </a:t>
            </a:r>
          </a:p>
          <a:p>
            <a:pPr lvl="1"/>
            <a:r>
              <a:rPr lang="en-GB" b="1" dirty="0"/>
              <a:t>Bibliography </a:t>
            </a:r>
            <a:endParaRPr lang="en-GB" dirty="0"/>
          </a:p>
          <a:p>
            <a:endParaRPr lang="en-GB" dirty="0"/>
          </a:p>
          <a:p>
            <a:endParaRPr lang="en-GB" dirty="0"/>
          </a:p>
        </p:txBody>
      </p:sp>
    </p:spTree>
    <p:extLst>
      <p:ext uri="{BB962C8B-B14F-4D97-AF65-F5344CB8AC3E}">
        <p14:creationId xmlns:p14="http://schemas.microsoft.com/office/powerpoint/2010/main" val="39025294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6457911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What are Data?</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effectLst/>
              </a:rPr>
              <a:t>What are data?</a:t>
            </a:r>
            <a:endParaRPr lang="en-GB" dirty="0" smtClean="0"/>
          </a:p>
          <a:p>
            <a:r>
              <a:rPr lang="en-GB" dirty="0" smtClean="0">
                <a:effectLst/>
              </a:rPr>
              <a:t>Data are plain facts, usually raw numbers.  Think of a spreadsheet full of numbers with no meaningful description.  In order for these numbers to become information, they must be </a:t>
            </a:r>
            <a:r>
              <a:rPr lang="en-GB" i="1" dirty="0" smtClean="0">
                <a:effectLst/>
              </a:rPr>
              <a:t>interpreted</a:t>
            </a:r>
            <a:r>
              <a:rPr lang="en-GB" dirty="0" smtClean="0">
                <a:effectLst/>
              </a:rPr>
              <a:t> to have meaning.</a:t>
            </a:r>
            <a:endParaRPr lang="en-GB" dirty="0" smtClean="0"/>
          </a:p>
          <a:p>
            <a:pPr marL="0" indent="0">
              <a:buNone/>
            </a:pPr>
            <a:r>
              <a:rPr lang="en-GB" dirty="0" smtClean="0">
                <a:effectLst/>
              </a:rPr>
              <a:t>Who creates data?</a:t>
            </a:r>
            <a:endParaRPr lang="en-GB" dirty="0" smtClean="0"/>
          </a:p>
          <a:p>
            <a:r>
              <a:rPr lang="en-GB" dirty="0" smtClean="0">
                <a:effectLst/>
              </a:rPr>
              <a:t>Data can come from a government census or organization surveys or research studies.  </a:t>
            </a:r>
            <a:endParaRPr lang="en-GB" dirty="0"/>
          </a:p>
          <a:p>
            <a:pPr marL="0" indent="0">
              <a:buNone/>
            </a:pPr>
            <a:r>
              <a:rPr lang="en-GB" dirty="0" smtClean="0">
                <a:effectLst/>
              </a:rPr>
              <a:t>Why the ARE in "data are?"</a:t>
            </a:r>
            <a:endParaRPr lang="en-GB" dirty="0" smtClean="0"/>
          </a:p>
          <a:p>
            <a:r>
              <a:rPr lang="en-GB" dirty="0" smtClean="0">
                <a:effectLst/>
              </a:rPr>
              <a:t>Datum (singular form) - a piece of information</a:t>
            </a:r>
            <a:endParaRPr lang="en-GB" dirty="0" smtClean="0"/>
          </a:p>
          <a:p>
            <a:r>
              <a:rPr lang="en-GB" dirty="0" smtClean="0">
                <a:effectLst/>
              </a:rPr>
              <a:t>Data (plural form) - multiple pieces of information</a:t>
            </a:r>
            <a:endParaRPr lang="en-GB" dirty="0" smtClean="0"/>
          </a:p>
          <a:p>
            <a:endParaRPr lang="en-GB" dirty="0"/>
          </a:p>
        </p:txBody>
      </p:sp>
    </p:spTree>
    <p:extLst>
      <p:ext uri="{BB962C8B-B14F-4D97-AF65-F5344CB8AC3E}">
        <p14:creationId xmlns:p14="http://schemas.microsoft.com/office/powerpoint/2010/main" val="2448416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515600" cy="1325563"/>
          </a:xfrm>
        </p:spPr>
        <p:txBody>
          <a:bodyPr/>
          <a:lstStyle/>
          <a:p>
            <a:r>
              <a:rPr lang="en-GB" b="1" dirty="0" smtClean="0"/>
              <a:t>Recognizing data</a:t>
            </a:r>
            <a:endParaRPr lang="en-GB" b="1" dirty="0"/>
          </a:p>
        </p:txBody>
      </p:sp>
      <p:sp>
        <p:nvSpPr>
          <p:cNvPr id="3" name="Content Placeholder 2"/>
          <p:cNvSpPr>
            <a:spLocks noGrp="1"/>
          </p:cNvSpPr>
          <p:nvPr>
            <p:ph idx="1"/>
          </p:nvPr>
        </p:nvSpPr>
        <p:spPr>
          <a:xfrm>
            <a:off x="241300" y="1460500"/>
            <a:ext cx="11518900" cy="5092699"/>
          </a:xfrm>
        </p:spPr>
        <p:txBody>
          <a:bodyPr/>
          <a:lstStyle/>
          <a:p>
            <a:pPr marL="0" indent="0">
              <a:buNone/>
            </a:pPr>
            <a:r>
              <a:rPr lang="en-GB" b="1" dirty="0"/>
              <a:t>How will I know it is data</a:t>
            </a:r>
            <a:r>
              <a:rPr lang="en-GB" b="1" dirty="0" smtClean="0"/>
              <a:t>?</a:t>
            </a:r>
          </a:p>
          <a:p>
            <a:r>
              <a:rPr lang="en-GB" dirty="0" smtClean="0">
                <a:effectLst/>
              </a:rPr>
              <a:t>What forms does it take?</a:t>
            </a:r>
            <a:endParaRPr lang="en-GB" dirty="0" smtClean="0"/>
          </a:p>
          <a:p>
            <a:r>
              <a:rPr lang="en-GB" dirty="0"/>
              <a:t>Data might be audio files, video, geospatial or digital content</a:t>
            </a:r>
            <a:r>
              <a:rPr lang="en-GB" dirty="0" smtClean="0"/>
              <a:t>.</a:t>
            </a:r>
            <a:endParaRPr lang="en-GB" dirty="0"/>
          </a:p>
          <a:p>
            <a:pPr marL="0" indent="0">
              <a:buNone/>
            </a:pPr>
            <a:r>
              <a:rPr lang="en-GB" dirty="0"/>
              <a:t>A data file might look like this</a:t>
            </a:r>
            <a:r>
              <a:rPr lang="en-GB" dirty="0" smtClean="0"/>
              <a:t>:</a:t>
            </a:r>
          </a:p>
          <a:p>
            <a:pPr marL="0" indent="0">
              <a:buNone/>
            </a:pPr>
            <a:endParaRPr lang="en-GB" dirty="0"/>
          </a:p>
          <a:p>
            <a:pPr marL="0" indent="0">
              <a:buNone/>
            </a:pPr>
            <a:r>
              <a:rPr lang="en-GB" dirty="0" smtClean="0"/>
              <a:t>A typical flat variable by case matrix</a:t>
            </a:r>
            <a:endParaRPr lang="en-GB" dirty="0"/>
          </a:p>
        </p:txBody>
      </p:sp>
      <p:pic>
        <p:nvPicPr>
          <p:cNvPr id="4" name="Picture 3"/>
          <p:cNvPicPr>
            <a:picLocks noChangeAspect="1"/>
          </p:cNvPicPr>
          <p:nvPr/>
        </p:nvPicPr>
        <p:blipFill>
          <a:blip r:embed="rId2"/>
          <a:stretch>
            <a:fillRect/>
          </a:stretch>
        </p:blipFill>
        <p:spPr>
          <a:xfrm>
            <a:off x="685800" y="707062"/>
            <a:ext cx="7823200" cy="5148094"/>
          </a:xfrm>
          <a:prstGeom prst="rect">
            <a:avLst/>
          </a:prstGeom>
        </p:spPr>
      </p:pic>
      <p:pic>
        <p:nvPicPr>
          <p:cNvPr id="5" name="Picture 4"/>
          <p:cNvPicPr>
            <a:picLocks noChangeAspect="1"/>
          </p:cNvPicPr>
          <p:nvPr/>
        </p:nvPicPr>
        <p:blipFill>
          <a:blip r:embed="rId3"/>
          <a:stretch>
            <a:fillRect/>
          </a:stretch>
        </p:blipFill>
        <p:spPr>
          <a:xfrm>
            <a:off x="2441575" y="831681"/>
            <a:ext cx="9382125" cy="5591175"/>
          </a:xfrm>
          <a:prstGeom prst="rect">
            <a:avLst/>
          </a:prstGeom>
        </p:spPr>
      </p:pic>
    </p:spTree>
    <p:extLst>
      <p:ext uri="{BB962C8B-B14F-4D97-AF65-F5344CB8AC3E}">
        <p14:creationId xmlns:p14="http://schemas.microsoft.com/office/powerpoint/2010/main" val="33171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46729" y="918646"/>
            <a:ext cx="8737600" cy="5749819"/>
          </a:xfrm>
          <a:prstGeom prst="rect">
            <a:avLst/>
          </a:prstGeom>
        </p:spPr>
      </p:pic>
      <p:sp>
        <p:nvSpPr>
          <p:cNvPr id="5" name="TextBox 4"/>
          <p:cNvSpPr txBox="1"/>
          <p:nvPr/>
        </p:nvSpPr>
        <p:spPr>
          <a:xfrm>
            <a:off x="4058557" y="173807"/>
            <a:ext cx="5511800" cy="584775"/>
          </a:xfrm>
          <a:prstGeom prst="rect">
            <a:avLst/>
          </a:prstGeom>
          <a:noFill/>
        </p:spPr>
        <p:txBody>
          <a:bodyPr wrap="square" rtlCol="0">
            <a:spAutoFit/>
          </a:bodyPr>
          <a:lstStyle/>
          <a:p>
            <a:r>
              <a:rPr lang="en-GB" sz="3200" b="1" dirty="0" smtClean="0"/>
              <a:t>Variable by case matrix</a:t>
            </a:r>
            <a:endParaRPr lang="en-GB" b="1" dirty="0"/>
          </a:p>
        </p:txBody>
      </p:sp>
      <p:sp>
        <p:nvSpPr>
          <p:cNvPr id="7" name="TextBox 6"/>
          <p:cNvSpPr txBox="1"/>
          <p:nvPr/>
        </p:nvSpPr>
        <p:spPr>
          <a:xfrm>
            <a:off x="10873014" y="390404"/>
            <a:ext cx="1498600" cy="461665"/>
          </a:xfrm>
          <a:prstGeom prst="rect">
            <a:avLst/>
          </a:prstGeom>
          <a:noFill/>
        </p:spPr>
        <p:txBody>
          <a:bodyPr wrap="square" rtlCol="0">
            <a:spAutoFit/>
          </a:bodyPr>
          <a:lstStyle/>
          <a:p>
            <a:r>
              <a:rPr lang="en-GB" sz="2400" dirty="0" smtClean="0"/>
              <a:t>Variables</a:t>
            </a:r>
            <a:endParaRPr lang="en-GB" sz="2400" dirty="0"/>
          </a:p>
        </p:txBody>
      </p:sp>
      <p:cxnSp>
        <p:nvCxnSpPr>
          <p:cNvPr id="9" name="Straight Arrow Connector 8"/>
          <p:cNvCxnSpPr/>
          <p:nvPr/>
        </p:nvCxnSpPr>
        <p:spPr>
          <a:xfrm flipH="1">
            <a:off x="3634014" y="687813"/>
            <a:ext cx="7239000" cy="161232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977494" y="1973014"/>
            <a:ext cx="127000" cy="3937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823857" y="1781586"/>
            <a:ext cx="0" cy="5751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801757" y="1634852"/>
            <a:ext cx="12700" cy="66774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872186" y="1450925"/>
            <a:ext cx="63500" cy="84921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958943" y="1226393"/>
            <a:ext cx="25400" cy="114032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10023930" y="918646"/>
            <a:ext cx="38100" cy="1491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0" y="3747388"/>
            <a:ext cx="1436915" cy="461665"/>
          </a:xfrm>
          <a:prstGeom prst="rect">
            <a:avLst/>
          </a:prstGeom>
          <a:noFill/>
        </p:spPr>
        <p:txBody>
          <a:bodyPr wrap="square" rtlCol="0">
            <a:spAutoFit/>
          </a:bodyPr>
          <a:lstStyle/>
          <a:p>
            <a:r>
              <a:rPr lang="en-GB" sz="2400" dirty="0" smtClean="0"/>
              <a:t>Cases</a:t>
            </a:r>
            <a:endParaRPr lang="en-GB" dirty="0"/>
          </a:p>
        </p:txBody>
      </p:sp>
      <p:cxnSp>
        <p:nvCxnSpPr>
          <p:cNvPr id="26" name="Straight Arrow Connector 25"/>
          <p:cNvCxnSpPr/>
          <p:nvPr/>
        </p:nvCxnSpPr>
        <p:spPr>
          <a:xfrm>
            <a:off x="851809" y="3978221"/>
            <a:ext cx="109492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0"/>
          </p:cNvCxnSpPr>
          <p:nvPr/>
        </p:nvCxnSpPr>
        <p:spPr>
          <a:xfrm flipV="1">
            <a:off x="718458" y="3317520"/>
            <a:ext cx="1094919" cy="42986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2"/>
          </p:cNvCxnSpPr>
          <p:nvPr/>
        </p:nvCxnSpPr>
        <p:spPr>
          <a:xfrm>
            <a:off x="718458" y="4209053"/>
            <a:ext cx="976990" cy="5943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4235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0" y="81327"/>
            <a:ext cx="4210115" cy="6694085"/>
          </a:xfrm>
        </p:spPr>
      </p:pic>
      <p:sp>
        <p:nvSpPr>
          <p:cNvPr id="5" name="Rectangle 4"/>
          <p:cNvSpPr/>
          <p:nvPr/>
        </p:nvSpPr>
        <p:spPr>
          <a:xfrm>
            <a:off x="489858" y="3059037"/>
            <a:ext cx="5188985" cy="369332"/>
          </a:xfrm>
          <a:prstGeom prst="rect">
            <a:avLst/>
          </a:prstGeom>
        </p:spPr>
        <p:txBody>
          <a:bodyPr wrap="none">
            <a:spAutoFit/>
          </a:bodyPr>
          <a:lstStyle/>
          <a:p>
            <a:r>
              <a:rPr lang="en-GB" dirty="0" smtClean="0">
                <a:hlinkClick r:id="rId3"/>
              </a:rPr>
              <a:t>https://www.domo.com/blog/data-never-sleeps-3-0/</a:t>
            </a:r>
            <a:endParaRPr lang="en-GB" dirty="0"/>
          </a:p>
        </p:txBody>
      </p:sp>
    </p:spTree>
    <p:extLst>
      <p:ext uri="{BB962C8B-B14F-4D97-AF65-F5344CB8AC3E}">
        <p14:creationId xmlns:p14="http://schemas.microsoft.com/office/powerpoint/2010/main" val="17162499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0"/>
            <a:ext cx="10515600" cy="1325563"/>
          </a:xfrm>
        </p:spPr>
        <p:txBody>
          <a:bodyPr/>
          <a:lstStyle/>
          <a:p>
            <a:r>
              <a:rPr lang="en-GB" b="1" dirty="0" smtClean="0">
                <a:effectLst/>
              </a:rPr>
              <a:t>STATISTICS</a:t>
            </a:r>
            <a:endParaRPr lang="en-GB" dirty="0"/>
          </a:p>
        </p:txBody>
      </p:sp>
      <p:sp>
        <p:nvSpPr>
          <p:cNvPr id="3" name="Content Placeholder 2"/>
          <p:cNvSpPr>
            <a:spLocks noGrp="1"/>
          </p:cNvSpPr>
          <p:nvPr>
            <p:ph idx="1"/>
          </p:nvPr>
        </p:nvSpPr>
        <p:spPr>
          <a:xfrm>
            <a:off x="304800" y="1117600"/>
            <a:ext cx="11734800" cy="5422900"/>
          </a:xfrm>
        </p:spPr>
        <p:txBody>
          <a:bodyPr>
            <a:normAutofit/>
          </a:bodyPr>
          <a:lstStyle/>
          <a:p>
            <a:r>
              <a:rPr lang="en-GB" sz="2400" dirty="0" smtClean="0">
                <a:effectLst/>
              </a:rPr>
              <a:t>Statistics are your place for quick numbers.  They might answer the questions "how much" or "how many." </a:t>
            </a:r>
            <a:br>
              <a:rPr lang="en-GB" sz="2400" dirty="0" smtClean="0">
                <a:effectLst/>
              </a:rPr>
            </a:br>
            <a:r>
              <a:rPr lang="en-GB" sz="2400" dirty="0" smtClean="0">
                <a:effectLst/>
              </a:rPr>
              <a:t>Statistics result from data that have been interpreted.</a:t>
            </a:r>
            <a:endParaRPr lang="en-GB" sz="2400" dirty="0" smtClean="0"/>
          </a:p>
          <a:p>
            <a:r>
              <a:rPr lang="en-GB" sz="2400" dirty="0" smtClean="0">
                <a:effectLst/>
              </a:rPr>
              <a:t>Statistics can be in the form of numbers or percentages and they are frequently presented in a table or graph.</a:t>
            </a:r>
            <a:endParaRPr lang="en-GB" sz="2400" dirty="0" smtClean="0"/>
          </a:p>
          <a:p>
            <a:r>
              <a:rPr lang="en-GB" sz="2400" dirty="0" smtClean="0">
                <a:effectLst/>
              </a:rPr>
              <a:t>A statistical table might look like this one from the </a:t>
            </a:r>
            <a:r>
              <a:rPr lang="en-GB" sz="2400" dirty="0" smtClean="0">
                <a:effectLst/>
                <a:hlinkClick r:id="rId2"/>
              </a:rPr>
              <a:t>Statistical Abstract of the United States</a:t>
            </a:r>
            <a:r>
              <a:rPr lang="en-GB" sz="2400" dirty="0" smtClean="0">
                <a:effectLst/>
              </a:rPr>
              <a:t>:</a:t>
            </a:r>
            <a:endParaRPr lang="en-GB" sz="2400" dirty="0" smtClean="0"/>
          </a:p>
          <a:p>
            <a:endParaRPr lang="en-GB"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040" y="3605199"/>
            <a:ext cx="8665860" cy="3252801"/>
          </a:xfrm>
          <a:prstGeom prst="rect">
            <a:avLst/>
          </a:prstGeom>
        </p:spPr>
      </p:pic>
    </p:spTree>
    <p:extLst>
      <p:ext uri="{BB962C8B-B14F-4D97-AF65-F5344CB8AC3E}">
        <p14:creationId xmlns:p14="http://schemas.microsoft.com/office/powerpoint/2010/main" val="15220645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a:t>
            </a:r>
            <a:endParaRPr lang="en-GB" dirty="0"/>
          </a:p>
        </p:txBody>
      </p:sp>
      <p:sp>
        <p:nvSpPr>
          <p:cNvPr id="3" name="Content Placeholder 2"/>
          <p:cNvSpPr>
            <a:spLocks noGrp="1"/>
          </p:cNvSpPr>
          <p:nvPr>
            <p:ph idx="1"/>
          </p:nvPr>
        </p:nvSpPr>
        <p:spPr/>
        <p:txBody>
          <a:bodyPr/>
          <a:lstStyle/>
          <a:p>
            <a:pPr lvl="0"/>
            <a:r>
              <a:rPr lang="en-GB" dirty="0"/>
              <a:t>We will learn about the research process.</a:t>
            </a:r>
          </a:p>
          <a:p>
            <a:pPr lvl="1"/>
            <a:r>
              <a:rPr lang="en-GB" dirty="0"/>
              <a:t>Processes </a:t>
            </a:r>
            <a:r>
              <a:rPr lang="en-GB" dirty="0" smtClean="0"/>
              <a:t>for </a:t>
            </a:r>
            <a:r>
              <a:rPr lang="en-GB" dirty="0"/>
              <a:t>producing robust, replicable research</a:t>
            </a:r>
          </a:p>
          <a:p>
            <a:pPr lvl="0"/>
            <a:r>
              <a:rPr lang="en-GB" dirty="0"/>
              <a:t>We will learn about research </a:t>
            </a:r>
            <a:r>
              <a:rPr lang="en-GB" dirty="0" smtClean="0"/>
              <a:t>proposals </a:t>
            </a:r>
          </a:p>
          <a:p>
            <a:pPr lvl="1"/>
            <a:r>
              <a:rPr lang="en-GB" dirty="0" smtClean="0"/>
              <a:t>Criteria </a:t>
            </a:r>
            <a:r>
              <a:rPr lang="en-GB" dirty="0"/>
              <a:t>for writing proposals.</a:t>
            </a:r>
          </a:p>
          <a:p>
            <a:pPr lvl="1"/>
            <a:r>
              <a:rPr lang="en-GB" dirty="0"/>
              <a:t>Issues around generating research proposals.	</a:t>
            </a:r>
          </a:p>
          <a:p>
            <a:pPr lvl="1"/>
            <a:r>
              <a:rPr lang="en-GB" dirty="0"/>
              <a:t>The first piece of coursework</a:t>
            </a:r>
          </a:p>
          <a:p>
            <a:pPr lvl="0"/>
            <a:r>
              <a:rPr lang="en-GB" dirty="0" smtClean="0"/>
              <a:t>Practical:</a:t>
            </a:r>
            <a:endParaRPr lang="en-GB" dirty="0"/>
          </a:p>
          <a:p>
            <a:pPr lvl="1"/>
            <a:r>
              <a:rPr lang="en-GB" dirty="0"/>
              <a:t>How to get data into and out of </a:t>
            </a:r>
            <a:r>
              <a:rPr lang="en-GB" dirty="0" smtClean="0"/>
              <a:t>SPSS </a:t>
            </a:r>
          </a:p>
          <a:p>
            <a:pPr lvl="1"/>
            <a:r>
              <a:rPr lang="en-GB" dirty="0" smtClean="0"/>
              <a:t>Syntax file</a:t>
            </a:r>
          </a:p>
          <a:p>
            <a:pPr lvl="1"/>
            <a:r>
              <a:rPr lang="en-GB" dirty="0" smtClean="0"/>
              <a:t>Online practical’s for getting data into and out of SPSS</a:t>
            </a:r>
            <a:endParaRPr lang="en-GB" dirty="0"/>
          </a:p>
          <a:p>
            <a:endParaRPr lang="en-GB" dirty="0"/>
          </a:p>
        </p:txBody>
      </p:sp>
    </p:spTree>
    <p:extLst>
      <p:ext uri="{BB962C8B-B14F-4D97-AF65-F5344CB8AC3E}">
        <p14:creationId xmlns:p14="http://schemas.microsoft.com/office/powerpoint/2010/main" val="29978461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Evaluating Data and Statistics </a:t>
            </a:r>
            <a:endParaRPr lang="en-GB" dirty="0"/>
          </a:p>
        </p:txBody>
      </p:sp>
      <p:sp>
        <p:nvSpPr>
          <p:cNvPr id="3" name="Content Placeholder 2"/>
          <p:cNvSpPr>
            <a:spLocks noGrp="1"/>
          </p:cNvSpPr>
          <p:nvPr>
            <p:ph idx="1"/>
          </p:nvPr>
        </p:nvSpPr>
        <p:spPr/>
        <p:txBody>
          <a:bodyPr>
            <a:normAutofit fontScale="85000" lnSpcReduction="20000"/>
          </a:bodyPr>
          <a:lstStyle/>
          <a:p>
            <a:r>
              <a:rPr lang="en-GB" b="1" dirty="0" smtClean="0">
                <a:effectLst/>
              </a:rPr>
              <a:t>Some Questions to Think About When Locating Data or Statistics</a:t>
            </a:r>
            <a:endParaRPr lang="en-GB" dirty="0" smtClean="0"/>
          </a:p>
          <a:p>
            <a:r>
              <a:rPr lang="en-GB" b="1" dirty="0" smtClean="0"/>
              <a:t>Time Period</a:t>
            </a:r>
            <a:r>
              <a:rPr lang="en-GB" dirty="0" smtClean="0"/>
              <a:t/>
            </a:r>
            <a:br>
              <a:rPr lang="en-GB" dirty="0" smtClean="0"/>
            </a:br>
            <a:r>
              <a:rPr lang="en-GB" dirty="0" smtClean="0"/>
              <a:t>Are you looking for the current year? Remember that is takes some time to compile data. A range of years? Do you need historical data?</a:t>
            </a:r>
          </a:p>
          <a:p>
            <a:r>
              <a:rPr lang="en-GB" b="1" dirty="0" smtClean="0"/>
              <a:t>Geography</a:t>
            </a:r>
            <a:r>
              <a:rPr lang="en-GB" dirty="0" smtClean="0"/>
              <a:t/>
            </a:r>
            <a:br>
              <a:rPr lang="en-GB" dirty="0" smtClean="0"/>
            </a:br>
            <a:r>
              <a:rPr lang="en-GB" dirty="0" smtClean="0"/>
              <a:t>What country, state, county, etc., might compile the data you want?</a:t>
            </a:r>
          </a:p>
          <a:p>
            <a:r>
              <a:rPr lang="en-GB" b="1" dirty="0" smtClean="0"/>
              <a:t>Sources</a:t>
            </a:r>
            <a:endParaRPr lang="en-GB" dirty="0" smtClean="0"/>
          </a:p>
          <a:p>
            <a:r>
              <a:rPr lang="en-GB" dirty="0" smtClean="0">
                <a:effectLst/>
              </a:rPr>
              <a:t>databases, government agencies, researchers, research </a:t>
            </a:r>
            <a:r>
              <a:rPr lang="en-GB" smtClean="0">
                <a:effectLst/>
              </a:rPr>
              <a:t>collections like</a:t>
            </a:r>
            <a:endParaRPr lang="en-GB" dirty="0" smtClean="0"/>
          </a:p>
          <a:p>
            <a:r>
              <a:rPr lang="en-GB" b="1" dirty="0" smtClean="0"/>
              <a:t>Availability</a:t>
            </a:r>
            <a:endParaRPr lang="en-GB" dirty="0" smtClean="0"/>
          </a:p>
          <a:p>
            <a:r>
              <a:rPr lang="en-GB" dirty="0" smtClean="0"/>
              <a:t>What data is likely to be available?</a:t>
            </a:r>
          </a:p>
          <a:p>
            <a:r>
              <a:rPr lang="en-GB" b="1" dirty="0" smtClean="0"/>
              <a:t>Location</a:t>
            </a:r>
            <a:endParaRPr lang="en-GB" dirty="0" smtClean="0"/>
          </a:p>
          <a:p>
            <a:r>
              <a:rPr lang="en-GB" dirty="0" smtClean="0"/>
              <a:t>Where is the data likely to be located?</a:t>
            </a:r>
          </a:p>
          <a:p>
            <a:endParaRPr lang="en-GB" dirty="0"/>
          </a:p>
        </p:txBody>
      </p:sp>
    </p:spTree>
    <p:extLst>
      <p:ext uri="{BB962C8B-B14F-4D97-AF65-F5344CB8AC3E}">
        <p14:creationId xmlns:p14="http://schemas.microsoft.com/office/powerpoint/2010/main" val="35485583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to find data</a:t>
            </a:r>
            <a:endParaRPr lang="en-GB" dirty="0"/>
          </a:p>
        </p:txBody>
      </p:sp>
      <p:sp>
        <p:nvSpPr>
          <p:cNvPr id="3" name="Content Placeholder 2"/>
          <p:cNvSpPr>
            <a:spLocks noGrp="1"/>
          </p:cNvSpPr>
          <p:nvPr>
            <p:ph idx="1"/>
          </p:nvPr>
        </p:nvSpPr>
        <p:spPr/>
        <p:txBody>
          <a:bodyPr/>
          <a:lstStyle/>
          <a:p>
            <a:r>
              <a:rPr lang="en-GB" dirty="0" err="1" smtClean="0"/>
              <a:t>T’internet</a:t>
            </a:r>
            <a:r>
              <a:rPr lang="en-GB" dirty="0" smtClean="0"/>
              <a:t>!</a:t>
            </a:r>
          </a:p>
          <a:p>
            <a:pPr lvl="1"/>
            <a:r>
              <a:rPr lang="en-GB" dirty="0" smtClean="0"/>
              <a:t>UK Data archive: </a:t>
            </a:r>
            <a:r>
              <a:rPr lang="en-GB" b="1" dirty="0" smtClean="0"/>
              <a:t>The UK's largest collection of digital research data in the social sciences and humanities</a:t>
            </a:r>
          </a:p>
          <a:p>
            <a:pPr lvl="2"/>
            <a:r>
              <a:rPr lang="en-GB" dirty="0" smtClean="0">
                <a:hlinkClick r:id="rId2"/>
              </a:rPr>
              <a:t>http://www.data-archive.ac.uk/</a:t>
            </a:r>
            <a:endParaRPr lang="en-GB" dirty="0"/>
          </a:p>
        </p:txBody>
      </p:sp>
    </p:spTree>
    <p:extLst>
      <p:ext uri="{BB962C8B-B14F-4D97-AF65-F5344CB8AC3E}">
        <p14:creationId xmlns:p14="http://schemas.microsoft.com/office/powerpoint/2010/main" val="34450431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RAND Database of terrorist incidents</a:t>
            </a:r>
            <a:endParaRPr lang="en-GB" dirty="0"/>
          </a:p>
        </p:txBody>
      </p:sp>
      <p:sp>
        <p:nvSpPr>
          <p:cNvPr id="3" name="Content Placeholder 2"/>
          <p:cNvSpPr>
            <a:spLocks noGrp="1"/>
          </p:cNvSpPr>
          <p:nvPr>
            <p:ph idx="1"/>
          </p:nvPr>
        </p:nvSpPr>
        <p:spPr>
          <a:xfrm>
            <a:off x="711200" y="1325563"/>
            <a:ext cx="10515600" cy="4351338"/>
          </a:xfrm>
        </p:spPr>
        <p:txBody>
          <a:bodyPr/>
          <a:lstStyle/>
          <a:p>
            <a:r>
              <a:rPr lang="en-GB" u="sng" dirty="0">
                <a:hlinkClick r:id="rId2"/>
              </a:rPr>
              <a:t>http://www.rand.org/nsrd/projects/terrorism-incidents/about.html</a:t>
            </a:r>
            <a:r>
              <a:rPr lang="en-GB" dirty="0" smtClean="0"/>
              <a:t> </a:t>
            </a:r>
            <a:endParaRPr lang="en-GB" dirty="0"/>
          </a:p>
        </p:txBody>
      </p:sp>
      <p:pic>
        <p:nvPicPr>
          <p:cNvPr id="4" name="Picture 3"/>
          <p:cNvPicPr>
            <a:picLocks noChangeAspect="1"/>
          </p:cNvPicPr>
          <p:nvPr/>
        </p:nvPicPr>
        <p:blipFill>
          <a:blip r:embed="rId3"/>
          <a:stretch>
            <a:fillRect/>
          </a:stretch>
        </p:blipFill>
        <p:spPr>
          <a:xfrm>
            <a:off x="114300" y="1960562"/>
            <a:ext cx="11963400" cy="4791075"/>
          </a:xfrm>
          <a:prstGeom prst="rect">
            <a:avLst/>
          </a:prstGeom>
        </p:spPr>
      </p:pic>
    </p:spTree>
    <p:extLst>
      <p:ext uri="{BB962C8B-B14F-4D97-AF65-F5344CB8AC3E}">
        <p14:creationId xmlns:p14="http://schemas.microsoft.com/office/powerpoint/2010/main" val="9293332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9385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IPUMS International Census Data</a:t>
            </a:r>
            <a:endParaRPr lang="en-GB" dirty="0"/>
          </a:p>
        </p:txBody>
      </p:sp>
      <p:sp>
        <p:nvSpPr>
          <p:cNvPr id="3" name="Content Placeholder 2"/>
          <p:cNvSpPr>
            <a:spLocks noGrp="1"/>
          </p:cNvSpPr>
          <p:nvPr>
            <p:ph idx="1"/>
          </p:nvPr>
        </p:nvSpPr>
        <p:spPr/>
        <p:txBody>
          <a:bodyPr/>
          <a:lstStyle/>
          <a:p>
            <a:r>
              <a:rPr lang="en-GB" dirty="0"/>
              <a:t>https://www.ipums.org/ </a:t>
            </a:r>
          </a:p>
        </p:txBody>
      </p:sp>
      <p:pic>
        <p:nvPicPr>
          <p:cNvPr id="4" name="Picture 3"/>
          <p:cNvPicPr>
            <a:picLocks noChangeAspect="1"/>
          </p:cNvPicPr>
          <p:nvPr/>
        </p:nvPicPr>
        <p:blipFill>
          <a:blip r:embed="rId2"/>
          <a:stretch>
            <a:fillRect/>
          </a:stretch>
        </p:blipFill>
        <p:spPr>
          <a:xfrm>
            <a:off x="520700" y="365125"/>
            <a:ext cx="11553825" cy="6057900"/>
          </a:xfrm>
          <a:prstGeom prst="rect">
            <a:avLst/>
          </a:prstGeom>
        </p:spPr>
      </p:pic>
    </p:spTree>
    <p:extLst>
      <p:ext uri="{BB962C8B-B14F-4D97-AF65-F5344CB8AC3E}">
        <p14:creationId xmlns:p14="http://schemas.microsoft.com/office/powerpoint/2010/main" val="215623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European Social Survey</a:t>
            </a:r>
            <a:endParaRPr lang="en-GB" dirty="0"/>
          </a:p>
        </p:txBody>
      </p:sp>
      <p:sp>
        <p:nvSpPr>
          <p:cNvPr id="3" name="Content Placeholder 2"/>
          <p:cNvSpPr>
            <a:spLocks noGrp="1"/>
          </p:cNvSpPr>
          <p:nvPr>
            <p:ph idx="1"/>
          </p:nvPr>
        </p:nvSpPr>
        <p:spPr/>
        <p:txBody>
          <a:bodyPr/>
          <a:lstStyle/>
          <a:p>
            <a:r>
              <a:rPr lang="en-GB" dirty="0"/>
              <a:t>http://www.europeansocialsurvey.org/</a:t>
            </a:r>
          </a:p>
        </p:txBody>
      </p:sp>
      <p:pic>
        <p:nvPicPr>
          <p:cNvPr id="5" name="Picture 4"/>
          <p:cNvPicPr>
            <a:picLocks noChangeAspect="1"/>
          </p:cNvPicPr>
          <p:nvPr/>
        </p:nvPicPr>
        <p:blipFill>
          <a:blip r:embed="rId2"/>
          <a:stretch>
            <a:fillRect/>
          </a:stretch>
        </p:blipFill>
        <p:spPr>
          <a:xfrm>
            <a:off x="209550" y="242887"/>
            <a:ext cx="11772900" cy="6372225"/>
          </a:xfrm>
          <a:prstGeom prst="rect">
            <a:avLst/>
          </a:prstGeom>
        </p:spPr>
      </p:pic>
    </p:spTree>
    <p:extLst>
      <p:ext uri="{BB962C8B-B14F-4D97-AF65-F5344CB8AC3E}">
        <p14:creationId xmlns:p14="http://schemas.microsoft.com/office/powerpoint/2010/main" val="28243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Scottish Census data</a:t>
            </a:r>
            <a:endParaRPr lang="en-GB" dirty="0"/>
          </a:p>
        </p:txBody>
      </p:sp>
      <p:sp>
        <p:nvSpPr>
          <p:cNvPr id="3" name="Content Placeholder 2"/>
          <p:cNvSpPr>
            <a:spLocks noGrp="1"/>
          </p:cNvSpPr>
          <p:nvPr>
            <p:ph idx="1"/>
          </p:nvPr>
        </p:nvSpPr>
        <p:spPr/>
        <p:txBody>
          <a:bodyPr/>
          <a:lstStyle/>
          <a:p>
            <a:r>
              <a:rPr lang="en-GB" dirty="0"/>
              <a:t>http://www.scotlandscensus.gov.uk/census-results</a:t>
            </a:r>
          </a:p>
        </p:txBody>
      </p:sp>
      <p:pic>
        <p:nvPicPr>
          <p:cNvPr id="4" name="Picture 3"/>
          <p:cNvPicPr>
            <a:picLocks noChangeAspect="1"/>
          </p:cNvPicPr>
          <p:nvPr/>
        </p:nvPicPr>
        <p:blipFill>
          <a:blip r:embed="rId2"/>
          <a:stretch>
            <a:fillRect/>
          </a:stretch>
        </p:blipFill>
        <p:spPr>
          <a:xfrm>
            <a:off x="138112" y="88900"/>
            <a:ext cx="11763375" cy="6934200"/>
          </a:xfrm>
          <a:prstGeom prst="rect">
            <a:avLst/>
          </a:prstGeom>
        </p:spPr>
      </p:pic>
    </p:spTree>
    <p:extLst>
      <p:ext uri="{BB962C8B-B14F-4D97-AF65-F5344CB8AC3E}">
        <p14:creationId xmlns:p14="http://schemas.microsoft.com/office/powerpoint/2010/main" val="413029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Economics Data</a:t>
            </a:r>
            <a:endParaRPr lang="en-GB" dirty="0"/>
          </a:p>
        </p:txBody>
      </p:sp>
      <p:sp>
        <p:nvSpPr>
          <p:cNvPr id="3" name="Content Placeholder 2"/>
          <p:cNvSpPr>
            <a:spLocks noGrp="1"/>
          </p:cNvSpPr>
          <p:nvPr>
            <p:ph idx="1"/>
          </p:nvPr>
        </p:nvSpPr>
        <p:spPr/>
        <p:txBody>
          <a:bodyPr/>
          <a:lstStyle/>
          <a:p>
            <a:r>
              <a:rPr lang="en-GB" dirty="0">
                <a:hlinkClick r:id="rId2"/>
              </a:rPr>
              <a:t>https://</a:t>
            </a:r>
            <a:r>
              <a:rPr lang="en-GB" dirty="0" smtClean="0">
                <a:hlinkClick r:id="rId2"/>
              </a:rPr>
              <a:t>economicsnetwork.ac.uk/links/data_free</a:t>
            </a:r>
            <a:endParaRPr lang="en-GB" dirty="0" smtClean="0"/>
          </a:p>
          <a:p>
            <a:endParaRPr lang="en-GB" dirty="0"/>
          </a:p>
        </p:txBody>
      </p:sp>
      <p:pic>
        <p:nvPicPr>
          <p:cNvPr id="4" name="Picture 3"/>
          <p:cNvPicPr>
            <a:picLocks noChangeAspect="1"/>
          </p:cNvPicPr>
          <p:nvPr/>
        </p:nvPicPr>
        <p:blipFill>
          <a:blip r:embed="rId3"/>
          <a:stretch>
            <a:fillRect/>
          </a:stretch>
        </p:blipFill>
        <p:spPr>
          <a:xfrm>
            <a:off x="128587" y="-57150"/>
            <a:ext cx="11934825" cy="6972300"/>
          </a:xfrm>
          <a:prstGeom prst="rect">
            <a:avLst/>
          </a:prstGeom>
        </p:spPr>
      </p:pic>
    </p:spTree>
    <p:extLst>
      <p:ext uri="{BB962C8B-B14F-4D97-AF65-F5344CB8AC3E}">
        <p14:creationId xmlns:p14="http://schemas.microsoft.com/office/powerpoint/2010/main" val="400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Political data e.g. Council election results</a:t>
            </a:r>
            <a:endParaRPr lang="en-GB" dirty="0"/>
          </a:p>
        </p:txBody>
      </p:sp>
      <p:sp>
        <p:nvSpPr>
          <p:cNvPr id="3" name="Content Placeholder 2"/>
          <p:cNvSpPr>
            <a:spLocks noGrp="1"/>
          </p:cNvSpPr>
          <p:nvPr>
            <p:ph idx="1"/>
          </p:nvPr>
        </p:nvSpPr>
        <p:spPr/>
        <p:txBody>
          <a:bodyPr/>
          <a:lstStyle/>
          <a:p>
            <a:r>
              <a:rPr lang="en-GB" dirty="0" smtClean="0"/>
              <a:t>E.g</a:t>
            </a:r>
            <a:r>
              <a:rPr lang="en-GB" dirty="0"/>
              <a:t>. </a:t>
            </a:r>
            <a:r>
              <a:rPr lang="en-GB" dirty="0">
                <a:hlinkClick r:id="rId2"/>
              </a:rPr>
              <a:t>http://britainelects.com/results/may2017</a:t>
            </a:r>
            <a:r>
              <a:rPr lang="en-GB" dirty="0" smtClean="0">
                <a:hlinkClick r:id="rId2"/>
              </a:rPr>
              <a:t>/</a:t>
            </a:r>
            <a:endParaRPr lang="en-GB" dirty="0" smtClean="0"/>
          </a:p>
          <a:p>
            <a:endParaRPr lang="en-GB" dirty="0"/>
          </a:p>
        </p:txBody>
      </p:sp>
      <p:pic>
        <p:nvPicPr>
          <p:cNvPr id="5" name="Picture 4"/>
          <p:cNvPicPr>
            <a:picLocks noChangeAspect="1"/>
          </p:cNvPicPr>
          <p:nvPr/>
        </p:nvPicPr>
        <p:blipFill>
          <a:blip r:embed="rId3"/>
          <a:stretch>
            <a:fillRect/>
          </a:stretch>
        </p:blipFill>
        <p:spPr>
          <a:xfrm>
            <a:off x="104775" y="57150"/>
            <a:ext cx="11982450" cy="6743700"/>
          </a:xfrm>
          <a:prstGeom prst="rect">
            <a:avLst/>
          </a:prstGeom>
        </p:spPr>
      </p:pic>
    </p:spTree>
    <p:extLst>
      <p:ext uri="{BB962C8B-B14F-4D97-AF65-F5344CB8AC3E}">
        <p14:creationId xmlns:p14="http://schemas.microsoft.com/office/powerpoint/2010/main" val="300981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Sports</a:t>
            </a:r>
            <a:endParaRPr lang="en-GB" dirty="0"/>
          </a:p>
        </p:txBody>
      </p:sp>
      <p:sp>
        <p:nvSpPr>
          <p:cNvPr id="3" name="Content Placeholder 2"/>
          <p:cNvSpPr>
            <a:spLocks noGrp="1"/>
          </p:cNvSpPr>
          <p:nvPr>
            <p:ph idx="1"/>
          </p:nvPr>
        </p:nvSpPr>
        <p:spPr>
          <a:xfrm>
            <a:off x="838200" y="1089025"/>
            <a:ext cx="10515600" cy="4351338"/>
          </a:xfrm>
        </p:spPr>
        <p:txBody>
          <a:bodyPr/>
          <a:lstStyle/>
          <a:p>
            <a:r>
              <a:rPr lang="en-GB" dirty="0" smtClean="0"/>
              <a:t>Lots of data available… everywhere…</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538" y="1530155"/>
            <a:ext cx="7201262" cy="5281808"/>
          </a:xfrm>
          <a:prstGeom prst="rect">
            <a:avLst/>
          </a:prstGeom>
        </p:spPr>
      </p:pic>
    </p:spTree>
    <p:extLst>
      <p:ext uri="{BB962C8B-B14F-4D97-AF65-F5344CB8AC3E}">
        <p14:creationId xmlns:p14="http://schemas.microsoft.com/office/powerpoint/2010/main" val="34579502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Approach</a:t>
            </a:r>
            <a:endParaRPr lang="en-GB" dirty="0"/>
          </a:p>
        </p:txBody>
      </p:sp>
      <p:sp>
        <p:nvSpPr>
          <p:cNvPr id="3" name="Content Placeholder 2"/>
          <p:cNvSpPr>
            <a:spLocks noGrp="1"/>
          </p:cNvSpPr>
          <p:nvPr>
            <p:ph idx="1"/>
          </p:nvPr>
        </p:nvSpPr>
        <p:spPr/>
        <p:txBody>
          <a:bodyPr/>
          <a:lstStyle/>
          <a:p>
            <a:r>
              <a:rPr lang="en-GB" dirty="0" smtClean="0"/>
              <a:t>I do some teaching and introduce concepts and resources</a:t>
            </a:r>
          </a:p>
          <a:p>
            <a:endParaRPr lang="en-GB" dirty="0"/>
          </a:p>
          <a:p>
            <a:r>
              <a:rPr lang="en-GB" dirty="0" smtClean="0"/>
              <a:t>Mainly its over to you</a:t>
            </a:r>
          </a:p>
          <a:p>
            <a:pPr lvl="1"/>
            <a:r>
              <a:rPr lang="en-GB" dirty="0" smtClean="0"/>
              <a:t>Evidence shows lecturing is not as effective as actively engaging students</a:t>
            </a:r>
          </a:p>
          <a:p>
            <a:pPr lvl="1"/>
            <a:r>
              <a:rPr lang="en-GB" dirty="0" smtClean="0"/>
              <a:t>Therefore a lot of the course is about practical engagement</a:t>
            </a:r>
          </a:p>
          <a:p>
            <a:pPr lvl="2"/>
            <a:r>
              <a:rPr lang="en-GB" dirty="0" smtClean="0"/>
              <a:t>Often with online resources</a:t>
            </a:r>
          </a:p>
          <a:p>
            <a:pPr lvl="1"/>
            <a:endParaRPr lang="en-GB" dirty="0" smtClean="0"/>
          </a:p>
          <a:p>
            <a:pPr marL="457200" lvl="1" indent="0">
              <a:buNone/>
            </a:pPr>
            <a:endParaRPr lang="en-GB" dirty="0"/>
          </a:p>
        </p:txBody>
      </p:sp>
    </p:spTree>
    <p:extLst>
      <p:ext uri="{BB962C8B-B14F-4D97-AF65-F5344CB8AC3E}">
        <p14:creationId xmlns:p14="http://schemas.microsoft.com/office/powerpoint/2010/main" val="41790096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8262"/>
            <a:ext cx="10515600" cy="1325563"/>
          </a:xfrm>
        </p:spPr>
        <p:txBody>
          <a:bodyPr/>
          <a:lstStyle/>
          <a:p>
            <a:r>
              <a:rPr lang="en-GB" dirty="0" smtClean="0"/>
              <a:t>Politics- loads of data available…</a:t>
            </a:r>
            <a:endParaRPr lang="en-GB" dirty="0"/>
          </a:p>
        </p:txBody>
      </p:sp>
      <p:pic>
        <p:nvPicPr>
          <p:cNvPr id="4" name="Picture 3"/>
          <p:cNvPicPr>
            <a:picLocks noChangeAspect="1"/>
          </p:cNvPicPr>
          <p:nvPr/>
        </p:nvPicPr>
        <p:blipFill>
          <a:blip r:embed="rId2"/>
          <a:stretch>
            <a:fillRect/>
          </a:stretch>
        </p:blipFill>
        <p:spPr>
          <a:xfrm>
            <a:off x="3189287" y="2719388"/>
            <a:ext cx="3781425" cy="3562350"/>
          </a:xfrm>
          <a:prstGeom prst="rect">
            <a:avLst/>
          </a:prstGeom>
        </p:spPr>
      </p:pic>
      <p:pic>
        <p:nvPicPr>
          <p:cNvPr id="5" name="Picture 4"/>
          <p:cNvPicPr>
            <a:picLocks noChangeAspect="1"/>
          </p:cNvPicPr>
          <p:nvPr/>
        </p:nvPicPr>
        <p:blipFill>
          <a:blip r:embed="rId3"/>
          <a:stretch>
            <a:fillRect/>
          </a:stretch>
        </p:blipFill>
        <p:spPr>
          <a:xfrm>
            <a:off x="1984375" y="1241425"/>
            <a:ext cx="6800850" cy="1143000"/>
          </a:xfrm>
          <a:prstGeom prst="rect">
            <a:avLst/>
          </a:prstGeom>
        </p:spPr>
      </p:pic>
      <p:sp>
        <p:nvSpPr>
          <p:cNvPr id="6" name="Oval 5"/>
          <p:cNvSpPr/>
          <p:nvPr/>
        </p:nvSpPr>
        <p:spPr>
          <a:xfrm>
            <a:off x="3048000" y="4660900"/>
            <a:ext cx="29210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328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9699" y="811070"/>
            <a:ext cx="7118228" cy="5208730"/>
          </a:xfrm>
          <a:prstGeom prst="rect">
            <a:avLst/>
          </a:prstGeom>
        </p:spPr>
      </p:pic>
      <p:pic>
        <p:nvPicPr>
          <p:cNvPr id="5" name="Picture 4"/>
          <p:cNvPicPr>
            <a:picLocks noChangeAspect="1"/>
          </p:cNvPicPr>
          <p:nvPr/>
        </p:nvPicPr>
        <p:blipFill>
          <a:blip r:embed="rId3"/>
          <a:stretch>
            <a:fillRect/>
          </a:stretch>
        </p:blipFill>
        <p:spPr>
          <a:xfrm>
            <a:off x="6978529" y="1772604"/>
            <a:ext cx="5117343" cy="3744592"/>
          </a:xfrm>
          <a:prstGeom prst="rect">
            <a:avLst/>
          </a:prstGeom>
        </p:spPr>
      </p:pic>
    </p:spTree>
    <p:extLst>
      <p:ext uri="{BB962C8B-B14F-4D97-AF65-F5344CB8AC3E}">
        <p14:creationId xmlns:p14="http://schemas.microsoft.com/office/powerpoint/2010/main" val="24078862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Those are some ideas:	</a:t>
            </a:r>
            <a:endParaRPr lang="en-GB" dirty="0"/>
          </a:p>
        </p:txBody>
      </p:sp>
      <p:sp>
        <p:nvSpPr>
          <p:cNvPr id="3" name="Content Placeholder 2"/>
          <p:cNvSpPr>
            <a:spLocks noGrp="1"/>
          </p:cNvSpPr>
          <p:nvPr>
            <p:ph idx="1"/>
          </p:nvPr>
        </p:nvSpPr>
        <p:spPr/>
        <p:txBody>
          <a:bodyPr/>
          <a:lstStyle/>
          <a:p>
            <a:r>
              <a:rPr lang="en-GB" dirty="0" smtClean="0"/>
              <a:t>You’re welcome to study anything within reason</a:t>
            </a:r>
          </a:p>
          <a:p>
            <a:pPr lvl="1"/>
            <a:r>
              <a:rPr lang="en-GB" dirty="0" smtClean="0"/>
              <a:t>Nothing illegal – you doing illegal things</a:t>
            </a:r>
          </a:p>
          <a:p>
            <a:pPr lvl="1"/>
            <a:r>
              <a:rPr lang="en-GB" dirty="0" smtClean="0"/>
              <a:t>Nothing (actually) criminal – i.e. involving observing other people doing criminal things (secondary crime data is okay)</a:t>
            </a:r>
          </a:p>
          <a:p>
            <a:pPr lvl="1"/>
            <a:r>
              <a:rPr lang="en-GB" dirty="0" smtClean="0"/>
              <a:t>Nothing life threatening please!</a:t>
            </a:r>
          </a:p>
          <a:p>
            <a:pPr lvl="1"/>
            <a:r>
              <a:rPr lang="en-GB" dirty="0" smtClean="0"/>
              <a:t>Don’t go and do primary data collection on dangerous subjects please!</a:t>
            </a:r>
            <a:endParaRPr lang="en-GB" dirty="0"/>
          </a:p>
        </p:txBody>
      </p:sp>
    </p:spTree>
    <p:extLst>
      <p:ext uri="{BB962C8B-B14F-4D97-AF65-F5344CB8AC3E}">
        <p14:creationId xmlns:p14="http://schemas.microsoft.com/office/powerpoint/2010/main" val="2824570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Course Work 2, write a short piece of replicable analysis</a:t>
            </a:r>
            <a:endParaRPr lang="en-GB" dirty="0"/>
          </a:p>
        </p:txBody>
      </p:sp>
      <p:sp>
        <p:nvSpPr>
          <p:cNvPr id="3" name="Content Placeholder 2"/>
          <p:cNvSpPr>
            <a:spLocks noGrp="1"/>
          </p:cNvSpPr>
          <p:nvPr>
            <p:ph idx="1"/>
          </p:nvPr>
        </p:nvSpPr>
        <p:spPr/>
        <p:txBody>
          <a:bodyPr/>
          <a:lstStyle/>
          <a:p>
            <a:r>
              <a:rPr lang="en-GB" dirty="0"/>
              <a:t>Write a syntax (SPSS programming) file that reads in organises, and does a piece of analysis on data. </a:t>
            </a:r>
            <a:endParaRPr lang="en-GB" dirty="0" smtClean="0"/>
          </a:p>
          <a:p>
            <a:endParaRPr lang="en-GB" dirty="0"/>
          </a:p>
          <a:p>
            <a:r>
              <a:rPr lang="en-GB" dirty="0"/>
              <a:t>Write a short report on the analysis you did. </a:t>
            </a:r>
            <a:endParaRPr lang="en-GB" dirty="0" smtClean="0"/>
          </a:p>
          <a:p>
            <a:r>
              <a:rPr lang="en-GB" dirty="0" smtClean="0"/>
              <a:t>Less than 2000 words</a:t>
            </a:r>
          </a:p>
          <a:p>
            <a:r>
              <a:rPr lang="en-GB" dirty="0"/>
              <a:t>refer to other research and literature from the field </a:t>
            </a:r>
            <a:r>
              <a:rPr lang="en-GB" dirty="0" smtClean="0"/>
              <a:t>(whatever it is)</a:t>
            </a:r>
            <a:endParaRPr lang="en-GB" dirty="0"/>
          </a:p>
        </p:txBody>
      </p:sp>
    </p:spTree>
    <p:extLst>
      <p:ext uri="{BB962C8B-B14F-4D97-AF65-F5344CB8AC3E}">
        <p14:creationId xmlns:p14="http://schemas.microsoft.com/office/powerpoint/2010/main" val="10787929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2700" dirty="0">
                <a:hlinkClick r:id="rId2"/>
              </a:rPr>
              <a:t>http://abacus.bates.edu/~</a:t>
            </a:r>
            <a:r>
              <a:rPr lang="en-GB" sz="2700" dirty="0" smtClean="0">
                <a:hlinkClick r:id="rId2"/>
              </a:rPr>
              <a:t>ganderso/biology/resources/writing/HTWsections.html</a:t>
            </a:r>
            <a:r>
              <a:rPr lang="en-GB" sz="2700" dirty="0" smtClean="0"/>
              <a:t> </a:t>
            </a:r>
            <a:r>
              <a:rPr lang="en-GB" dirty="0">
                <a:latin typeface="Calibri" panose="020F0502020204030204" pitchFamily="34" charset="0"/>
                <a:ea typeface="Calibri" panose="020F0502020204030204" pitchFamily="34" charset="0"/>
                <a:cs typeface="Times New Roman" panose="02020603050405020304" pitchFamily="18" charset="0"/>
              </a:rPr>
              <a:t/>
            </a:r>
            <a:br>
              <a:rPr lang="en-GB" dirty="0">
                <a:latin typeface="Calibri" panose="020F0502020204030204" pitchFamily="34" charset="0"/>
                <a:ea typeface="Calibri" panose="020F0502020204030204" pitchFamily="34" charset="0"/>
                <a:cs typeface="Times New Roman" panose="02020603050405020304" pitchFamily="18" charset="0"/>
              </a:rPr>
            </a:br>
            <a:endParaRPr lang="en-GB" dirty="0"/>
          </a:p>
        </p:txBody>
      </p:sp>
      <p:graphicFrame>
        <p:nvGraphicFramePr>
          <p:cNvPr id="4" name="Content Placeholder 3"/>
          <p:cNvGraphicFramePr>
            <a:graphicFrameLocks noGrp="1"/>
          </p:cNvGraphicFramePr>
          <p:nvPr>
            <p:ph idx="1"/>
            <p:extLst/>
          </p:nvPr>
        </p:nvGraphicFramePr>
        <p:xfrm>
          <a:off x="1079500" y="1841500"/>
          <a:ext cx="9042400" cy="3936999"/>
        </p:xfrm>
        <a:graphic>
          <a:graphicData uri="http://schemas.openxmlformats.org/drawingml/2006/table">
            <a:tbl>
              <a:tblPr firstRow="1" firstCol="1" bandRow="1">
                <a:tableStyleId>{5C22544A-7EE6-4342-B048-85BDC9FD1C3A}</a:tableStyleId>
              </a:tblPr>
              <a:tblGrid>
                <a:gridCol w="3939118"/>
                <a:gridCol w="5103282"/>
              </a:tblGrid>
              <a:tr h="429235">
                <a:tc>
                  <a:txBody>
                    <a:bodyPr/>
                    <a:lstStyle/>
                    <a:p>
                      <a:pPr algn="ctr">
                        <a:lnSpc>
                          <a:spcPct val="107000"/>
                        </a:lnSpc>
                        <a:spcAft>
                          <a:spcPts val="800"/>
                        </a:spcAft>
                      </a:pPr>
                      <a:r>
                        <a:rPr lang="en-GB" sz="2000" dirty="0">
                          <a:effectLst/>
                        </a:rPr>
                        <a:t> What is the problem?</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GB" sz="2000" u="sng">
                          <a:effectLst/>
                          <a:hlinkClick r:id="rId3"/>
                        </a:rPr>
                        <a:t>Introduction</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651927">
                <a:tc>
                  <a:txBody>
                    <a:bodyPr/>
                    <a:lstStyle/>
                    <a:p>
                      <a:pPr algn="ctr">
                        <a:lnSpc>
                          <a:spcPct val="107000"/>
                        </a:lnSpc>
                        <a:spcAft>
                          <a:spcPts val="800"/>
                        </a:spcAft>
                      </a:pPr>
                      <a:r>
                        <a:rPr lang="en-GB" sz="2000">
                          <a:effectLst/>
                        </a:rPr>
                        <a:t> How did I solve the problem?</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GB" sz="2000">
                          <a:effectLst/>
                        </a:rPr>
                        <a:t> </a:t>
                      </a:r>
                      <a:r>
                        <a:rPr lang="en-GB" sz="2000" u="sng">
                          <a:effectLst/>
                          <a:hlinkClick r:id="rId4"/>
                        </a:rPr>
                        <a:t>Materials and Methods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583391">
                <a:tc>
                  <a:txBody>
                    <a:bodyPr/>
                    <a:lstStyle/>
                    <a:p>
                      <a:pPr algn="ctr">
                        <a:lnSpc>
                          <a:spcPct val="107000"/>
                        </a:lnSpc>
                        <a:spcAft>
                          <a:spcPts val="800"/>
                        </a:spcAft>
                      </a:pPr>
                      <a:r>
                        <a:rPr lang="en-GB" sz="2000">
                          <a:effectLst/>
                        </a:rPr>
                        <a:t> What did I find out?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GB" sz="2000">
                          <a:effectLst/>
                        </a:rPr>
                        <a:t> </a:t>
                      </a:r>
                      <a:r>
                        <a:rPr lang="en-GB" sz="2000" u="sng">
                          <a:effectLst/>
                          <a:hlinkClick r:id="rId5"/>
                        </a:rPr>
                        <a:t>Results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583391">
                <a:tc>
                  <a:txBody>
                    <a:bodyPr/>
                    <a:lstStyle/>
                    <a:p>
                      <a:pPr algn="ctr">
                        <a:lnSpc>
                          <a:spcPct val="107000"/>
                        </a:lnSpc>
                        <a:spcAft>
                          <a:spcPts val="800"/>
                        </a:spcAft>
                      </a:pPr>
                      <a:r>
                        <a:rPr lang="en-GB" sz="2000">
                          <a:effectLst/>
                        </a:rPr>
                        <a:t> What does it mean?</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GB" sz="2000">
                          <a:effectLst/>
                        </a:rPr>
                        <a:t> </a:t>
                      </a:r>
                      <a:r>
                        <a:rPr lang="en-GB" sz="2000" u="sng">
                          <a:effectLst/>
                          <a:hlinkClick r:id="rId6"/>
                        </a:rPr>
                        <a:t>Discussion</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583391">
                <a:tc>
                  <a:txBody>
                    <a:bodyPr/>
                    <a:lstStyle/>
                    <a:p>
                      <a:pPr algn="ctr">
                        <a:lnSpc>
                          <a:spcPct val="107000"/>
                        </a:lnSpc>
                        <a:spcAft>
                          <a:spcPts val="800"/>
                        </a:spcAft>
                      </a:pPr>
                      <a:r>
                        <a:rPr lang="en-GB" sz="2000">
                          <a:effectLst/>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800"/>
                        </a:spcAft>
                      </a:pPr>
                      <a:r>
                        <a:rPr lang="en-GB" sz="2000">
                          <a:effectLst/>
                        </a:rPr>
                        <a:t>References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1105664">
                <a:tc gridSpan="2">
                  <a:txBody>
                    <a:bodyPr/>
                    <a:lstStyle/>
                    <a:p>
                      <a:pPr algn="ctr">
                        <a:lnSpc>
                          <a:spcPct val="107000"/>
                        </a:lnSpc>
                        <a:spcAft>
                          <a:spcPts val="800"/>
                        </a:spcAft>
                      </a:pPr>
                      <a:r>
                        <a:rPr lang="en-GB" sz="2000" dirty="0">
                          <a:effectLst/>
                        </a:rPr>
                        <a:t>See, how to write a paper in a scientific format:</a:t>
                      </a:r>
                    </a:p>
                    <a:p>
                      <a:pPr algn="ctr">
                        <a:lnSpc>
                          <a:spcPct val="107000"/>
                        </a:lnSpc>
                        <a:spcAft>
                          <a:spcPts val="800"/>
                        </a:spcAft>
                      </a:pPr>
                      <a:r>
                        <a:rPr lang="en-GB" sz="2000" dirty="0">
                          <a:effectLst/>
                        </a:rPr>
                        <a:t>http://abacus.bates.edu/~ganderso/biology/resources/writing/HTWsections.html</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GB"/>
                    </a:p>
                  </a:txBody>
                  <a:tcPr/>
                </a:tc>
              </a:tr>
            </a:tbl>
          </a:graphicData>
        </a:graphic>
      </p:graphicFrame>
    </p:spTree>
    <p:extLst>
      <p:ext uri="{BB962C8B-B14F-4D97-AF65-F5344CB8AC3E}">
        <p14:creationId xmlns:p14="http://schemas.microsoft.com/office/powerpoint/2010/main" val="19516549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Lesson 2: course document </a:t>
            </a:r>
            <a:endParaRPr lang="en-GB" dirty="0"/>
          </a:p>
        </p:txBody>
      </p:sp>
      <p:sp>
        <p:nvSpPr>
          <p:cNvPr id="3" name="Content Placeholder 2"/>
          <p:cNvSpPr>
            <a:spLocks noGrp="1"/>
          </p:cNvSpPr>
          <p:nvPr>
            <p:ph idx="1"/>
          </p:nvPr>
        </p:nvSpPr>
        <p:spPr>
          <a:xfrm>
            <a:off x="365759" y="1080654"/>
            <a:ext cx="11513127" cy="5594465"/>
          </a:xfrm>
        </p:spPr>
        <p:txBody>
          <a:bodyPr>
            <a:normAutofit fontScale="85000" lnSpcReduction="20000"/>
          </a:bodyPr>
          <a:lstStyle/>
          <a:p>
            <a:r>
              <a:rPr lang="en-GB" b="1" dirty="0"/>
              <a:t>Lab:</a:t>
            </a:r>
            <a:r>
              <a:rPr lang="en-GB" dirty="0"/>
              <a:t> Lesson2 this is a lab on recoding variables, data operationalisation tasks which all analyses need to do.</a:t>
            </a:r>
          </a:p>
          <a:p>
            <a:endParaRPr lang="en-GB" dirty="0" smtClean="0"/>
          </a:p>
          <a:p>
            <a:r>
              <a:rPr lang="en-GB" b="1" dirty="0"/>
              <a:t>Additional material:</a:t>
            </a:r>
            <a:endParaRPr lang="en-GB" dirty="0"/>
          </a:p>
          <a:p>
            <a:r>
              <a:rPr lang="en-GB" dirty="0"/>
              <a:t>Have a look at these web pages on data and data sources:</a:t>
            </a:r>
          </a:p>
          <a:p>
            <a:r>
              <a:rPr lang="en-GB" dirty="0"/>
              <a:t>What are data and where to find it?</a:t>
            </a:r>
          </a:p>
          <a:p>
            <a:r>
              <a:rPr lang="en-GB" u="sng" dirty="0">
                <a:hlinkClick r:id="rId2"/>
              </a:rPr>
              <a:t>http://elon.libguides.com/data</a:t>
            </a:r>
            <a:endParaRPr lang="en-GB" dirty="0"/>
          </a:p>
          <a:p>
            <a:r>
              <a:rPr lang="en-GB" dirty="0"/>
              <a:t>Some data sources:</a:t>
            </a:r>
          </a:p>
          <a:p>
            <a:r>
              <a:rPr lang="en-GB" u="sng" dirty="0">
                <a:hlinkClick r:id="rId3"/>
              </a:rPr>
              <a:t>http://elon.libguides.com/c.php?g=331454&amp;p=2224517</a:t>
            </a:r>
            <a:endParaRPr lang="en-GB" dirty="0"/>
          </a:p>
          <a:p>
            <a:r>
              <a:rPr lang="en-GB" u="sng" dirty="0">
                <a:hlinkClick r:id="rId4"/>
              </a:rPr>
              <a:t>http://elon.libguides.com/c.php?g=331454&amp;p=2227698</a:t>
            </a:r>
            <a:endParaRPr lang="en-GB" dirty="0"/>
          </a:p>
          <a:p>
            <a:r>
              <a:rPr lang="en-GB" dirty="0"/>
              <a:t>Work through this course, it introduces data analysis and SPSS</a:t>
            </a:r>
          </a:p>
          <a:p>
            <a:r>
              <a:rPr lang="en-GB" dirty="0"/>
              <a:t>Learning to analyse quants data:</a:t>
            </a:r>
          </a:p>
          <a:p>
            <a:r>
              <a:rPr lang="en-GB" u="sng" dirty="0">
                <a:hlinkClick r:id="rId5"/>
              </a:rPr>
              <a:t>http://archive.learnhigher.ac.uk/analysethis/main/quantitative.html</a:t>
            </a:r>
            <a:endParaRPr lang="en-GB" dirty="0"/>
          </a:p>
          <a:p>
            <a:r>
              <a:rPr lang="en-GB" dirty="0"/>
              <a:t>A tutorial on SPSS syntax is below:</a:t>
            </a:r>
          </a:p>
          <a:p>
            <a:r>
              <a:rPr lang="en-GB" u="sng" dirty="0">
                <a:hlinkClick r:id="rId6"/>
              </a:rPr>
              <a:t>http://libguides.library.kent.edu/SPSS/Syntax</a:t>
            </a:r>
            <a:endParaRPr lang="en-GB" dirty="0"/>
          </a:p>
          <a:p>
            <a:endParaRPr lang="en-GB" dirty="0"/>
          </a:p>
        </p:txBody>
      </p:sp>
    </p:spTree>
    <p:extLst>
      <p:ext uri="{BB962C8B-B14F-4D97-AF65-F5344CB8AC3E}">
        <p14:creationId xmlns:p14="http://schemas.microsoft.com/office/powerpoint/2010/main" val="15032710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ctrTitle"/>
          </p:nvPr>
        </p:nvSpPr>
        <p:spPr/>
        <p:txBody>
          <a:bodyPr/>
          <a:lstStyle/>
          <a:p>
            <a:pPr lvl="0"/>
            <a:r>
              <a:rPr lang="en-GB" dirty="0" smtClean="0"/>
              <a:t>Lecture 3 </a:t>
            </a:r>
            <a:br>
              <a:rPr lang="en-GB" dirty="0" smtClean="0"/>
            </a:br>
            <a:r>
              <a:rPr lang="en-GB" dirty="0" smtClean="0"/>
              <a:t>Types of variables</a:t>
            </a:r>
            <a:endParaRPr lang="en-GB" dirty="0"/>
          </a:p>
        </p:txBody>
      </p:sp>
      <p:sp>
        <p:nvSpPr>
          <p:cNvPr id="3" name="Subtitle 2"/>
          <p:cNvSpPr txBox="1">
            <a:spLocks noGrp="1"/>
          </p:cNvSpPr>
          <p:nvPr>
            <p:ph type="subTitle" idx="1"/>
          </p:nvPr>
        </p:nvSpPr>
        <p:spPr/>
        <p:txBody>
          <a:bodyPr/>
          <a:lstStyle/>
          <a:p>
            <a:r>
              <a:rPr lang="en-GB" dirty="0" smtClean="0"/>
              <a:t>And ways to look at (analyse) them</a:t>
            </a:r>
            <a:endParaRPr lang="en-GB" dirty="0"/>
          </a:p>
        </p:txBody>
      </p:sp>
    </p:spTree>
    <p:extLst>
      <p:ext uri="{BB962C8B-B14F-4D97-AF65-F5344CB8AC3E}">
        <p14:creationId xmlns:p14="http://schemas.microsoft.com/office/powerpoint/2010/main" val="176974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week 1	</a:t>
            </a:r>
            <a:endParaRPr lang="en-GB" dirty="0"/>
          </a:p>
        </p:txBody>
      </p:sp>
      <p:sp>
        <p:nvSpPr>
          <p:cNvPr id="3" name="Content Placeholder 2"/>
          <p:cNvSpPr>
            <a:spLocks noGrp="1"/>
          </p:cNvSpPr>
          <p:nvPr>
            <p:ph idx="1"/>
          </p:nvPr>
        </p:nvSpPr>
        <p:spPr/>
        <p:txBody>
          <a:bodyPr/>
          <a:lstStyle/>
          <a:p>
            <a:r>
              <a:rPr lang="en-GB" dirty="0" smtClean="0"/>
              <a:t>We’ve heard about the research process</a:t>
            </a:r>
          </a:p>
          <a:p>
            <a:r>
              <a:rPr lang="en-GB" dirty="0" smtClean="0"/>
              <a:t>We’ve heard about data that is out there</a:t>
            </a:r>
          </a:p>
          <a:p>
            <a:r>
              <a:rPr lang="en-GB" dirty="0" smtClean="0"/>
              <a:t>We’ve opened up SPSS</a:t>
            </a:r>
          </a:p>
          <a:p>
            <a:r>
              <a:rPr lang="en-GB" dirty="0" smtClean="0"/>
              <a:t>We’ve opened up data</a:t>
            </a:r>
          </a:p>
          <a:p>
            <a:r>
              <a:rPr lang="en-GB" dirty="0" smtClean="0"/>
              <a:t>We’ve looked at how to get data into SPSS – </a:t>
            </a:r>
          </a:p>
          <a:p>
            <a:pPr lvl="1"/>
            <a:r>
              <a:rPr lang="en-GB" dirty="0" smtClean="0"/>
              <a:t>paths (entering it in by hand)</a:t>
            </a:r>
          </a:p>
          <a:p>
            <a:r>
              <a:rPr lang="en-GB" dirty="0" smtClean="0"/>
              <a:t>We’ve looked at how to organise and recode (manage) data and start to look at it</a:t>
            </a:r>
            <a:endParaRPr lang="en-GB" dirty="0"/>
          </a:p>
        </p:txBody>
      </p:sp>
    </p:spTree>
    <p:extLst>
      <p:ext uri="{BB962C8B-B14F-4D97-AF65-F5344CB8AC3E}">
        <p14:creationId xmlns:p14="http://schemas.microsoft.com/office/powerpoint/2010/main" val="810784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3" y="0"/>
            <a:ext cx="10515600" cy="1325559"/>
          </a:xfrm>
        </p:spPr>
        <p:txBody>
          <a:bodyPr/>
          <a:lstStyle/>
          <a:p>
            <a:r>
              <a:rPr lang="en-GB" dirty="0" smtClean="0"/>
              <a:t>Course work 1: now due Tues 27</a:t>
            </a:r>
            <a:r>
              <a:rPr lang="en-GB" baseline="30000" dirty="0" smtClean="0"/>
              <a:t>th</a:t>
            </a:r>
            <a:r>
              <a:rPr lang="en-GB" dirty="0" smtClean="0"/>
              <a:t> June</a:t>
            </a:r>
            <a:endParaRPr lang="en-GB" dirty="0"/>
          </a:p>
        </p:txBody>
      </p:sp>
      <p:sp>
        <p:nvSpPr>
          <p:cNvPr id="3" name="Content Placeholder 2"/>
          <p:cNvSpPr>
            <a:spLocks noGrp="1"/>
          </p:cNvSpPr>
          <p:nvPr>
            <p:ph idx="1"/>
          </p:nvPr>
        </p:nvSpPr>
        <p:spPr>
          <a:xfrm>
            <a:off x="585536" y="1179094"/>
            <a:ext cx="11269579" cy="5462337"/>
          </a:xfrm>
        </p:spPr>
        <p:txBody>
          <a:bodyPr>
            <a:normAutofit fontScale="92500" lnSpcReduction="10000"/>
          </a:bodyPr>
          <a:lstStyle/>
          <a:p>
            <a:r>
              <a:rPr lang="en-GB" dirty="0" smtClean="0"/>
              <a:t>Produce a research proposal &lt;1000 </a:t>
            </a:r>
            <a:r>
              <a:rPr lang="en-GB" dirty="0" err="1" smtClean="0"/>
              <a:t>wds</a:t>
            </a:r>
            <a:endParaRPr lang="en-GB" dirty="0" smtClean="0"/>
          </a:p>
          <a:p>
            <a:endParaRPr lang="en-GB" dirty="0" smtClean="0"/>
          </a:p>
          <a:p>
            <a:r>
              <a:rPr lang="en-GB" dirty="0" smtClean="0"/>
              <a:t>A </a:t>
            </a:r>
            <a:r>
              <a:rPr lang="en-GB" b="1" dirty="0" smtClean="0"/>
              <a:t>research proposal</a:t>
            </a:r>
            <a:r>
              <a:rPr lang="en-GB" dirty="0" smtClean="0"/>
              <a:t> is a concise and coherent summary of your proposed </a:t>
            </a:r>
            <a:r>
              <a:rPr lang="en-GB" b="1" dirty="0" smtClean="0"/>
              <a:t>research</a:t>
            </a:r>
            <a:r>
              <a:rPr lang="en-GB" dirty="0" smtClean="0"/>
              <a:t>. It sets out the central issues or questions that you intend to address. It outlines the general area of study within which your </a:t>
            </a:r>
            <a:r>
              <a:rPr lang="en-GB" b="1" dirty="0" smtClean="0"/>
              <a:t>research</a:t>
            </a:r>
            <a:r>
              <a:rPr lang="en-GB" dirty="0" smtClean="0"/>
              <a:t> falls, referring to the current state of knowledge and any recent debates on the topic.</a:t>
            </a:r>
          </a:p>
          <a:p>
            <a:r>
              <a:rPr lang="en-GB" dirty="0" smtClean="0"/>
              <a:t>A research proposal:</a:t>
            </a:r>
          </a:p>
          <a:p>
            <a:pPr lvl="1"/>
            <a:r>
              <a:rPr lang="en-GB" b="1" dirty="0" smtClean="0"/>
              <a:t>Title</a:t>
            </a:r>
          </a:p>
          <a:p>
            <a:pPr lvl="1"/>
            <a:r>
              <a:rPr lang="en-GB" b="1" dirty="0" smtClean="0"/>
              <a:t>Abstract</a:t>
            </a:r>
          </a:p>
          <a:p>
            <a:pPr lvl="1"/>
            <a:r>
              <a:rPr lang="en-GB" b="1" dirty="0" smtClean="0"/>
              <a:t>Research Context</a:t>
            </a:r>
          </a:p>
          <a:p>
            <a:pPr lvl="1"/>
            <a:r>
              <a:rPr lang="en-GB" b="1" dirty="0" smtClean="0"/>
              <a:t>Research Questions </a:t>
            </a:r>
          </a:p>
          <a:p>
            <a:pPr lvl="1"/>
            <a:r>
              <a:rPr lang="en-GB" b="1" dirty="0" smtClean="0"/>
              <a:t>Research Methods</a:t>
            </a:r>
          </a:p>
          <a:p>
            <a:pPr lvl="1"/>
            <a:r>
              <a:rPr lang="en-GB" b="1" dirty="0" smtClean="0"/>
              <a:t>Significance of Research </a:t>
            </a:r>
          </a:p>
          <a:p>
            <a:pPr lvl="1"/>
            <a:r>
              <a:rPr lang="en-GB" b="1" dirty="0" smtClean="0"/>
              <a:t>Bibliography </a:t>
            </a:r>
            <a:endParaRPr lang="en-GB" dirty="0" smtClean="0"/>
          </a:p>
          <a:p>
            <a:endParaRPr lang="en-GB" dirty="0"/>
          </a:p>
        </p:txBody>
      </p:sp>
    </p:spTree>
    <p:extLst>
      <p:ext uri="{BB962C8B-B14F-4D97-AF65-F5344CB8AC3E}">
        <p14:creationId xmlns:p14="http://schemas.microsoft.com/office/powerpoint/2010/main" val="2629714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week:</a:t>
            </a:r>
            <a:endParaRPr lang="en-GB" dirty="0"/>
          </a:p>
        </p:txBody>
      </p:sp>
      <p:sp>
        <p:nvSpPr>
          <p:cNvPr id="3" name="Content Placeholder 2"/>
          <p:cNvSpPr>
            <a:spLocks noGrp="1"/>
          </p:cNvSpPr>
          <p:nvPr>
            <p:ph idx="1"/>
          </p:nvPr>
        </p:nvSpPr>
        <p:spPr/>
        <p:txBody>
          <a:bodyPr/>
          <a:lstStyle/>
          <a:p>
            <a:r>
              <a:rPr lang="en-GB" dirty="0" smtClean="0"/>
              <a:t>We have got data into SPSS, </a:t>
            </a:r>
          </a:p>
          <a:p>
            <a:pPr lvl="1"/>
            <a:r>
              <a:rPr lang="en-GB" dirty="0" smtClean="0"/>
              <a:t>We have started to look at and organise the data</a:t>
            </a:r>
          </a:p>
          <a:p>
            <a:pPr lvl="1"/>
            <a:endParaRPr lang="en-GB" dirty="0"/>
          </a:p>
          <a:p>
            <a:r>
              <a:rPr lang="en-GB" dirty="0" smtClean="0"/>
              <a:t>This week we will look a bit more at the basics of analysing data</a:t>
            </a:r>
          </a:p>
          <a:p>
            <a:pPr lvl="1"/>
            <a:r>
              <a:rPr lang="en-GB" dirty="0" smtClean="0"/>
              <a:t>In this lesson we will think about types of data … and </a:t>
            </a:r>
          </a:p>
          <a:p>
            <a:pPr lvl="2"/>
            <a:r>
              <a:rPr lang="en-GB" dirty="0" smtClean="0"/>
              <a:t>simple analyses appropriate for these</a:t>
            </a:r>
          </a:p>
          <a:p>
            <a:pPr lvl="2"/>
            <a:endParaRPr lang="en-GB" dirty="0"/>
          </a:p>
          <a:p>
            <a:r>
              <a:rPr lang="en-GB" dirty="0" smtClean="0"/>
              <a:t>We will look at a core concept in analysis, the measurement of association</a:t>
            </a:r>
            <a:endParaRPr lang="en-GB" dirty="0"/>
          </a:p>
        </p:txBody>
      </p:sp>
    </p:spTree>
    <p:extLst>
      <p:ext uri="{BB962C8B-B14F-4D97-AF65-F5344CB8AC3E}">
        <p14:creationId xmlns:p14="http://schemas.microsoft.com/office/powerpoint/2010/main" val="2059824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Resources</a:t>
            </a:r>
            <a:endParaRPr lang="en-GB" dirty="0"/>
          </a:p>
        </p:txBody>
      </p:sp>
      <p:sp>
        <p:nvSpPr>
          <p:cNvPr id="3" name="Content Placeholder 2"/>
          <p:cNvSpPr>
            <a:spLocks noGrp="1"/>
          </p:cNvSpPr>
          <p:nvPr>
            <p:ph idx="1"/>
          </p:nvPr>
        </p:nvSpPr>
        <p:spPr/>
        <p:txBody>
          <a:bodyPr/>
          <a:lstStyle/>
          <a:p>
            <a:r>
              <a:rPr lang="en-GB" dirty="0"/>
              <a:t>A text </a:t>
            </a:r>
            <a:r>
              <a:rPr lang="en-GB" dirty="0" smtClean="0"/>
              <a:t>book</a:t>
            </a:r>
            <a:endParaRPr lang="en-GB" u="sng" dirty="0" smtClean="0">
              <a:hlinkClick r:id="rId2"/>
            </a:endParaRPr>
          </a:p>
          <a:p>
            <a:pPr lvl="1"/>
            <a:r>
              <a:rPr lang="en-GB" u="sng" dirty="0">
                <a:hlinkClick r:id="rId3"/>
              </a:rPr>
              <a:t>https://</a:t>
            </a:r>
            <a:r>
              <a:rPr lang="en-GB" u="sng" dirty="0" smtClean="0">
                <a:hlinkClick r:id="rId3"/>
              </a:rPr>
              <a:t>openstax.org/details/introductory-statistics</a:t>
            </a:r>
            <a:endParaRPr lang="en-GB" u="sng" dirty="0" smtClean="0"/>
          </a:p>
          <a:p>
            <a:r>
              <a:rPr lang="en-GB" dirty="0" smtClean="0"/>
              <a:t>A SPSS programming book</a:t>
            </a:r>
          </a:p>
          <a:p>
            <a:pPr lvl="1"/>
            <a:r>
              <a:rPr lang="en-GB" u="sng" dirty="0">
                <a:hlinkClick r:id="rId4"/>
              </a:rPr>
              <a:t>https://developer.ibm.com/predictiveanalytics/wp-content/uploads/sites/48/2015/04/Programming-and-Data-Management-for-IBM-SPSS-Statistics-23.pdf</a:t>
            </a:r>
            <a:endParaRPr lang="en-GB" dirty="0"/>
          </a:p>
          <a:p>
            <a:r>
              <a:rPr lang="en-GB" dirty="0" smtClean="0"/>
              <a:t>A site where you can download our data</a:t>
            </a:r>
          </a:p>
          <a:p>
            <a:pPr lvl="1"/>
            <a:r>
              <a:rPr lang="en-GB" u="sng" dirty="0">
                <a:hlinkClick r:id="rId5"/>
              </a:rPr>
              <a:t>http://www.restore.ac.uk/Longitudinal/workshop_materials.html</a:t>
            </a:r>
            <a:endParaRPr lang="en-GB" dirty="0"/>
          </a:p>
          <a:p>
            <a:pPr lvl="1"/>
            <a:endParaRPr lang="en-GB" dirty="0"/>
          </a:p>
        </p:txBody>
      </p:sp>
    </p:spTree>
    <p:extLst>
      <p:ext uri="{BB962C8B-B14F-4D97-AF65-F5344CB8AC3E}">
        <p14:creationId xmlns:p14="http://schemas.microsoft.com/office/powerpoint/2010/main" val="8345264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Before we get onto that:</a:t>
            </a:r>
            <a:endParaRPr lang="en-GB" dirty="0"/>
          </a:p>
        </p:txBody>
      </p:sp>
      <p:sp>
        <p:nvSpPr>
          <p:cNvPr id="3" name="Content Placeholder 2"/>
          <p:cNvSpPr>
            <a:spLocks noGrp="1"/>
          </p:cNvSpPr>
          <p:nvPr>
            <p:ph idx="1"/>
          </p:nvPr>
        </p:nvSpPr>
        <p:spPr/>
        <p:txBody>
          <a:bodyPr/>
          <a:lstStyle/>
          <a:p>
            <a:r>
              <a:rPr lang="en-GB" dirty="0" smtClean="0"/>
              <a:t>A bit of active learning….</a:t>
            </a:r>
          </a:p>
          <a:p>
            <a:endParaRPr lang="en-GB" dirty="0"/>
          </a:p>
          <a:p>
            <a:r>
              <a:rPr lang="en-GB" dirty="0"/>
              <a:t>Learning to analyse quants data</a:t>
            </a:r>
            <a:r>
              <a:rPr lang="en-GB" dirty="0" smtClean="0"/>
              <a:t>:</a:t>
            </a:r>
          </a:p>
          <a:p>
            <a:endParaRPr lang="en-GB" dirty="0"/>
          </a:p>
          <a:p>
            <a:r>
              <a:rPr lang="en-GB" dirty="0" smtClean="0"/>
              <a:t>Link on lesson 2</a:t>
            </a:r>
            <a:endParaRPr lang="en-GB" dirty="0"/>
          </a:p>
          <a:p>
            <a:pPr lvl="1"/>
            <a:r>
              <a:rPr lang="en-GB" u="sng" dirty="0">
                <a:hlinkClick r:id="rId2"/>
              </a:rPr>
              <a:t>http://archive.learnhigher.ac.uk/analysethis/main/quantitative.html</a:t>
            </a:r>
            <a:endParaRPr lang="en-GB" dirty="0"/>
          </a:p>
          <a:p>
            <a:endParaRPr lang="en-GB" dirty="0"/>
          </a:p>
        </p:txBody>
      </p:sp>
    </p:spTree>
    <p:extLst>
      <p:ext uri="{BB962C8B-B14F-4D97-AF65-F5344CB8AC3E}">
        <p14:creationId xmlns:p14="http://schemas.microsoft.com/office/powerpoint/2010/main" val="4035191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data…</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427135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To undertake analysis we need data</a:t>
            </a:r>
          </a:p>
        </p:txBody>
      </p:sp>
      <p:sp>
        <p:nvSpPr>
          <p:cNvPr id="3" name="Content Placeholder 2"/>
          <p:cNvSpPr txBox="1">
            <a:spLocks noGrp="1"/>
          </p:cNvSpPr>
          <p:nvPr>
            <p:ph idx="1"/>
          </p:nvPr>
        </p:nvSpPr>
        <p:spPr/>
        <p:txBody>
          <a:bodyPr/>
          <a:lstStyle/>
          <a:p>
            <a:pPr lvl="0">
              <a:lnSpc>
                <a:spcPct val="80000"/>
              </a:lnSpc>
            </a:pPr>
            <a:r>
              <a:rPr lang="en-GB" dirty="0"/>
              <a:t>We have previously seen the sources of some data</a:t>
            </a:r>
          </a:p>
          <a:p>
            <a:pPr lvl="1">
              <a:lnSpc>
                <a:spcPct val="80000"/>
              </a:lnSpc>
            </a:pPr>
            <a:r>
              <a:rPr lang="en-GB" dirty="0"/>
              <a:t>E.g. data collected and made available on the UK data archive</a:t>
            </a:r>
          </a:p>
          <a:p>
            <a:pPr lvl="1">
              <a:lnSpc>
                <a:spcPct val="80000"/>
              </a:lnSpc>
            </a:pPr>
            <a:r>
              <a:rPr lang="en-GB" dirty="0">
                <a:hlinkClick r:id="rId2"/>
              </a:rPr>
              <a:t>http://www.data-archive.ac.uk/</a:t>
            </a:r>
            <a:endParaRPr lang="en-GB" dirty="0"/>
          </a:p>
          <a:p>
            <a:pPr lvl="1">
              <a:lnSpc>
                <a:spcPct val="80000"/>
              </a:lnSpc>
            </a:pPr>
            <a:endParaRPr lang="en-GB" dirty="0"/>
          </a:p>
          <a:p>
            <a:pPr lvl="1">
              <a:lnSpc>
                <a:spcPct val="80000"/>
              </a:lnSpc>
            </a:pPr>
            <a:r>
              <a:rPr lang="en-GB" dirty="0"/>
              <a:t>There are many other sources of data and you’re welcome to work with any type you like on this course</a:t>
            </a:r>
          </a:p>
          <a:p>
            <a:pPr lvl="1">
              <a:lnSpc>
                <a:spcPct val="80000"/>
              </a:lnSpc>
            </a:pPr>
            <a:endParaRPr lang="en-GB" dirty="0"/>
          </a:p>
          <a:p>
            <a:pPr lvl="1">
              <a:lnSpc>
                <a:spcPct val="80000"/>
              </a:lnSpc>
            </a:pPr>
            <a:r>
              <a:rPr lang="en-GB" dirty="0"/>
              <a:t>Although it is probably a bit </a:t>
            </a:r>
            <a:r>
              <a:rPr lang="en-GB" dirty="0" smtClean="0"/>
              <a:t>ambitious </a:t>
            </a:r>
            <a:r>
              <a:rPr lang="en-GB" dirty="0"/>
              <a:t>to collect original data</a:t>
            </a:r>
          </a:p>
          <a:p>
            <a:pPr lvl="1">
              <a:lnSpc>
                <a:spcPct val="80000"/>
              </a:lnSpc>
            </a:pPr>
            <a:r>
              <a:rPr lang="en-GB" dirty="0"/>
              <a:t>Indeed even finding good secondary data can be a time consuming task</a:t>
            </a:r>
          </a:p>
          <a:p>
            <a:pPr lvl="2">
              <a:lnSpc>
                <a:spcPct val="80000"/>
              </a:lnSpc>
            </a:pPr>
            <a:r>
              <a:rPr lang="en-GB" dirty="0"/>
              <a:t>Then there is cleaning and organising it</a:t>
            </a:r>
          </a:p>
          <a:p>
            <a:pPr lvl="1">
              <a:lnSpc>
                <a:spcPct val="80000"/>
              </a:lnSpc>
            </a:pPr>
            <a:r>
              <a:rPr lang="en-GB" dirty="0"/>
              <a:t>The easiest option is to use </a:t>
            </a:r>
            <a:r>
              <a:rPr lang="en-GB" i="1" dirty="0"/>
              <a:t>ghs95.sav </a:t>
            </a:r>
            <a:r>
              <a:rPr lang="en-GB" dirty="0"/>
              <a:t>data we use on this course</a:t>
            </a:r>
          </a:p>
          <a:p>
            <a:pPr lvl="2">
              <a:lnSpc>
                <a:spcPct val="80000"/>
              </a:lnSpc>
            </a:pPr>
            <a:r>
              <a:rPr lang="en-GB" dirty="0"/>
              <a:t>But don’t feel you cant use other data</a:t>
            </a:r>
          </a:p>
        </p:txBody>
      </p:sp>
    </p:spTree>
    <p:extLst>
      <p:ext uri="{BB962C8B-B14F-4D97-AF65-F5344CB8AC3E}">
        <p14:creationId xmlns:p14="http://schemas.microsoft.com/office/powerpoint/2010/main" val="310316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Variables</a:t>
            </a:r>
          </a:p>
        </p:txBody>
      </p:sp>
      <p:sp>
        <p:nvSpPr>
          <p:cNvPr id="3" name="Content Placeholder 2"/>
          <p:cNvSpPr txBox="1">
            <a:spLocks noGrp="1"/>
          </p:cNvSpPr>
          <p:nvPr>
            <p:ph idx="1"/>
          </p:nvPr>
        </p:nvSpPr>
        <p:spPr/>
        <p:txBody>
          <a:bodyPr/>
          <a:lstStyle/>
          <a:p>
            <a:pPr lvl="0"/>
            <a:r>
              <a:rPr lang="en-GB"/>
              <a:t>We’ve got data</a:t>
            </a:r>
          </a:p>
          <a:p>
            <a:pPr lvl="1"/>
            <a:r>
              <a:rPr lang="en-GB"/>
              <a:t>Datasets are made up of variables</a:t>
            </a:r>
          </a:p>
          <a:p>
            <a:pPr lvl="1"/>
            <a:endParaRPr lang="en-GB"/>
          </a:p>
          <a:p>
            <a:pPr marL="457200" lvl="1" indent="0">
              <a:buNone/>
            </a:pPr>
            <a:r>
              <a:rPr lang="en-GB"/>
              <a:t>Variables</a:t>
            </a:r>
          </a:p>
          <a:p>
            <a:pPr lvl="1"/>
            <a:r>
              <a:rPr lang="en-GB"/>
              <a:t>Things that vary</a:t>
            </a:r>
          </a:p>
          <a:p>
            <a:pPr lvl="1"/>
            <a:r>
              <a:rPr lang="en-GB"/>
              <a:t>a characteristic of interest for each person or thing in a population</a:t>
            </a:r>
          </a:p>
        </p:txBody>
      </p:sp>
    </p:spTree>
    <p:extLst>
      <p:ext uri="{BB962C8B-B14F-4D97-AF65-F5344CB8AC3E}">
        <p14:creationId xmlns:p14="http://schemas.microsoft.com/office/powerpoint/2010/main" val="214810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endParaRPr lang="en-GB"/>
          </a:p>
        </p:txBody>
      </p:sp>
      <p:sp>
        <p:nvSpPr>
          <p:cNvPr id="3" name="Content Placeholder 2"/>
          <p:cNvSpPr txBox="1">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2312490" y="168478"/>
            <a:ext cx="9437083" cy="6143295"/>
          </a:xfrm>
          <a:prstGeom prst="rect">
            <a:avLst/>
          </a:prstGeom>
          <a:noFill/>
          <a:ln cap="flat">
            <a:noFill/>
          </a:ln>
        </p:spPr>
      </p:pic>
      <p:sp>
        <p:nvSpPr>
          <p:cNvPr id="5" name="Oval 4"/>
          <p:cNvSpPr/>
          <p:nvPr/>
        </p:nvSpPr>
        <p:spPr>
          <a:xfrm>
            <a:off x="3882825" y="1206861"/>
            <a:ext cx="834883" cy="38230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Oval 5"/>
          <p:cNvSpPr/>
          <p:nvPr/>
        </p:nvSpPr>
        <p:spPr>
          <a:xfrm>
            <a:off x="3047942" y="1206861"/>
            <a:ext cx="834883" cy="38230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7" name="Oval 6"/>
          <p:cNvSpPr/>
          <p:nvPr/>
        </p:nvSpPr>
        <p:spPr>
          <a:xfrm>
            <a:off x="4654561" y="1199336"/>
            <a:ext cx="834883" cy="38230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Oval 7"/>
          <p:cNvSpPr/>
          <p:nvPr/>
        </p:nvSpPr>
        <p:spPr>
          <a:xfrm>
            <a:off x="5379268" y="1199336"/>
            <a:ext cx="834883" cy="38230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cxnSp>
        <p:nvCxnSpPr>
          <p:cNvPr id="9" name="Straight Arrow Connector 9"/>
          <p:cNvCxnSpPr/>
          <p:nvPr/>
        </p:nvCxnSpPr>
        <p:spPr>
          <a:xfrm>
            <a:off x="1583082" y="1559417"/>
            <a:ext cx="803309" cy="22211"/>
          </a:xfrm>
          <a:prstGeom prst="straightConnector1">
            <a:avLst/>
          </a:prstGeom>
          <a:noFill/>
          <a:ln w="22229" cap="flat">
            <a:solidFill>
              <a:srgbClr val="FF0000"/>
            </a:solidFill>
            <a:prstDash val="solid"/>
            <a:miter/>
            <a:tailEnd type="arrow"/>
          </a:ln>
        </p:spPr>
      </p:cxnSp>
      <p:cxnSp>
        <p:nvCxnSpPr>
          <p:cNvPr id="10" name="Straight Arrow Connector 10"/>
          <p:cNvCxnSpPr/>
          <p:nvPr/>
        </p:nvCxnSpPr>
        <p:spPr>
          <a:xfrm>
            <a:off x="1666649" y="1831378"/>
            <a:ext cx="803309" cy="22220"/>
          </a:xfrm>
          <a:prstGeom prst="straightConnector1">
            <a:avLst/>
          </a:prstGeom>
          <a:noFill/>
          <a:ln w="22229" cap="flat">
            <a:solidFill>
              <a:srgbClr val="FF0000"/>
            </a:solidFill>
            <a:prstDash val="solid"/>
            <a:miter/>
            <a:tailEnd type="arrow"/>
          </a:ln>
        </p:spPr>
      </p:cxnSp>
      <p:cxnSp>
        <p:nvCxnSpPr>
          <p:cNvPr id="11" name="Straight Arrow Connector 11"/>
          <p:cNvCxnSpPr/>
          <p:nvPr/>
        </p:nvCxnSpPr>
        <p:spPr>
          <a:xfrm>
            <a:off x="1640689" y="2409901"/>
            <a:ext cx="803310" cy="22220"/>
          </a:xfrm>
          <a:prstGeom prst="straightConnector1">
            <a:avLst/>
          </a:prstGeom>
          <a:noFill/>
          <a:ln w="22229" cap="flat">
            <a:solidFill>
              <a:srgbClr val="FF0000"/>
            </a:solidFill>
            <a:prstDash val="solid"/>
            <a:miter/>
            <a:tailEnd type="arrow"/>
          </a:ln>
        </p:spPr>
      </p:cxnSp>
      <p:cxnSp>
        <p:nvCxnSpPr>
          <p:cNvPr id="12" name="Straight Arrow Connector 12"/>
          <p:cNvCxnSpPr/>
          <p:nvPr/>
        </p:nvCxnSpPr>
        <p:spPr>
          <a:xfrm>
            <a:off x="1611410" y="3240121"/>
            <a:ext cx="803310" cy="22220"/>
          </a:xfrm>
          <a:prstGeom prst="straightConnector1">
            <a:avLst/>
          </a:prstGeom>
          <a:noFill/>
          <a:ln w="22229" cap="flat">
            <a:solidFill>
              <a:srgbClr val="FF0000"/>
            </a:solidFill>
            <a:prstDash val="solid"/>
            <a:miter/>
            <a:tailEnd type="arrow"/>
          </a:ln>
        </p:spPr>
      </p:cxnSp>
    </p:spTree>
    <p:extLst>
      <p:ext uri="{BB962C8B-B14F-4D97-AF65-F5344CB8AC3E}">
        <p14:creationId xmlns:p14="http://schemas.microsoft.com/office/powerpoint/2010/main" val="832044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5" name="Picture 4"/>
          <p:cNvPicPr>
            <a:picLocks noChangeAspect="1"/>
          </p:cNvPicPr>
          <p:nvPr/>
        </p:nvPicPr>
        <p:blipFill>
          <a:blip r:embed="rId2"/>
          <a:stretch>
            <a:fillRect/>
          </a:stretch>
        </p:blipFill>
        <p:spPr>
          <a:xfrm>
            <a:off x="354228" y="117227"/>
            <a:ext cx="11284808" cy="6607552"/>
          </a:xfrm>
          <a:prstGeom prst="rect">
            <a:avLst/>
          </a:prstGeom>
        </p:spPr>
      </p:pic>
    </p:spTree>
    <p:extLst>
      <p:ext uri="{BB962C8B-B14F-4D97-AF65-F5344CB8AC3E}">
        <p14:creationId xmlns:p14="http://schemas.microsoft.com/office/powerpoint/2010/main" val="241190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Types of variables </a:t>
            </a:r>
          </a:p>
        </p:txBody>
      </p:sp>
      <p:sp>
        <p:nvSpPr>
          <p:cNvPr id="3" name="Rectangle 3"/>
          <p:cNvSpPr/>
          <p:nvPr/>
        </p:nvSpPr>
        <p:spPr>
          <a:xfrm>
            <a:off x="3927988" y="1563331"/>
            <a:ext cx="1917286"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Data</a:t>
            </a:r>
          </a:p>
        </p:txBody>
      </p:sp>
      <p:sp>
        <p:nvSpPr>
          <p:cNvPr id="4" name="Rectangle 4"/>
          <p:cNvSpPr/>
          <p:nvPr/>
        </p:nvSpPr>
        <p:spPr>
          <a:xfrm>
            <a:off x="2320408" y="3500286"/>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Numerical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(Quantitative)</a:t>
            </a:r>
          </a:p>
        </p:txBody>
      </p:sp>
      <p:sp>
        <p:nvSpPr>
          <p:cNvPr id="5" name="Rectangle 5"/>
          <p:cNvSpPr/>
          <p:nvPr/>
        </p:nvSpPr>
        <p:spPr>
          <a:xfrm>
            <a:off x="5638803" y="3500286"/>
            <a:ext cx="1764892"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Categorical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(Qualitative)</a:t>
            </a:r>
          </a:p>
        </p:txBody>
      </p:sp>
      <p:cxnSp>
        <p:nvCxnSpPr>
          <p:cNvPr id="6" name="Straight Arrow Connector 7"/>
          <p:cNvCxnSpPr/>
          <p:nvPr/>
        </p:nvCxnSpPr>
        <p:spPr>
          <a:xfrm>
            <a:off x="5638803" y="2635044"/>
            <a:ext cx="575185" cy="786585"/>
          </a:xfrm>
          <a:prstGeom prst="straightConnector1">
            <a:avLst/>
          </a:prstGeom>
          <a:noFill/>
          <a:ln w="6345" cap="flat">
            <a:solidFill>
              <a:srgbClr val="5B9BD5"/>
            </a:solidFill>
            <a:prstDash val="solid"/>
            <a:miter/>
            <a:tailEnd type="arrow"/>
          </a:ln>
        </p:spPr>
      </p:cxnSp>
      <p:cxnSp>
        <p:nvCxnSpPr>
          <p:cNvPr id="7" name="Straight Arrow Connector 8"/>
          <p:cNvCxnSpPr/>
          <p:nvPr/>
        </p:nvCxnSpPr>
        <p:spPr>
          <a:xfrm flipH="1">
            <a:off x="3664979" y="2563758"/>
            <a:ext cx="437531" cy="850492"/>
          </a:xfrm>
          <a:prstGeom prst="straightConnector1">
            <a:avLst/>
          </a:prstGeom>
          <a:noFill/>
          <a:ln w="6345" cap="flat">
            <a:solidFill>
              <a:srgbClr val="5B9BD5"/>
            </a:solidFill>
            <a:prstDash val="solid"/>
            <a:miter/>
            <a:tailEnd type="arrow"/>
          </a:ln>
        </p:spPr>
      </p:cxnSp>
      <p:sp>
        <p:nvSpPr>
          <p:cNvPr id="8" name="Rectangle 11"/>
          <p:cNvSpPr/>
          <p:nvPr/>
        </p:nvSpPr>
        <p:spPr>
          <a:xfrm>
            <a:off x="2320408" y="4635907"/>
            <a:ext cx="1563331" cy="1588367"/>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e.g. age weight, number of children, shoe size</a:t>
            </a:r>
          </a:p>
        </p:txBody>
      </p:sp>
      <p:sp>
        <p:nvSpPr>
          <p:cNvPr id="9" name="Rectangle 12"/>
          <p:cNvSpPr/>
          <p:nvPr/>
        </p:nvSpPr>
        <p:spPr>
          <a:xfrm>
            <a:off x="5638803" y="4635907"/>
            <a:ext cx="1764892" cy="1588367"/>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Eye colour, gender, blood type, ethnicity</a:t>
            </a:r>
          </a:p>
        </p:txBody>
      </p:sp>
    </p:spTree>
    <p:extLst>
      <p:ext uri="{BB962C8B-B14F-4D97-AF65-F5344CB8AC3E}">
        <p14:creationId xmlns:p14="http://schemas.microsoft.com/office/powerpoint/2010/main" val="1768469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4967752" y="495303"/>
            <a:ext cx="1917286"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Data</a:t>
            </a:r>
          </a:p>
        </p:txBody>
      </p:sp>
      <p:sp>
        <p:nvSpPr>
          <p:cNvPr id="3" name="Rectangle 4"/>
          <p:cNvSpPr/>
          <p:nvPr/>
        </p:nvSpPr>
        <p:spPr>
          <a:xfrm>
            <a:off x="3323304" y="2483876"/>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Numerical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(Quantitative)</a:t>
            </a:r>
          </a:p>
        </p:txBody>
      </p:sp>
      <p:sp>
        <p:nvSpPr>
          <p:cNvPr id="4" name="Rectangle 5"/>
          <p:cNvSpPr/>
          <p:nvPr/>
        </p:nvSpPr>
        <p:spPr>
          <a:xfrm>
            <a:off x="6885038" y="2447007"/>
            <a:ext cx="1764892"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Categorical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(Qualitative)</a:t>
            </a:r>
          </a:p>
        </p:txBody>
      </p:sp>
      <p:cxnSp>
        <p:nvCxnSpPr>
          <p:cNvPr id="5" name="Straight Arrow Connector 6"/>
          <p:cNvCxnSpPr/>
          <p:nvPr/>
        </p:nvCxnSpPr>
        <p:spPr>
          <a:xfrm>
            <a:off x="6479456" y="1521543"/>
            <a:ext cx="575185" cy="786576"/>
          </a:xfrm>
          <a:prstGeom prst="straightConnector1">
            <a:avLst/>
          </a:prstGeom>
          <a:noFill/>
          <a:ln w="6345" cap="flat">
            <a:solidFill>
              <a:srgbClr val="5B9BD5"/>
            </a:solidFill>
            <a:prstDash val="solid"/>
            <a:miter/>
            <a:tailEnd type="arrow"/>
          </a:ln>
        </p:spPr>
      </p:cxnSp>
      <p:cxnSp>
        <p:nvCxnSpPr>
          <p:cNvPr id="6" name="Straight Arrow Connector 7"/>
          <p:cNvCxnSpPr/>
          <p:nvPr/>
        </p:nvCxnSpPr>
        <p:spPr>
          <a:xfrm flipH="1">
            <a:off x="4886626" y="1521543"/>
            <a:ext cx="437541" cy="850492"/>
          </a:xfrm>
          <a:prstGeom prst="straightConnector1">
            <a:avLst/>
          </a:prstGeom>
          <a:noFill/>
          <a:ln w="6345" cap="flat">
            <a:solidFill>
              <a:srgbClr val="5B9BD5"/>
            </a:solidFill>
            <a:prstDash val="solid"/>
            <a:miter/>
            <a:tailEnd type="arrow"/>
          </a:ln>
        </p:spPr>
      </p:cxnSp>
      <p:sp>
        <p:nvSpPr>
          <p:cNvPr id="7" name="Rectangle 8"/>
          <p:cNvSpPr/>
          <p:nvPr/>
        </p:nvSpPr>
        <p:spPr>
          <a:xfrm>
            <a:off x="1017635" y="4178707"/>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Continuous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(ratio)</a:t>
            </a:r>
          </a:p>
        </p:txBody>
      </p:sp>
      <p:sp>
        <p:nvSpPr>
          <p:cNvPr id="8" name="Rectangle 9"/>
          <p:cNvSpPr/>
          <p:nvPr/>
        </p:nvSpPr>
        <p:spPr>
          <a:xfrm>
            <a:off x="2952131" y="4183626"/>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Discrete (interval)</a:t>
            </a:r>
          </a:p>
        </p:txBody>
      </p:sp>
      <p:sp>
        <p:nvSpPr>
          <p:cNvPr id="9" name="Rectangle 10"/>
          <p:cNvSpPr/>
          <p:nvPr/>
        </p:nvSpPr>
        <p:spPr>
          <a:xfrm>
            <a:off x="7253752" y="4095140"/>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Ordinal, </a:t>
            </a:r>
            <a:r>
              <a:rPr lang="en-GB" sz="1400" b="0" i="0" u="none" strike="noStrike" kern="1200" cap="none" spc="0" baseline="0">
                <a:solidFill>
                  <a:srgbClr val="FFFFFF"/>
                </a:solidFill>
                <a:uFillTx/>
                <a:latin typeface="Calibri"/>
              </a:rPr>
              <a:t>categories you can rank</a:t>
            </a:r>
            <a:endParaRPr lang="en-GB" sz="1800" b="0" i="0" u="none" strike="noStrike" kern="1200" cap="none" spc="0" baseline="0">
              <a:solidFill>
                <a:srgbClr val="FFFFFF"/>
              </a:solidFill>
              <a:uFillTx/>
              <a:latin typeface="Calibri"/>
            </a:endParaRPr>
          </a:p>
        </p:txBody>
      </p:sp>
      <p:sp>
        <p:nvSpPr>
          <p:cNvPr id="10" name="Rectangle 11"/>
          <p:cNvSpPr/>
          <p:nvPr/>
        </p:nvSpPr>
        <p:spPr>
          <a:xfrm>
            <a:off x="9188247" y="4095140"/>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Nominal, </a:t>
            </a:r>
            <a:r>
              <a:rPr lang="en-GB" sz="1400" b="0" i="0" u="none" strike="noStrike" kern="1200" cap="none" spc="0" baseline="0">
                <a:solidFill>
                  <a:srgbClr val="FFFFFF"/>
                </a:solidFill>
                <a:uFillTx/>
                <a:latin typeface="Calibri"/>
              </a:rPr>
              <a:t>categories without order or direction</a:t>
            </a:r>
          </a:p>
        </p:txBody>
      </p:sp>
      <p:sp>
        <p:nvSpPr>
          <p:cNvPr id="11" name="Rectangle 12"/>
          <p:cNvSpPr/>
          <p:nvPr/>
        </p:nvSpPr>
        <p:spPr>
          <a:xfrm>
            <a:off x="9188247" y="5299588"/>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e.g. gender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Marital status</a:t>
            </a:r>
          </a:p>
        </p:txBody>
      </p:sp>
      <p:sp>
        <p:nvSpPr>
          <p:cNvPr id="12" name="Rectangle 13"/>
          <p:cNvSpPr/>
          <p:nvPr/>
        </p:nvSpPr>
        <p:spPr>
          <a:xfrm>
            <a:off x="7253752" y="5286064"/>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a:solidFill>
                <a:srgbClr val="FFFFFF"/>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FFFFFF"/>
                </a:solidFill>
                <a:uFillTx/>
                <a:latin typeface="Calibri"/>
              </a:rPr>
              <a:t>e.g. educational attainment, satisfaction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3" name="Rectangle 14"/>
          <p:cNvSpPr/>
          <p:nvPr/>
        </p:nvSpPr>
        <p:spPr>
          <a:xfrm>
            <a:off x="2952131" y="5286064"/>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Temperature</a:t>
            </a:r>
          </a:p>
        </p:txBody>
      </p:sp>
      <p:sp>
        <p:nvSpPr>
          <p:cNvPr id="14" name="Rectangle 15"/>
          <p:cNvSpPr/>
          <p:nvPr/>
        </p:nvSpPr>
        <p:spPr>
          <a:xfrm>
            <a:off x="1017635" y="5299588"/>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Height, weight, age, income</a:t>
            </a:r>
          </a:p>
        </p:txBody>
      </p:sp>
    </p:spTree>
    <p:extLst>
      <p:ext uri="{BB962C8B-B14F-4D97-AF65-F5344CB8AC3E}">
        <p14:creationId xmlns:p14="http://schemas.microsoft.com/office/powerpoint/2010/main" val="2923146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3" y="116476"/>
            <a:ext cx="10515600" cy="1325559"/>
          </a:xfrm>
        </p:spPr>
        <p:txBody>
          <a:bodyPr/>
          <a:lstStyle/>
          <a:p>
            <a:r>
              <a:rPr lang="en-GB" dirty="0" smtClean="0"/>
              <a:t>Interval and ratio	</a:t>
            </a:r>
            <a:endParaRPr lang="en-GB" dirty="0"/>
          </a:p>
        </p:txBody>
      </p:sp>
      <p:sp>
        <p:nvSpPr>
          <p:cNvPr id="3" name="Content Placeholder 2"/>
          <p:cNvSpPr>
            <a:spLocks noGrp="1"/>
          </p:cNvSpPr>
          <p:nvPr>
            <p:ph idx="1"/>
          </p:nvPr>
        </p:nvSpPr>
        <p:spPr>
          <a:xfrm>
            <a:off x="729916" y="1371600"/>
            <a:ext cx="10623887" cy="4805363"/>
          </a:xfrm>
        </p:spPr>
        <p:txBody>
          <a:bodyPr/>
          <a:lstStyle/>
          <a:p>
            <a:r>
              <a:rPr lang="en-GB" dirty="0"/>
              <a:t>A </a:t>
            </a:r>
            <a:r>
              <a:rPr lang="en-GB" i="1" dirty="0"/>
              <a:t>interval</a:t>
            </a:r>
            <a:r>
              <a:rPr lang="en-GB" dirty="0"/>
              <a:t> variable is a measurement where the difference between two values is meaningful. The difference between a temperature of 100 degrees and 90 degrees is the same difference as between 90 degrees and 80 degrees</a:t>
            </a:r>
            <a:r>
              <a:rPr lang="en-GB" dirty="0" smtClean="0"/>
              <a:t>. </a:t>
            </a:r>
          </a:p>
          <a:p>
            <a:r>
              <a:rPr lang="en-GB" i="1" dirty="0"/>
              <a:t>ratio</a:t>
            </a:r>
            <a:r>
              <a:rPr lang="en-GB" dirty="0"/>
              <a:t> variable, has all the properties of an interval variable, and also has a clear definition of 0.0. </a:t>
            </a:r>
            <a:endParaRPr lang="en-GB" dirty="0" smtClean="0"/>
          </a:p>
          <a:p>
            <a:pPr lvl="1"/>
            <a:r>
              <a:rPr lang="en-GB" dirty="0" smtClean="0"/>
              <a:t>Like money, it makes sense to talk of someone having no money. </a:t>
            </a:r>
          </a:p>
          <a:p>
            <a:pPr lvl="1"/>
            <a:r>
              <a:rPr lang="en-GB" dirty="0" smtClean="0"/>
              <a:t>But it is not sensible to talk of their being no temperature</a:t>
            </a:r>
          </a:p>
          <a:p>
            <a:r>
              <a:rPr lang="en-GB" dirty="0" smtClean="0"/>
              <a:t>Temp in </a:t>
            </a:r>
            <a:r>
              <a:rPr lang="en-GB" dirty="0" err="1" smtClean="0"/>
              <a:t>Farenheit</a:t>
            </a:r>
            <a:r>
              <a:rPr lang="en-GB" dirty="0" smtClean="0"/>
              <a:t> and Celsius, 0 does not mean no heat.</a:t>
            </a:r>
          </a:p>
          <a:p>
            <a:r>
              <a:rPr lang="en-GB" dirty="0" smtClean="0"/>
              <a:t>It does in Kelvin thought, which is a ratio measure </a:t>
            </a:r>
            <a:endParaRPr lang="en-GB" dirty="0"/>
          </a:p>
        </p:txBody>
      </p:sp>
    </p:spTree>
    <p:extLst>
      <p:ext uri="{BB962C8B-B14F-4D97-AF65-F5344CB8AC3E}">
        <p14:creationId xmlns:p14="http://schemas.microsoft.com/office/powerpoint/2010/main" val="4128308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stretch>
            <a:fillRect/>
          </a:stretch>
        </p:blipFill>
        <p:spPr>
          <a:xfrm>
            <a:off x="126479" y="362568"/>
            <a:ext cx="9896478" cy="5657849"/>
          </a:xfrm>
          <a:prstGeom prst="rect">
            <a:avLst/>
          </a:prstGeom>
          <a:noFill/>
          <a:ln cap="flat">
            <a:noFill/>
          </a:ln>
        </p:spPr>
      </p:pic>
      <p:sp>
        <p:nvSpPr>
          <p:cNvPr id="3" name="Oval 7"/>
          <p:cNvSpPr/>
          <p:nvPr/>
        </p:nvSpPr>
        <p:spPr>
          <a:xfrm>
            <a:off x="8098712" y="1401217"/>
            <a:ext cx="834883" cy="38230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Oval 7"/>
          <p:cNvSpPr/>
          <p:nvPr/>
        </p:nvSpPr>
        <p:spPr>
          <a:xfrm>
            <a:off x="8098712" y="2279992"/>
            <a:ext cx="834883" cy="38230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 name="Oval 7"/>
          <p:cNvSpPr/>
          <p:nvPr/>
        </p:nvSpPr>
        <p:spPr>
          <a:xfrm>
            <a:off x="8098712" y="4150205"/>
            <a:ext cx="834883" cy="38230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Tree>
    <p:extLst>
      <p:ext uri="{BB962C8B-B14F-4D97-AF65-F5344CB8AC3E}">
        <p14:creationId xmlns:p14="http://schemas.microsoft.com/office/powerpoint/2010/main" val="351276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8313"/>
            <a:ext cx="10515600" cy="1325563"/>
          </a:xfrm>
        </p:spPr>
        <p:txBody>
          <a:bodyPr/>
          <a:lstStyle/>
          <a:p>
            <a:r>
              <a:rPr lang="en-GB" dirty="0" smtClean="0"/>
              <a:t>Files on LEARN</a:t>
            </a:r>
            <a:endParaRPr lang="en-GB"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404" y="1463041"/>
            <a:ext cx="10306395" cy="5228704"/>
          </a:xfrm>
          <a:prstGeom prst="rect">
            <a:avLst/>
          </a:prstGeom>
          <a:noFill/>
          <a:ln>
            <a:noFill/>
          </a:ln>
        </p:spPr>
      </p:pic>
    </p:spTree>
    <p:extLst>
      <p:ext uri="{BB962C8B-B14F-4D97-AF65-F5344CB8AC3E}">
        <p14:creationId xmlns:p14="http://schemas.microsoft.com/office/powerpoint/2010/main" val="32290970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Nominal Variable in SPSS: have a microwave?</a:t>
            </a:r>
          </a:p>
        </p:txBody>
      </p:sp>
      <p:pic>
        <p:nvPicPr>
          <p:cNvPr id="3" name="Picture 3"/>
          <p:cNvPicPr>
            <a:picLocks noChangeAspect="1"/>
          </p:cNvPicPr>
          <p:nvPr/>
        </p:nvPicPr>
        <p:blipFill>
          <a:blip r:embed="rId2"/>
          <a:stretch>
            <a:fillRect/>
          </a:stretch>
        </p:blipFill>
        <p:spPr>
          <a:xfrm>
            <a:off x="1553812" y="1690689"/>
            <a:ext cx="6305546" cy="4210053"/>
          </a:xfrm>
          <a:prstGeom prst="rect">
            <a:avLst/>
          </a:prstGeom>
          <a:noFill/>
          <a:ln cap="flat">
            <a:noFill/>
          </a:ln>
        </p:spPr>
      </p:pic>
    </p:spTree>
    <p:extLst>
      <p:ext uri="{BB962C8B-B14F-4D97-AF65-F5344CB8AC3E}">
        <p14:creationId xmlns:p14="http://schemas.microsoft.com/office/powerpoint/2010/main" val="234725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Ordinal variable SPSS: education level</a:t>
            </a:r>
          </a:p>
        </p:txBody>
      </p:sp>
      <p:pic>
        <p:nvPicPr>
          <p:cNvPr id="3" name="Picture 3"/>
          <p:cNvPicPr>
            <a:picLocks noChangeAspect="1"/>
          </p:cNvPicPr>
          <p:nvPr/>
        </p:nvPicPr>
        <p:blipFill>
          <a:blip r:embed="rId2"/>
          <a:stretch>
            <a:fillRect/>
          </a:stretch>
        </p:blipFill>
        <p:spPr>
          <a:xfrm>
            <a:off x="1316489" y="1704971"/>
            <a:ext cx="6162671" cy="5153028"/>
          </a:xfrm>
          <a:prstGeom prst="rect">
            <a:avLst/>
          </a:prstGeom>
          <a:noFill/>
          <a:ln cap="flat">
            <a:noFill/>
          </a:ln>
        </p:spPr>
      </p:pic>
    </p:spTree>
    <p:extLst>
      <p:ext uri="{BB962C8B-B14F-4D97-AF65-F5344CB8AC3E}">
        <p14:creationId xmlns:p14="http://schemas.microsoft.com/office/powerpoint/2010/main" val="2891124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344637" y="204368"/>
            <a:ext cx="10515600" cy="1325559"/>
          </a:xfrm>
        </p:spPr>
        <p:txBody>
          <a:bodyPr/>
          <a:lstStyle/>
          <a:p>
            <a:pPr lvl="0"/>
            <a:r>
              <a:rPr lang="en-GB"/>
              <a:t>Scale (interval/ratio) SPSS:</a:t>
            </a:r>
          </a:p>
        </p:txBody>
      </p:sp>
      <p:pic>
        <p:nvPicPr>
          <p:cNvPr id="3" name="Picture 4"/>
          <p:cNvPicPr>
            <a:picLocks noChangeAspect="1"/>
          </p:cNvPicPr>
          <p:nvPr/>
        </p:nvPicPr>
        <p:blipFill>
          <a:blip r:embed="rId2"/>
          <a:stretch>
            <a:fillRect/>
          </a:stretch>
        </p:blipFill>
        <p:spPr>
          <a:xfrm>
            <a:off x="648940" y="1390336"/>
            <a:ext cx="3768681" cy="5194020"/>
          </a:xfrm>
          <a:prstGeom prst="rect">
            <a:avLst/>
          </a:prstGeom>
          <a:noFill/>
          <a:ln cap="flat">
            <a:noFill/>
          </a:ln>
        </p:spPr>
      </p:pic>
      <p:pic>
        <p:nvPicPr>
          <p:cNvPr id="4" name="Picture 7"/>
          <p:cNvPicPr>
            <a:picLocks noChangeAspect="1"/>
          </p:cNvPicPr>
          <p:nvPr/>
        </p:nvPicPr>
        <p:blipFill>
          <a:blip r:embed="rId3"/>
          <a:stretch>
            <a:fillRect/>
          </a:stretch>
        </p:blipFill>
        <p:spPr>
          <a:xfrm>
            <a:off x="5133981" y="1598700"/>
            <a:ext cx="6219821" cy="5095878"/>
          </a:xfrm>
          <a:prstGeom prst="rect">
            <a:avLst/>
          </a:prstGeom>
          <a:noFill/>
          <a:ln cap="flat">
            <a:noFill/>
          </a:ln>
        </p:spPr>
      </p:pic>
      <p:sp>
        <p:nvSpPr>
          <p:cNvPr id="5" name="Rectangle 8"/>
          <p:cNvSpPr/>
          <p:nvPr/>
        </p:nvSpPr>
        <p:spPr>
          <a:xfrm>
            <a:off x="7715003" y="694788"/>
            <a:ext cx="6096003" cy="116955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ourier New" pitchFamily="49"/>
              </a:rPr>
              <a:t>FREQUENCIES VARIABLES=hohx</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ourier New" pitchFamily="49"/>
              </a:rPr>
              <a:t>  /HISTOGRAM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ourier New" pitchFamily="49"/>
              </a:rPr>
              <a:t>  /ORDER=ANALYSIS.</a:t>
            </a:r>
            <a:endParaRPr lang="en-GB" sz="1600" b="0" i="0" u="none" strike="noStrike" kern="1200" cap="none" spc="0" baseline="0">
              <a:solidFill>
                <a:srgbClr val="000000"/>
              </a:solidFill>
              <a:uFillTx/>
              <a:latin typeface="Courier New" pitchFamily="49"/>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urier New" pitchFamily="49"/>
              </a:rPr>
              <a:t>  </a:t>
            </a:r>
          </a:p>
        </p:txBody>
      </p:sp>
    </p:spTree>
    <p:extLst>
      <p:ext uri="{BB962C8B-B14F-4D97-AF65-F5344CB8AC3E}">
        <p14:creationId xmlns:p14="http://schemas.microsoft.com/office/powerpoint/2010/main" val="714638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Measures of central tendency: </a:t>
            </a:r>
            <a:br>
              <a:rPr lang="en-GB"/>
            </a:br>
            <a:r>
              <a:rPr lang="en-GB"/>
              <a:t>describing data</a:t>
            </a:r>
          </a:p>
        </p:txBody>
      </p:sp>
      <p:sp>
        <p:nvSpPr>
          <p:cNvPr id="3" name="Content Placeholder 2"/>
          <p:cNvSpPr txBox="1">
            <a:spLocks noGrp="1"/>
          </p:cNvSpPr>
          <p:nvPr>
            <p:ph idx="1"/>
          </p:nvPr>
        </p:nvSpPr>
        <p:spPr/>
        <p:txBody>
          <a:bodyPr/>
          <a:lstStyle/>
          <a:p>
            <a:pPr lvl="0">
              <a:lnSpc>
                <a:spcPct val="70000"/>
              </a:lnSpc>
            </a:pPr>
            <a:r>
              <a:rPr lang="en-GB" sz="2600" b="1"/>
              <a:t>Mean</a:t>
            </a:r>
          </a:p>
          <a:p>
            <a:pPr lvl="1">
              <a:lnSpc>
                <a:spcPct val="70000"/>
              </a:lnSpc>
            </a:pPr>
            <a:r>
              <a:rPr lang="en-GB" sz="2200" i="1"/>
              <a:t>the arithmetic average. </a:t>
            </a:r>
            <a:endParaRPr lang="en-GB" sz="2200"/>
          </a:p>
          <a:p>
            <a:pPr lvl="1">
              <a:lnSpc>
                <a:spcPct val="70000"/>
              </a:lnSpc>
            </a:pPr>
            <a:r>
              <a:rPr lang="en-GB" sz="2200" i="1"/>
              <a:t>AVERAGE SCORE IN A DISTRIBUTION.</a:t>
            </a:r>
            <a:endParaRPr lang="en-GB" sz="2200"/>
          </a:p>
          <a:p>
            <a:pPr lvl="1">
              <a:lnSpc>
                <a:spcPct val="70000"/>
              </a:lnSpc>
            </a:pPr>
            <a:r>
              <a:rPr lang="en-GB" sz="2200" i="1"/>
              <a:t>APPROPRIATE FOR INTERVAL/RATIO DATA</a:t>
            </a:r>
            <a:endParaRPr lang="en-GB" sz="2200"/>
          </a:p>
          <a:p>
            <a:pPr lvl="1">
              <a:lnSpc>
                <a:spcPct val="70000"/>
              </a:lnSpc>
            </a:pPr>
            <a:r>
              <a:rPr lang="en-GB" sz="2200" i="1"/>
              <a:t>The MOST SENSITIVE and MOST USEFUL measure of Central Tendency</a:t>
            </a:r>
            <a:endParaRPr lang="en-GB" sz="2200"/>
          </a:p>
          <a:p>
            <a:pPr lvl="0">
              <a:lnSpc>
                <a:spcPct val="70000"/>
              </a:lnSpc>
            </a:pPr>
            <a:r>
              <a:rPr lang="en-GB" sz="2600" b="1"/>
              <a:t>Mode</a:t>
            </a:r>
          </a:p>
          <a:p>
            <a:pPr lvl="1">
              <a:lnSpc>
                <a:spcPct val="70000"/>
              </a:lnSpc>
            </a:pPr>
            <a:r>
              <a:rPr lang="en-GB" sz="2200" i="1"/>
              <a:t>number that occurs most frequently </a:t>
            </a:r>
            <a:endParaRPr lang="en-GB" sz="2200"/>
          </a:p>
          <a:p>
            <a:pPr lvl="1">
              <a:lnSpc>
                <a:spcPct val="70000"/>
              </a:lnSpc>
            </a:pPr>
            <a:r>
              <a:rPr lang="en-GB" sz="2200" i="1"/>
              <a:t>APPROPRIATE FOR NOMINAL DATA to describe which category occurs MOST?)</a:t>
            </a:r>
            <a:endParaRPr lang="en-GB" sz="2200"/>
          </a:p>
          <a:p>
            <a:pPr lvl="0">
              <a:lnSpc>
                <a:spcPct val="70000"/>
              </a:lnSpc>
            </a:pPr>
            <a:r>
              <a:rPr lang="en-GB" sz="2600" b="1"/>
              <a:t>Median</a:t>
            </a:r>
          </a:p>
          <a:p>
            <a:pPr lvl="1">
              <a:lnSpc>
                <a:spcPct val="70000"/>
              </a:lnSpc>
            </a:pPr>
            <a:r>
              <a:rPr lang="en-GB" sz="2200" i="1"/>
              <a:t>divides the distribution exactly in half (at the 50th percentile)</a:t>
            </a:r>
            <a:endParaRPr lang="en-GB" sz="2200"/>
          </a:p>
          <a:p>
            <a:pPr lvl="1">
              <a:lnSpc>
                <a:spcPct val="70000"/>
              </a:lnSpc>
            </a:pPr>
            <a:r>
              <a:rPr lang="en-GB" sz="2200" i="1"/>
              <a:t>literally, the MIDDLE CASE</a:t>
            </a:r>
            <a:endParaRPr lang="en-GB" sz="2200"/>
          </a:p>
          <a:p>
            <a:pPr lvl="1">
              <a:lnSpc>
                <a:spcPct val="70000"/>
              </a:lnSpc>
            </a:pPr>
            <a:r>
              <a:rPr lang="en-GB" sz="2200" i="1"/>
              <a:t>APPROPRIATE FOR ORDINAL DATA</a:t>
            </a:r>
            <a:endParaRPr lang="en-GB" sz="2200"/>
          </a:p>
          <a:p>
            <a:pPr lvl="1">
              <a:lnSpc>
                <a:spcPct val="70000"/>
              </a:lnSpc>
            </a:pPr>
            <a:r>
              <a:rPr lang="en-GB" sz="2200" i="1"/>
              <a:t>Not swayed by Extreme Scores (OUTLIERS)</a:t>
            </a:r>
            <a:endParaRPr lang="en-GB" sz="2200"/>
          </a:p>
          <a:p>
            <a:pPr lvl="1">
              <a:lnSpc>
                <a:spcPct val="70000"/>
              </a:lnSpc>
            </a:pPr>
            <a:endParaRPr lang="en-GB" sz="2200"/>
          </a:p>
        </p:txBody>
      </p:sp>
    </p:spTree>
    <p:extLst>
      <p:ext uri="{BB962C8B-B14F-4D97-AF65-F5344CB8AC3E}">
        <p14:creationId xmlns:p14="http://schemas.microsoft.com/office/powerpoint/2010/main" val="388773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565071" y="0"/>
            <a:ext cx="10515600" cy="1325559"/>
          </a:xfrm>
        </p:spPr>
        <p:txBody>
          <a:bodyPr/>
          <a:lstStyle/>
          <a:p>
            <a:pPr lvl="0"/>
            <a:r>
              <a:rPr lang="en-GB"/>
              <a:t>Describing a nominal variable: </a:t>
            </a:r>
            <a:r>
              <a:rPr lang="en-GB" b="1"/>
              <a:t>Mode</a:t>
            </a:r>
            <a:br>
              <a:rPr lang="en-GB" b="1"/>
            </a:br>
            <a:r>
              <a:rPr lang="en-GB" sz="3600"/>
              <a:t>the category with the most cases</a:t>
            </a:r>
            <a:endParaRPr lang="en-GB"/>
          </a:p>
        </p:txBody>
      </p:sp>
      <p:pic>
        <p:nvPicPr>
          <p:cNvPr id="3" name="Picture 3"/>
          <p:cNvPicPr>
            <a:picLocks noChangeAspect="1"/>
          </p:cNvPicPr>
          <p:nvPr/>
        </p:nvPicPr>
        <p:blipFill>
          <a:blip r:embed="rId2"/>
          <a:stretch>
            <a:fillRect/>
          </a:stretch>
        </p:blipFill>
        <p:spPr>
          <a:xfrm>
            <a:off x="3620365" y="1215118"/>
            <a:ext cx="6115049" cy="5734046"/>
          </a:xfrm>
          <a:prstGeom prst="rect">
            <a:avLst/>
          </a:prstGeom>
          <a:noFill/>
          <a:ln cap="flat">
            <a:noFill/>
          </a:ln>
        </p:spPr>
      </p:pic>
    </p:spTree>
    <p:extLst>
      <p:ext uri="{BB962C8B-B14F-4D97-AF65-F5344CB8AC3E}">
        <p14:creationId xmlns:p14="http://schemas.microsoft.com/office/powerpoint/2010/main" val="3155776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Describing an ordinal variable: </a:t>
            </a:r>
            <a:r>
              <a:rPr lang="en-GB" b="1"/>
              <a:t>Median</a:t>
            </a:r>
            <a:br>
              <a:rPr lang="en-GB" b="1"/>
            </a:br>
            <a:r>
              <a:rPr lang="en-GB" sz="3600"/>
              <a:t>the 50</a:t>
            </a:r>
            <a:r>
              <a:rPr lang="en-GB" sz="3600" baseline="30000"/>
              <a:t>th</a:t>
            </a:r>
            <a:r>
              <a:rPr lang="en-GB" sz="3600"/>
              <a:t> percentile</a:t>
            </a:r>
          </a:p>
        </p:txBody>
      </p:sp>
      <p:sp>
        <p:nvSpPr>
          <p:cNvPr id="3" name="Content Placeholder 2"/>
          <p:cNvSpPr txBox="1">
            <a:spLocks noGrp="1"/>
          </p:cNvSpPr>
          <p:nvPr>
            <p:ph idx="1"/>
          </p:nvPr>
        </p:nvSpPr>
        <p:spPr/>
        <p:txBody>
          <a:bodyPr/>
          <a:lstStyle/>
          <a:p>
            <a:pPr lvl="0">
              <a:lnSpc>
                <a:spcPct val="80000"/>
              </a:lnSpc>
            </a:pPr>
            <a:r>
              <a:rPr lang="en-GB">
                <a:hlinkClick r:id="rId2"/>
              </a:rPr>
              <a:t>http://onlinestatbook.com/2/introduction/percentiles.html</a:t>
            </a:r>
            <a:endParaRPr lang="en-GB"/>
          </a:p>
          <a:p>
            <a:pPr lvl="0">
              <a:lnSpc>
                <a:spcPct val="80000"/>
              </a:lnSpc>
            </a:pPr>
            <a:endParaRPr lang="en-GB"/>
          </a:p>
          <a:p>
            <a:pPr lvl="0">
              <a:lnSpc>
                <a:spcPct val="80000"/>
              </a:lnSpc>
            </a:pPr>
            <a:r>
              <a:rPr lang="en-GB"/>
              <a:t>A test score in and of itself is usually difficult to interpret. </a:t>
            </a:r>
          </a:p>
          <a:p>
            <a:pPr lvl="0">
              <a:lnSpc>
                <a:spcPct val="80000"/>
              </a:lnSpc>
            </a:pPr>
            <a:r>
              <a:rPr lang="en-GB"/>
              <a:t>For example, if you learned that your score on a measure of shyness was 35 out of a possible 50, you would have little idea how shy you are compared to other people. </a:t>
            </a:r>
          </a:p>
          <a:p>
            <a:pPr lvl="0">
              <a:lnSpc>
                <a:spcPct val="80000"/>
              </a:lnSpc>
            </a:pPr>
            <a:r>
              <a:rPr lang="en-GB"/>
              <a:t>More relevant is the percentage of people with lower shyness scores than yours. This percentage is called a </a:t>
            </a:r>
            <a:r>
              <a:rPr lang="en-GB">
                <a:hlinkClick r:id="rId3" tooltip="Definition in a new window."/>
              </a:rPr>
              <a:t>percentile</a:t>
            </a:r>
            <a:r>
              <a:rPr lang="en-GB"/>
              <a:t>. </a:t>
            </a:r>
          </a:p>
          <a:p>
            <a:pPr lvl="0">
              <a:lnSpc>
                <a:spcPct val="80000"/>
              </a:lnSpc>
            </a:pPr>
            <a:r>
              <a:rPr lang="en-GB"/>
              <a:t>If 65% of the scores were below yours, then your score would be the 65th percentile.</a:t>
            </a:r>
          </a:p>
        </p:txBody>
      </p:sp>
    </p:spTree>
    <p:extLst>
      <p:ext uri="{BB962C8B-B14F-4D97-AF65-F5344CB8AC3E}">
        <p14:creationId xmlns:p14="http://schemas.microsoft.com/office/powerpoint/2010/main" val="1867404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stretch>
            <a:fillRect/>
          </a:stretch>
        </p:blipFill>
        <p:spPr>
          <a:xfrm>
            <a:off x="1645837" y="0"/>
            <a:ext cx="7329428" cy="6858000"/>
          </a:xfrm>
          <a:prstGeom prst="rect">
            <a:avLst/>
          </a:prstGeom>
          <a:noFill/>
          <a:ln cap="flat">
            <a:noFill/>
          </a:ln>
        </p:spPr>
      </p:pic>
    </p:spTree>
    <p:extLst>
      <p:ext uri="{BB962C8B-B14F-4D97-AF65-F5344CB8AC3E}">
        <p14:creationId xmlns:p14="http://schemas.microsoft.com/office/powerpoint/2010/main" val="200566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Describing a continuous variable: </a:t>
            </a:r>
            <a:r>
              <a:rPr lang="en-GB" b="1"/>
              <a:t>Mean</a:t>
            </a:r>
            <a:br>
              <a:rPr lang="en-GB" b="1"/>
            </a:br>
            <a:r>
              <a:rPr lang="en-GB" sz="3600"/>
              <a:t>the arithmetic mean</a:t>
            </a:r>
          </a:p>
        </p:txBody>
      </p:sp>
      <p:sp>
        <p:nvSpPr>
          <p:cNvPr id="3" name="Content Placeholder 2"/>
          <p:cNvSpPr txBox="1">
            <a:spLocks noGrp="1"/>
          </p:cNvSpPr>
          <p:nvPr>
            <p:ph idx="1"/>
          </p:nvPr>
        </p:nvSpPr>
        <p:spPr/>
        <p:txBody>
          <a:bodyPr/>
          <a:lstStyle/>
          <a:p>
            <a:pPr lvl="0"/>
            <a:r>
              <a:rPr lang="en-GB"/>
              <a:t>Number of adults in a household, </a:t>
            </a:r>
          </a:p>
          <a:p>
            <a:pPr lvl="1"/>
            <a:r>
              <a:rPr lang="en-GB"/>
              <a:t>interval variable count with a limited </a:t>
            </a:r>
          </a:p>
          <a:p>
            <a:pPr marL="457200" lvl="1" indent="0">
              <a:buNone/>
            </a:pPr>
            <a:r>
              <a:rPr lang="en-GB"/>
              <a:t>range of categories</a:t>
            </a:r>
          </a:p>
        </p:txBody>
      </p:sp>
      <p:pic>
        <p:nvPicPr>
          <p:cNvPr id="4" name="Picture 3"/>
          <p:cNvPicPr>
            <a:picLocks noChangeAspect="1"/>
          </p:cNvPicPr>
          <p:nvPr/>
        </p:nvPicPr>
        <p:blipFill>
          <a:blip r:embed="rId2"/>
          <a:stretch>
            <a:fillRect/>
          </a:stretch>
        </p:blipFill>
        <p:spPr>
          <a:xfrm>
            <a:off x="6305793" y="1114397"/>
            <a:ext cx="5886203" cy="5215408"/>
          </a:xfrm>
          <a:prstGeom prst="rect">
            <a:avLst/>
          </a:prstGeom>
          <a:noFill/>
          <a:ln cap="flat">
            <a:noFill/>
          </a:ln>
        </p:spPr>
      </p:pic>
    </p:spTree>
    <p:extLst>
      <p:ext uri="{BB962C8B-B14F-4D97-AF65-F5344CB8AC3E}">
        <p14:creationId xmlns:p14="http://schemas.microsoft.com/office/powerpoint/2010/main" val="2696843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Mean number of adults:</a:t>
            </a:r>
          </a:p>
        </p:txBody>
      </p:sp>
      <p:pic>
        <p:nvPicPr>
          <p:cNvPr id="3" name="Picture 3"/>
          <p:cNvPicPr>
            <a:picLocks noChangeAspect="1"/>
          </p:cNvPicPr>
          <p:nvPr/>
        </p:nvPicPr>
        <p:blipFill>
          <a:blip r:embed="rId2"/>
          <a:stretch>
            <a:fillRect/>
          </a:stretch>
        </p:blipFill>
        <p:spPr>
          <a:xfrm>
            <a:off x="2053815" y="2482806"/>
            <a:ext cx="7181853" cy="2533646"/>
          </a:xfrm>
          <a:prstGeom prst="rect">
            <a:avLst/>
          </a:prstGeom>
          <a:noFill/>
          <a:ln cap="flat">
            <a:noFill/>
          </a:ln>
        </p:spPr>
      </p:pic>
    </p:spTree>
    <p:extLst>
      <p:ext uri="{BB962C8B-B14F-4D97-AF65-F5344CB8AC3E}">
        <p14:creationId xmlns:p14="http://schemas.microsoft.com/office/powerpoint/2010/main" val="416737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3" y="0"/>
            <a:ext cx="10515600" cy="1325559"/>
          </a:xfrm>
        </p:spPr>
        <p:txBody>
          <a:bodyPr/>
          <a:lstStyle/>
          <a:p>
            <a:pPr lvl="0"/>
            <a:r>
              <a:rPr lang="en-GB"/>
              <a:t>Skewness</a:t>
            </a:r>
          </a:p>
        </p:txBody>
      </p:sp>
      <p:sp>
        <p:nvSpPr>
          <p:cNvPr id="3" name="Content Placeholder 2"/>
          <p:cNvSpPr txBox="1">
            <a:spLocks noGrp="1"/>
          </p:cNvSpPr>
          <p:nvPr>
            <p:ph idx="1"/>
          </p:nvPr>
        </p:nvSpPr>
        <p:spPr>
          <a:xfrm>
            <a:off x="838203" y="1244670"/>
            <a:ext cx="10515600" cy="1512883"/>
          </a:xfrm>
        </p:spPr>
        <p:txBody>
          <a:bodyPr/>
          <a:lstStyle/>
          <a:p>
            <a:pPr lvl="0"/>
            <a:r>
              <a:rPr lang="en-GB" dirty="0"/>
              <a:t>Skewness is usually described as a measure of a variables symmetry – or lack of symmetry.   A perfectly symmetrical data set will have a skewness of 0.   The </a:t>
            </a:r>
            <a:r>
              <a:rPr lang="en-GB" b="1" dirty="0"/>
              <a:t>normal distribution </a:t>
            </a:r>
            <a:r>
              <a:rPr lang="en-GB" dirty="0"/>
              <a:t>has a skewness of 0. </a:t>
            </a:r>
          </a:p>
        </p:txBody>
      </p:sp>
      <p:sp>
        <p:nvSpPr>
          <p:cNvPr id="4" name="Title 1"/>
          <p:cNvSpPr txBox="1"/>
          <p:nvPr/>
        </p:nvSpPr>
        <p:spPr>
          <a:xfrm>
            <a:off x="881737" y="3499811"/>
            <a:ext cx="10515600" cy="3018461"/>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80000"/>
              </a:lnSpc>
              <a:spcBef>
                <a:spcPts val="0"/>
              </a:spcBef>
              <a:spcAft>
                <a:spcPts val="0"/>
              </a:spcAft>
              <a:buNone/>
              <a:tabLst/>
              <a:defRPr sz="1800" b="0" i="0" u="none" strike="noStrike" kern="0" cap="none" spc="0" baseline="0">
                <a:solidFill>
                  <a:srgbClr val="000000"/>
                </a:solidFill>
                <a:uFillTx/>
              </a:defRPr>
            </a:pPr>
            <a:r>
              <a:rPr lang="en-GB" sz="4400" b="0" i="0" u="none" strike="noStrike" kern="1200" cap="none" spc="0" baseline="0" dirty="0">
                <a:solidFill>
                  <a:srgbClr val="000000"/>
                </a:solidFill>
                <a:uFillTx/>
                <a:latin typeface="Calibri Light"/>
              </a:rPr>
              <a:t>Kurtosis</a:t>
            </a:r>
          </a:p>
          <a:p>
            <a:pPr marL="457200" marR="0" lvl="0" indent="-457200" algn="l" defTabSz="914400" rtl="0" fontAlgn="auto" hangingPunct="1">
              <a:lnSpc>
                <a:spcPct val="8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Light"/>
              </a:rPr>
              <a:t>Most often, kurtosis is measured against the normal distribution.</a:t>
            </a:r>
          </a:p>
          <a:p>
            <a:pPr marL="457200" marR="0" lvl="0" indent="-457200" algn="l" defTabSz="914400" rtl="0" fontAlgn="auto" hangingPunct="1">
              <a:lnSpc>
                <a:spcPct val="8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Light"/>
              </a:rPr>
              <a:t>If the kurtosis is close to 0, then a normal distribution is often assumed</a:t>
            </a:r>
          </a:p>
          <a:p>
            <a:pPr marL="457200" marR="0" lvl="0" indent="-457200" algn="l" defTabSz="914400" rtl="0" fontAlgn="auto" hangingPunct="1">
              <a:lnSpc>
                <a:spcPct val="8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Light"/>
              </a:rPr>
              <a:t>If the kurtosis is less than zero, then the distribution has light tails and is called a </a:t>
            </a:r>
            <a:r>
              <a:rPr lang="en-GB" sz="2800" b="1" i="0" u="none" strike="noStrike" kern="1200" cap="none" spc="0" baseline="0" dirty="0" err="1">
                <a:solidFill>
                  <a:srgbClr val="000000"/>
                </a:solidFill>
                <a:uFillTx/>
                <a:latin typeface="Calibri Light"/>
              </a:rPr>
              <a:t>platykurtic</a:t>
            </a:r>
            <a:r>
              <a:rPr lang="en-GB" sz="2800" b="0" i="0" u="none" strike="noStrike" kern="1200" cap="none" spc="0" baseline="0" dirty="0">
                <a:solidFill>
                  <a:srgbClr val="000000"/>
                </a:solidFill>
                <a:uFillTx/>
                <a:latin typeface="Calibri Light"/>
              </a:rPr>
              <a:t> distribution.</a:t>
            </a:r>
          </a:p>
          <a:p>
            <a:pPr marL="457200" marR="0" lvl="0" indent="-457200" algn="l" defTabSz="914400" rtl="0" fontAlgn="auto" hangingPunct="1">
              <a:lnSpc>
                <a:spcPct val="8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Light"/>
              </a:rPr>
              <a:t>If the kurtosis is greater than zero, then the distribution has heavier tails and is called a </a:t>
            </a:r>
            <a:r>
              <a:rPr lang="en-GB" sz="2800" b="1" i="0" u="none" strike="noStrike" kern="1200" cap="none" spc="0" baseline="0" dirty="0">
                <a:solidFill>
                  <a:srgbClr val="000000"/>
                </a:solidFill>
                <a:uFillTx/>
                <a:latin typeface="Calibri Light"/>
              </a:rPr>
              <a:t>leptokurtic</a:t>
            </a:r>
            <a:r>
              <a:rPr lang="en-GB" sz="2800" b="0" i="0" u="none" strike="noStrike" kern="1200" cap="none" spc="0" baseline="0" dirty="0">
                <a:solidFill>
                  <a:srgbClr val="000000"/>
                </a:solidFill>
                <a:uFillTx/>
                <a:latin typeface="Calibri Light"/>
              </a:rPr>
              <a:t> distribution.</a:t>
            </a:r>
          </a:p>
          <a:p>
            <a:pPr marL="457200" marR="0" lvl="0" indent="-457200" algn="l" defTabSz="914400" rtl="0" fontAlgn="auto" hangingPunct="1">
              <a:lnSpc>
                <a:spcPct val="8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Light"/>
            </a:endParaRPr>
          </a:p>
          <a:p>
            <a:pPr marL="0" marR="0" lvl="0" indent="0" algn="l" defTabSz="914400" rtl="0" fontAlgn="auto" hangingPunct="1">
              <a:lnSpc>
                <a:spcPct val="80000"/>
              </a:lnSpc>
              <a:spcBef>
                <a:spcPts val="0"/>
              </a:spcBef>
              <a:spcAft>
                <a:spcPts val="0"/>
              </a:spcAft>
              <a:buNone/>
              <a:tabLst/>
              <a:defRPr sz="1800" b="0" i="0" u="none" strike="noStrike" kern="0" cap="none" spc="0" baseline="0">
                <a:solidFill>
                  <a:srgbClr val="000000"/>
                </a:solidFill>
                <a:uFillTx/>
              </a:defRPr>
            </a:pPr>
            <a:endParaRPr lang="en-GB" sz="4400" b="0" i="0" u="none" strike="noStrike" kern="1200" cap="none" spc="0" baseline="0" dirty="0">
              <a:solidFill>
                <a:srgbClr val="000000"/>
              </a:solidFill>
              <a:uFillTx/>
              <a:latin typeface="Calibri Light"/>
            </a:endParaRPr>
          </a:p>
        </p:txBody>
      </p:sp>
      <p:sp>
        <p:nvSpPr>
          <p:cNvPr id="5" name="TextBox 4"/>
          <p:cNvSpPr txBox="1"/>
          <p:nvPr/>
        </p:nvSpPr>
        <p:spPr>
          <a:xfrm>
            <a:off x="439387" y="6368860"/>
            <a:ext cx="11400309"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https://www.spcforexcel.com/knowledge/basic-statistics/are-skewness-and-kurtosis-useful-statistics#skewness</a:t>
            </a:r>
          </a:p>
        </p:txBody>
      </p:sp>
    </p:spTree>
    <p:extLst>
      <p:ext uri="{BB962C8B-B14F-4D97-AF65-F5344CB8AC3E}">
        <p14:creationId xmlns:p14="http://schemas.microsoft.com/office/powerpoint/2010/main" val="2596777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Google Drive site for this course</a:t>
            </a:r>
            <a:endParaRPr lang="en-GB" dirty="0"/>
          </a:p>
        </p:txBody>
      </p:sp>
      <p:sp>
        <p:nvSpPr>
          <p:cNvPr id="3" name="Content Placeholder 2"/>
          <p:cNvSpPr>
            <a:spLocks noGrp="1"/>
          </p:cNvSpPr>
          <p:nvPr>
            <p:ph idx="1"/>
          </p:nvPr>
        </p:nvSpPr>
        <p:spPr/>
        <p:txBody>
          <a:bodyPr/>
          <a:lstStyle/>
          <a:p>
            <a:r>
              <a:rPr lang="en-GB" u="sng" dirty="0">
                <a:hlinkClick r:id="rId2"/>
              </a:rPr>
              <a:t>https://drive.google.com/open?id=0Bw5ocrZBPpjRenZTZ25Kd1ItZ1U</a:t>
            </a:r>
            <a:endParaRPr lang="en-GB" dirty="0"/>
          </a:p>
          <a:p>
            <a:endParaRPr lang="en-GB"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947420" y="2502852"/>
            <a:ext cx="9822180" cy="3961448"/>
          </a:xfrm>
          <a:prstGeom prst="rect">
            <a:avLst/>
          </a:prstGeom>
          <a:noFill/>
          <a:ln>
            <a:noFill/>
          </a:ln>
        </p:spPr>
      </p:pic>
    </p:spTree>
    <p:extLst>
      <p:ext uri="{BB962C8B-B14F-4D97-AF65-F5344CB8AC3E}">
        <p14:creationId xmlns:p14="http://schemas.microsoft.com/office/powerpoint/2010/main" val="11095994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You don’t really see skewness or kurtosis anywhere…</a:t>
            </a:r>
          </a:p>
        </p:txBody>
      </p:sp>
      <p:sp>
        <p:nvSpPr>
          <p:cNvPr id="3" name="Content Placeholder 2"/>
          <p:cNvSpPr txBox="1">
            <a:spLocks noGrp="1"/>
          </p:cNvSpPr>
          <p:nvPr>
            <p:ph idx="1"/>
          </p:nvPr>
        </p:nvSpPr>
        <p:spPr/>
        <p:txBody>
          <a:bodyPr/>
          <a:lstStyle/>
          <a:p>
            <a:pPr lvl="0"/>
            <a:r>
              <a:rPr lang="en-GB"/>
              <a:t>Dr Wheeler:</a:t>
            </a:r>
          </a:p>
          <a:p>
            <a:pPr lvl="0"/>
            <a:endParaRPr lang="en-GB"/>
          </a:p>
          <a:p>
            <a:pPr lvl="0"/>
            <a:r>
              <a:rPr lang="en-GB" i="1"/>
              <a:t>“In short, skewness and kurtosis are practically worthless. Stewhart made this observation in his first book. The statistics for skewness and kurtosis simply do not provide any useful information beyond that already given by the measures of location and dispersion."</a:t>
            </a:r>
            <a:endParaRPr lang="en-GB"/>
          </a:p>
        </p:txBody>
      </p:sp>
    </p:spTree>
    <p:extLst>
      <p:ext uri="{BB962C8B-B14F-4D97-AF65-F5344CB8AC3E}">
        <p14:creationId xmlns:p14="http://schemas.microsoft.com/office/powerpoint/2010/main" val="349813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stretch>
            <a:fillRect/>
          </a:stretch>
        </p:blipFill>
        <p:spPr>
          <a:xfrm>
            <a:off x="960558" y="688771"/>
            <a:ext cx="10059460" cy="5367646"/>
          </a:xfrm>
          <a:prstGeom prst="rect">
            <a:avLst/>
          </a:prstGeom>
          <a:noFill/>
          <a:ln cap="flat">
            <a:noFill/>
          </a:ln>
        </p:spPr>
      </p:pic>
    </p:spTree>
    <p:extLst>
      <p:ext uri="{BB962C8B-B14F-4D97-AF65-F5344CB8AC3E}">
        <p14:creationId xmlns:p14="http://schemas.microsoft.com/office/powerpoint/2010/main" val="354000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stretch>
            <a:fillRect/>
          </a:stretch>
        </p:blipFill>
        <p:spPr>
          <a:xfrm>
            <a:off x="2860279" y="500185"/>
            <a:ext cx="6162671" cy="3933821"/>
          </a:xfrm>
          <a:prstGeom prst="rect">
            <a:avLst/>
          </a:prstGeom>
          <a:noFill/>
          <a:ln cap="flat">
            <a:noFill/>
          </a:ln>
        </p:spPr>
      </p:pic>
      <p:sp>
        <p:nvSpPr>
          <p:cNvPr id="3" name="Rectangle 4"/>
          <p:cNvSpPr/>
          <p:nvPr/>
        </p:nvSpPr>
        <p:spPr>
          <a:xfrm>
            <a:off x="3071753" y="5057390"/>
            <a:ext cx="6096003" cy="923333"/>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The skewness for this dataset is 0.514.  A positive skewness indicates that the size of the right-handed tail is larger than the left-handed tail.</a:t>
            </a:r>
          </a:p>
        </p:txBody>
      </p:sp>
    </p:spTree>
    <p:extLst>
      <p:ext uri="{BB962C8B-B14F-4D97-AF65-F5344CB8AC3E}">
        <p14:creationId xmlns:p14="http://schemas.microsoft.com/office/powerpoint/2010/main" val="2038638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stretch>
            <a:fillRect/>
          </a:stretch>
        </p:blipFill>
        <p:spPr>
          <a:xfrm>
            <a:off x="2976564" y="1428750"/>
            <a:ext cx="6238878" cy="4000500"/>
          </a:xfrm>
          <a:prstGeom prst="rect">
            <a:avLst/>
          </a:prstGeom>
          <a:noFill/>
          <a:ln cap="flat">
            <a:noFill/>
          </a:ln>
        </p:spPr>
      </p:pic>
      <p:sp>
        <p:nvSpPr>
          <p:cNvPr id="3" name="Rectangle 4"/>
          <p:cNvSpPr/>
          <p:nvPr/>
        </p:nvSpPr>
        <p:spPr>
          <a:xfrm>
            <a:off x="4719904" y="5809402"/>
            <a:ext cx="237219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The skewness is -0.514.</a:t>
            </a:r>
          </a:p>
        </p:txBody>
      </p:sp>
    </p:spTree>
    <p:extLst>
      <p:ext uri="{BB962C8B-B14F-4D97-AF65-F5344CB8AC3E}">
        <p14:creationId xmlns:p14="http://schemas.microsoft.com/office/powerpoint/2010/main" val="1786838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a:t>General interpretation</a:t>
            </a:r>
          </a:p>
        </p:txBody>
      </p:sp>
      <p:sp>
        <p:nvSpPr>
          <p:cNvPr id="3" name="Content Placeholder 2"/>
          <p:cNvSpPr txBox="1">
            <a:spLocks noGrp="1"/>
          </p:cNvSpPr>
          <p:nvPr>
            <p:ph idx="1"/>
          </p:nvPr>
        </p:nvSpPr>
        <p:spPr/>
        <p:txBody>
          <a:bodyPr/>
          <a:lstStyle/>
          <a:p>
            <a:pPr lvl="0"/>
            <a:r>
              <a:rPr lang="en-GB" dirty="0"/>
              <a:t>If the skewness is between -0.5 and 0.5, the data are fairly symmetrical</a:t>
            </a:r>
          </a:p>
          <a:p>
            <a:pPr lvl="0"/>
            <a:r>
              <a:rPr lang="en-GB" dirty="0"/>
              <a:t>If the skewness is between -1 and – 0.51 or between 0.51 and 1, the data are moderately skewed</a:t>
            </a:r>
          </a:p>
          <a:p>
            <a:pPr lvl="0"/>
            <a:r>
              <a:rPr lang="en-GB" dirty="0"/>
              <a:t>If the skewness is less than -1 or greater than 1, the data are highly skewed</a:t>
            </a:r>
          </a:p>
          <a:p>
            <a:pPr lvl="0"/>
            <a:endParaRPr lang="en-GB" dirty="0"/>
          </a:p>
        </p:txBody>
      </p:sp>
    </p:spTree>
    <p:extLst>
      <p:ext uri="{BB962C8B-B14F-4D97-AF65-F5344CB8AC3E}">
        <p14:creationId xmlns:p14="http://schemas.microsoft.com/office/powerpoint/2010/main" val="1188542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Normal distribution</a:t>
            </a:r>
            <a:endParaRPr lang="en-GB" dirty="0"/>
          </a:p>
        </p:txBody>
      </p:sp>
      <p:sp>
        <p:nvSpPr>
          <p:cNvPr id="3" name="Content Placeholder 2"/>
          <p:cNvSpPr>
            <a:spLocks noGrp="1"/>
          </p:cNvSpPr>
          <p:nvPr>
            <p:ph idx="1"/>
          </p:nvPr>
        </p:nvSpPr>
        <p:spPr/>
        <p:txBody>
          <a:bodyPr/>
          <a:lstStyle/>
          <a:p>
            <a:r>
              <a:rPr lang="en-GB" dirty="0"/>
              <a:t>Characteristics of a</a:t>
            </a:r>
            <a:r>
              <a:rPr lang="en-GB" i="1" dirty="0"/>
              <a:t> typical</a:t>
            </a:r>
            <a:r>
              <a:rPr lang="en-GB" dirty="0"/>
              <a:t> normal curve:</a:t>
            </a:r>
          </a:p>
          <a:p>
            <a:endParaRPr lang="en-GB" dirty="0"/>
          </a:p>
          <a:p>
            <a:pPr lvl="1"/>
            <a:r>
              <a:rPr lang="en-GB" b="1" dirty="0"/>
              <a:t>bell-shaped</a:t>
            </a:r>
            <a:r>
              <a:rPr lang="en-GB" dirty="0"/>
              <a:t> with points of inflection at </a:t>
            </a:r>
            <a:r>
              <a:rPr lang="en-GB" i="1" dirty="0"/>
              <a:t>μ</a:t>
            </a:r>
            <a:r>
              <a:rPr lang="en-GB" dirty="0"/>
              <a:t> ± </a:t>
            </a:r>
            <a:r>
              <a:rPr lang="en-GB" i="1" dirty="0"/>
              <a:t>σ</a:t>
            </a:r>
          </a:p>
          <a:p>
            <a:pPr lvl="1"/>
            <a:r>
              <a:rPr lang="en-GB" dirty="0"/>
              <a:t>All normal curves are </a:t>
            </a:r>
            <a:r>
              <a:rPr lang="en-GB" b="1" dirty="0"/>
              <a:t>symmetric about the mean </a:t>
            </a:r>
            <a:r>
              <a:rPr lang="en-GB" b="1" i="1" dirty="0"/>
              <a:t>μ</a:t>
            </a:r>
            <a:r>
              <a:rPr lang="en-GB" dirty="0"/>
              <a:t>.</a:t>
            </a:r>
          </a:p>
          <a:p>
            <a:pPr lvl="1"/>
            <a:r>
              <a:rPr lang="en-GB" dirty="0"/>
              <a:t>The area under an entire normal curve is 1.</a:t>
            </a:r>
          </a:p>
          <a:p>
            <a:pPr lvl="1"/>
            <a:r>
              <a:rPr lang="en-GB" dirty="0"/>
              <a:t>All normal curves are positive for all </a:t>
            </a:r>
            <a:r>
              <a:rPr lang="en-GB" i="1" dirty="0"/>
              <a:t>x</a:t>
            </a:r>
            <a:r>
              <a:rPr lang="en-GB" dirty="0"/>
              <a:t>. That is, </a:t>
            </a:r>
            <a:r>
              <a:rPr lang="en-GB" i="1" dirty="0"/>
              <a:t>f</a:t>
            </a:r>
            <a:r>
              <a:rPr lang="en-GB" dirty="0"/>
              <a:t>(</a:t>
            </a:r>
            <a:r>
              <a:rPr lang="en-GB" i="1" dirty="0"/>
              <a:t>x</a:t>
            </a:r>
            <a:r>
              <a:rPr lang="en-GB" dirty="0"/>
              <a:t>) &gt; 0 for all </a:t>
            </a:r>
            <a:r>
              <a:rPr lang="en-GB" i="1" dirty="0"/>
              <a:t>x</a:t>
            </a:r>
            <a:r>
              <a:rPr lang="en-GB" dirty="0"/>
              <a:t>.</a:t>
            </a:r>
          </a:p>
          <a:p>
            <a:pPr lvl="1"/>
            <a:r>
              <a:rPr lang="en-GB" dirty="0"/>
              <a:t>The height of any normal curve is maximized at </a:t>
            </a:r>
            <a:r>
              <a:rPr lang="en-GB" i="1" dirty="0"/>
              <a:t>x</a:t>
            </a:r>
            <a:r>
              <a:rPr lang="en-GB" dirty="0"/>
              <a:t> = µ</a:t>
            </a:r>
          </a:p>
          <a:p>
            <a:pPr lvl="1"/>
            <a:r>
              <a:rPr lang="en-GB" dirty="0"/>
              <a:t>The shape of any normal curve depends on its mean </a:t>
            </a:r>
            <a:r>
              <a:rPr lang="en-GB" i="1" dirty="0"/>
              <a:t>μ</a:t>
            </a:r>
            <a:r>
              <a:rPr lang="en-GB" dirty="0"/>
              <a:t> and standard deviation </a:t>
            </a:r>
            <a:r>
              <a:rPr lang="en-GB" i="1" dirty="0"/>
              <a:t>σ</a:t>
            </a:r>
            <a:r>
              <a:rPr lang="en-GB" dirty="0"/>
              <a:t>.</a:t>
            </a:r>
          </a:p>
          <a:p>
            <a:endParaRPr lang="en-GB" dirty="0"/>
          </a:p>
        </p:txBody>
      </p:sp>
    </p:spTree>
    <p:extLst>
      <p:ext uri="{BB962C8B-B14F-4D97-AF65-F5344CB8AC3E}">
        <p14:creationId xmlns:p14="http://schemas.microsoft.com/office/powerpoint/2010/main" val="442128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22" y="64169"/>
            <a:ext cx="11065485" cy="6224336"/>
          </a:xfrm>
          <a:prstGeom prst="rect">
            <a:avLst/>
          </a:prstGeom>
          <a:noFill/>
          <a:ln>
            <a:noFill/>
          </a:ln>
        </p:spPr>
      </p:pic>
    </p:spTree>
    <p:extLst>
      <p:ext uri="{BB962C8B-B14F-4D97-AF65-F5344CB8AC3E}">
        <p14:creationId xmlns:p14="http://schemas.microsoft.com/office/powerpoint/2010/main" val="878168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Kurtosis</a:t>
            </a:r>
            <a:endParaRPr lang="en-GB" dirty="0"/>
          </a:p>
        </p:txBody>
      </p:sp>
      <p:sp>
        <p:nvSpPr>
          <p:cNvPr id="3" name="Content Placeholder 2"/>
          <p:cNvSpPr>
            <a:spLocks noGrp="1"/>
          </p:cNvSpPr>
          <p:nvPr>
            <p:ph idx="1"/>
          </p:nvPr>
        </p:nvSpPr>
        <p:spPr/>
        <p:txBody>
          <a:bodyPr/>
          <a:lstStyle/>
          <a:p>
            <a:r>
              <a:rPr lang="en-GB" dirty="0" err="1"/>
              <a:t>Dr.</a:t>
            </a:r>
            <a:r>
              <a:rPr lang="en-GB" dirty="0"/>
              <a:t> Wheeler defines kurtosis as:</a:t>
            </a:r>
          </a:p>
          <a:p>
            <a:r>
              <a:rPr lang="en-GB" i="1" dirty="0"/>
              <a:t>“The kurtosis parameter is a measure of the combined weight of the tails relative to the rest of the distribution</a:t>
            </a:r>
            <a:r>
              <a:rPr lang="en-GB" i="1" dirty="0" smtClean="0"/>
              <a:t>.”</a:t>
            </a:r>
          </a:p>
          <a:p>
            <a:endParaRPr lang="en-GB" i="1" dirty="0"/>
          </a:p>
          <a:p>
            <a:endParaRPr lang="en-GB" dirty="0"/>
          </a:p>
          <a:p>
            <a:endParaRPr lang="en-GB" dirty="0" smtClean="0"/>
          </a:p>
          <a:p>
            <a:r>
              <a:rPr lang="en-GB" dirty="0"/>
              <a:t>With this equation, the kurtosis of a normal distribution is 0.</a:t>
            </a:r>
          </a:p>
        </p:txBody>
      </p:sp>
      <p:pic>
        <p:nvPicPr>
          <p:cNvPr id="4" name="Picture 3"/>
          <p:cNvPicPr>
            <a:picLocks noChangeAspect="1"/>
          </p:cNvPicPr>
          <p:nvPr/>
        </p:nvPicPr>
        <p:blipFill>
          <a:blip r:embed="rId2"/>
          <a:stretch>
            <a:fillRect/>
          </a:stretch>
        </p:blipFill>
        <p:spPr>
          <a:xfrm>
            <a:off x="710865" y="3218447"/>
            <a:ext cx="10401300" cy="1447800"/>
          </a:xfrm>
          <a:prstGeom prst="rect">
            <a:avLst/>
          </a:prstGeom>
        </p:spPr>
      </p:pic>
      <p:sp>
        <p:nvSpPr>
          <p:cNvPr id="5" name="TextBox 4"/>
          <p:cNvSpPr txBox="1"/>
          <p:nvPr/>
        </p:nvSpPr>
        <p:spPr>
          <a:xfrm>
            <a:off x="332877" y="5874401"/>
            <a:ext cx="11020926" cy="369332"/>
          </a:xfrm>
          <a:prstGeom prst="rect">
            <a:avLst/>
          </a:prstGeom>
          <a:noFill/>
        </p:spPr>
        <p:txBody>
          <a:bodyPr wrap="square" rtlCol="0">
            <a:spAutoFit/>
          </a:bodyPr>
          <a:lstStyle/>
          <a:p>
            <a:r>
              <a:rPr lang="en-GB"/>
              <a:t>https://www.spcforexcel.com/knowledge/basic-statistics/are-skewness-and-kurtosis-useful-statistics#kurtosis</a:t>
            </a:r>
          </a:p>
        </p:txBody>
      </p:sp>
    </p:spTree>
    <p:extLst>
      <p:ext uri="{BB962C8B-B14F-4D97-AF65-F5344CB8AC3E}">
        <p14:creationId xmlns:p14="http://schemas.microsoft.com/office/powerpoint/2010/main" val="2315359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you need to know…	</a:t>
            </a:r>
            <a:endParaRPr lang="en-GB" dirty="0"/>
          </a:p>
        </p:txBody>
      </p:sp>
      <p:sp>
        <p:nvSpPr>
          <p:cNvPr id="3" name="Content Placeholder 2"/>
          <p:cNvSpPr>
            <a:spLocks noGrp="1"/>
          </p:cNvSpPr>
          <p:nvPr>
            <p:ph idx="1"/>
          </p:nvPr>
        </p:nvSpPr>
        <p:spPr/>
        <p:txBody>
          <a:bodyPr/>
          <a:lstStyle/>
          <a:p>
            <a:r>
              <a:rPr lang="en-GB" dirty="0"/>
              <a:t>If the </a:t>
            </a:r>
            <a:r>
              <a:rPr lang="en-GB" dirty="0" err="1"/>
              <a:t>the</a:t>
            </a:r>
            <a:r>
              <a:rPr lang="en-GB" dirty="0"/>
              <a:t> kurtosis is close to 0, then a normal distribution is often </a:t>
            </a:r>
            <a:r>
              <a:rPr lang="en-GB" dirty="0" smtClean="0"/>
              <a:t>assumed</a:t>
            </a:r>
          </a:p>
          <a:p>
            <a:pPr lvl="1"/>
            <a:r>
              <a:rPr lang="en-GB" dirty="0"/>
              <a:t>These are called </a:t>
            </a:r>
            <a:r>
              <a:rPr lang="en-GB" b="1" dirty="0" err="1"/>
              <a:t>mesokurtic</a:t>
            </a:r>
            <a:r>
              <a:rPr lang="en-GB" dirty="0"/>
              <a:t> </a:t>
            </a:r>
            <a:r>
              <a:rPr lang="en-GB" dirty="0" smtClean="0"/>
              <a:t>distributions</a:t>
            </a:r>
          </a:p>
          <a:p>
            <a:pPr marL="457200" lvl="1" indent="0">
              <a:buNone/>
            </a:pPr>
            <a:endParaRPr lang="en-GB" dirty="0" smtClean="0"/>
          </a:p>
          <a:p>
            <a:r>
              <a:rPr lang="en-GB" dirty="0"/>
              <a:t>If the kurtosis is less than zero, then the distribution is light tails and is called a </a:t>
            </a:r>
            <a:r>
              <a:rPr lang="en-GB" b="1" dirty="0" err="1"/>
              <a:t>platykurtic</a:t>
            </a:r>
            <a:r>
              <a:rPr lang="en-GB" dirty="0"/>
              <a:t> </a:t>
            </a:r>
            <a:r>
              <a:rPr lang="en-GB" dirty="0" smtClean="0"/>
              <a:t>distribution</a:t>
            </a:r>
          </a:p>
          <a:p>
            <a:endParaRPr lang="en-GB" dirty="0"/>
          </a:p>
          <a:p>
            <a:r>
              <a:rPr lang="en-GB" dirty="0"/>
              <a:t>If the kurtosis is greater than zero, then the distribution has heavier tails and is called a </a:t>
            </a:r>
            <a:r>
              <a:rPr lang="en-GB" b="1" dirty="0"/>
              <a:t>leptokurtic</a:t>
            </a:r>
            <a:r>
              <a:rPr lang="en-GB" dirty="0"/>
              <a:t> distribution</a:t>
            </a:r>
          </a:p>
        </p:txBody>
      </p:sp>
    </p:spTree>
    <p:extLst>
      <p:ext uri="{BB962C8B-B14F-4D97-AF65-F5344CB8AC3E}">
        <p14:creationId xmlns:p14="http://schemas.microsoft.com/office/powerpoint/2010/main" val="263140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3" y="-59986"/>
            <a:ext cx="10515600" cy="1325559"/>
          </a:xfrm>
        </p:spPr>
        <p:txBody>
          <a:bodyPr>
            <a:normAutofit/>
          </a:bodyPr>
          <a:lstStyle/>
          <a:p>
            <a:r>
              <a:rPr lang="en-GB" sz="3600" dirty="0" smtClean="0"/>
              <a:t>Extreme case of </a:t>
            </a:r>
            <a:r>
              <a:rPr lang="en-GB" sz="3600" dirty="0"/>
              <a:t>‘light-tailed’, </a:t>
            </a:r>
            <a:r>
              <a:rPr lang="en-GB" sz="3600" dirty="0" err="1"/>
              <a:t>platykurtic</a:t>
            </a:r>
            <a:r>
              <a:rPr lang="en-GB" sz="3600" dirty="0"/>
              <a:t> </a:t>
            </a:r>
            <a:r>
              <a:rPr lang="en-GB" sz="3600" dirty="0" smtClean="0"/>
              <a:t>distribution, kurtosis of: -1.21</a:t>
            </a:r>
            <a:endParaRPr lang="en-GB" sz="3600" dirty="0"/>
          </a:p>
        </p:txBody>
      </p:sp>
      <p:sp>
        <p:nvSpPr>
          <p:cNvPr id="5" name="Content Placeholder 4"/>
          <p:cNvSpPr>
            <a:spLocks noGrp="1"/>
          </p:cNvSpPr>
          <p:nvPr>
            <p:ph idx="1"/>
          </p:nvPr>
        </p:nvSpPr>
        <p:spPr/>
        <p:txBody>
          <a:bodyPr/>
          <a:lstStyle/>
          <a:p>
            <a:endParaRPr lang="en-GB"/>
          </a:p>
        </p:txBody>
      </p:sp>
      <p:pic>
        <p:nvPicPr>
          <p:cNvPr id="6" name="Picture 5"/>
          <p:cNvPicPr>
            <a:picLocks noChangeAspect="1"/>
          </p:cNvPicPr>
          <p:nvPr/>
        </p:nvPicPr>
        <p:blipFill>
          <a:blip r:embed="rId2"/>
          <a:stretch>
            <a:fillRect/>
          </a:stretch>
        </p:blipFill>
        <p:spPr>
          <a:xfrm>
            <a:off x="2078456" y="1572209"/>
            <a:ext cx="7779420" cy="5356648"/>
          </a:xfrm>
          <a:prstGeom prst="rect">
            <a:avLst/>
          </a:prstGeom>
        </p:spPr>
      </p:pic>
    </p:spTree>
    <p:extLst>
      <p:ext uri="{BB962C8B-B14F-4D97-AF65-F5344CB8AC3E}">
        <p14:creationId xmlns:p14="http://schemas.microsoft.com/office/powerpoint/2010/main" val="286338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a:t>
            </a:r>
            <a:endParaRPr lang="en-GB" dirty="0"/>
          </a:p>
        </p:txBody>
      </p:sp>
      <p:sp>
        <p:nvSpPr>
          <p:cNvPr id="3" name="Content Placeholder 2"/>
          <p:cNvSpPr>
            <a:spLocks noGrp="1"/>
          </p:cNvSpPr>
          <p:nvPr>
            <p:ph idx="1"/>
          </p:nvPr>
        </p:nvSpPr>
        <p:spPr/>
        <p:txBody>
          <a:bodyPr>
            <a:normAutofit lnSpcReduction="10000"/>
          </a:bodyPr>
          <a:lstStyle/>
          <a:p>
            <a:r>
              <a:rPr lang="en-GB" dirty="0"/>
              <a:t>It is unrealistic to undertake anything more than extremely </a:t>
            </a:r>
            <a:r>
              <a:rPr lang="en-GB" dirty="0" smtClean="0"/>
              <a:t>basic </a:t>
            </a:r>
            <a:endParaRPr lang="en-GB" dirty="0"/>
          </a:p>
          <a:p>
            <a:pPr marL="0" indent="0">
              <a:buNone/>
            </a:pPr>
            <a:r>
              <a:rPr lang="en-GB" dirty="0"/>
              <a:t>analyses of </a:t>
            </a:r>
            <a:r>
              <a:rPr lang="en-GB" dirty="0" smtClean="0"/>
              <a:t>survey </a:t>
            </a:r>
            <a:r>
              <a:rPr lang="en-GB" dirty="0"/>
              <a:t>data without </a:t>
            </a:r>
            <a:r>
              <a:rPr lang="en-GB" dirty="0" smtClean="0"/>
              <a:t>using </a:t>
            </a:r>
            <a:r>
              <a:rPr lang="en-GB" dirty="0"/>
              <a:t>data analysis software</a:t>
            </a:r>
          </a:p>
          <a:p>
            <a:endParaRPr lang="en-GB" dirty="0" smtClean="0"/>
          </a:p>
          <a:p>
            <a:r>
              <a:rPr lang="en-GB" dirty="0" smtClean="0"/>
              <a:t>There are many: R, Python (Pandas), SAS, Stata, </a:t>
            </a:r>
            <a:r>
              <a:rPr lang="en-GB" dirty="0" err="1" smtClean="0"/>
              <a:t>MLwiN</a:t>
            </a:r>
            <a:endParaRPr lang="en-GB" dirty="0" smtClean="0"/>
          </a:p>
          <a:p>
            <a:endParaRPr lang="en-GB" dirty="0"/>
          </a:p>
          <a:p>
            <a:r>
              <a:rPr lang="en-GB" dirty="0" smtClean="0">
                <a:hlinkClick r:id="rId2"/>
              </a:rPr>
              <a:t>https://en.wikipedia.org/wiki/List_of_statistical_packages</a:t>
            </a:r>
            <a:endParaRPr lang="en-GB" dirty="0" smtClean="0"/>
          </a:p>
          <a:p>
            <a:endParaRPr lang="en-GB" dirty="0"/>
          </a:p>
          <a:p>
            <a:pPr marL="0" indent="0">
              <a:buNone/>
            </a:pPr>
            <a:r>
              <a:rPr lang="en-GB" dirty="0" smtClean="0"/>
              <a:t>The labs in this course are in SPSS, feel free to use another package at any point of </a:t>
            </a:r>
            <a:r>
              <a:rPr lang="en-GB" smtClean="0"/>
              <a:t>the course if </a:t>
            </a:r>
            <a:r>
              <a:rPr lang="en-GB" dirty="0" smtClean="0"/>
              <a:t>you like</a:t>
            </a:r>
            <a:endParaRPr lang="en-GB" dirty="0"/>
          </a:p>
        </p:txBody>
      </p:sp>
    </p:spTree>
    <p:extLst>
      <p:ext uri="{BB962C8B-B14F-4D97-AF65-F5344CB8AC3E}">
        <p14:creationId xmlns:p14="http://schemas.microsoft.com/office/powerpoint/2010/main" val="68507806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3" y="80098"/>
            <a:ext cx="10515600" cy="1325559"/>
          </a:xfrm>
        </p:spPr>
        <p:txBody>
          <a:bodyPr/>
          <a:lstStyle/>
          <a:p>
            <a:r>
              <a:rPr lang="en-GB" dirty="0" smtClean="0"/>
              <a:t>A ‘</a:t>
            </a:r>
            <a:r>
              <a:rPr lang="en-GB" dirty="0"/>
              <a:t>heavy tailed’ leptokurtic distribution, </a:t>
            </a:r>
            <a:r>
              <a:rPr lang="en-GB" dirty="0" smtClean="0"/>
              <a:t/>
            </a:r>
            <a:br>
              <a:rPr lang="en-GB" dirty="0" smtClean="0"/>
            </a:br>
            <a:r>
              <a:rPr lang="en-GB" dirty="0" smtClean="0"/>
              <a:t>kurtosis of: 1.86</a:t>
            </a:r>
            <a:r>
              <a:rPr lang="en-GB" dirty="0"/>
              <a:t>.</a:t>
            </a: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926173" y="1501910"/>
            <a:ext cx="8339659" cy="5191276"/>
          </a:xfrm>
          <a:prstGeom prst="rect">
            <a:avLst/>
          </a:prstGeom>
        </p:spPr>
      </p:pic>
    </p:spTree>
    <p:extLst>
      <p:ext uri="{BB962C8B-B14F-4D97-AF65-F5344CB8AC3E}">
        <p14:creationId xmlns:p14="http://schemas.microsoft.com/office/powerpoint/2010/main" val="373085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749971" y="533571"/>
            <a:ext cx="10515600" cy="1325559"/>
          </a:xfrm>
        </p:spPr>
        <p:txBody>
          <a:bodyPr>
            <a:normAutofit fontScale="90000"/>
          </a:bodyPr>
          <a:lstStyle/>
          <a:p>
            <a:pPr lvl="0"/>
            <a:r>
              <a:rPr lang="en-GB" dirty="0"/>
              <a:t>You don’t really see skewness or kurtosis </a:t>
            </a:r>
            <a:r>
              <a:rPr lang="en-GB" dirty="0" smtClean="0"/>
              <a:t>reported in papers, its something checked in the background</a:t>
            </a:r>
            <a:endParaRPr lang="en-GB" dirty="0"/>
          </a:p>
        </p:txBody>
      </p:sp>
      <p:sp>
        <p:nvSpPr>
          <p:cNvPr id="3" name="Content Placeholder 2"/>
          <p:cNvSpPr txBox="1">
            <a:spLocks noGrp="1"/>
          </p:cNvSpPr>
          <p:nvPr>
            <p:ph idx="1"/>
          </p:nvPr>
        </p:nvSpPr>
        <p:spPr>
          <a:xfrm>
            <a:off x="749971" y="2506664"/>
            <a:ext cx="10515600" cy="4351336"/>
          </a:xfrm>
        </p:spPr>
        <p:txBody>
          <a:bodyPr>
            <a:normAutofit lnSpcReduction="10000"/>
          </a:bodyPr>
          <a:lstStyle/>
          <a:p>
            <a:pPr lvl="0"/>
            <a:r>
              <a:rPr lang="en-GB" dirty="0" smtClean="0"/>
              <a:t>I’m telling you about it because its in all the text books!!!!!!!</a:t>
            </a:r>
          </a:p>
          <a:p>
            <a:pPr lvl="1"/>
            <a:r>
              <a:rPr lang="en-GB" dirty="0" smtClean="0"/>
              <a:t>We will think about distributions a lot more though</a:t>
            </a:r>
          </a:p>
          <a:p>
            <a:pPr lvl="1"/>
            <a:r>
              <a:rPr lang="en-GB" dirty="0" smtClean="0"/>
              <a:t>This is a bit of an intro to distributions</a:t>
            </a:r>
          </a:p>
          <a:p>
            <a:pPr lvl="1"/>
            <a:r>
              <a:rPr lang="en-GB" dirty="0" smtClean="0"/>
              <a:t>Normal distributions are very important, </a:t>
            </a:r>
          </a:p>
          <a:p>
            <a:pPr lvl="1"/>
            <a:r>
              <a:rPr lang="en-GB" dirty="0" smtClean="0"/>
              <a:t>The distribution of a variable dictates what statistics we use</a:t>
            </a:r>
          </a:p>
          <a:p>
            <a:pPr lvl="0"/>
            <a:endParaRPr lang="en-GB" dirty="0"/>
          </a:p>
          <a:p>
            <a:pPr lvl="0"/>
            <a:r>
              <a:rPr lang="en-GB" dirty="0" smtClean="0"/>
              <a:t>Dr </a:t>
            </a:r>
            <a:r>
              <a:rPr lang="en-GB" dirty="0"/>
              <a:t>Wheeler:</a:t>
            </a:r>
          </a:p>
          <a:p>
            <a:pPr lvl="1"/>
            <a:r>
              <a:rPr lang="en-GB" i="1" dirty="0" smtClean="0"/>
              <a:t>“</a:t>
            </a:r>
            <a:r>
              <a:rPr lang="en-GB" i="1" dirty="0"/>
              <a:t>In short, skewness and kurtosis are practically worthless. </a:t>
            </a:r>
            <a:r>
              <a:rPr lang="en-GB" i="1" dirty="0" smtClean="0"/>
              <a:t>	</a:t>
            </a:r>
            <a:r>
              <a:rPr lang="en-GB" i="1" dirty="0" err="1" smtClean="0"/>
              <a:t>Stewhart</a:t>
            </a:r>
            <a:r>
              <a:rPr lang="en-GB" i="1" dirty="0" smtClean="0"/>
              <a:t> </a:t>
            </a:r>
            <a:r>
              <a:rPr lang="en-GB" i="1" dirty="0"/>
              <a:t>made this observation in his first book. The statistics for </a:t>
            </a:r>
            <a:r>
              <a:rPr lang="en-GB" i="1" dirty="0" smtClean="0"/>
              <a:t>	skewness </a:t>
            </a:r>
            <a:r>
              <a:rPr lang="en-GB" i="1" dirty="0"/>
              <a:t>and kurtosis simply do not provide any useful </a:t>
            </a:r>
            <a:r>
              <a:rPr lang="en-GB" i="1" dirty="0" smtClean="0"/>
              <a:t>	information </a:t>
            </a:r>
            <a:r>
              <a:rPr lang="en-GB" i="1" dirty="0"/>
              <a:t>beyond that already given by the measures of </a:t>
            </a:r>
            <a:r>
              <a:rPr lang="en-GB" i="1" dirty="0" smtClean="0"/>
              <a:t>	location </a:t>
            </a:r>
            <a:r>
              <a:rPr lang="en-GB" i="1" dirty="0"/>
              <a:t>and dispersion."</a:t>
            </a:r>
            <a:endParaRPr lang="en-GB" dirty="0"/>
          </a:p>
        </p:txBody>
      </p:sp>
    </p:spTree>
    <p:extLst>
      <p:ext uri="{BB962C8B-B14F-4D97-AF65-F5344CB8AC3E}">
        <p14:creationId xmlns:p14="http://schemas.microsoft.com/office/powerpoint/2010/main" val="1770959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Lecture 4</a:t>
            </a:r>
            <a:br>
              <a:rPr lang="en-GB" dirty="0" smtClean="0"/>
            </a:br>
            <a:r>
              <a:rPr lang="en-GB" dirty="0" smtClean="0"/>
              <a:t>Chi-Square, correlation and regression</a:t>
            </a:r>
            <a:endParaRPr lang="en-GB" dirty="0"/>
          </a:p>
        </p:txBody>
      </p:sp>
      <p:sp>
        <p:nvSpPr>
          <p:cNvPr id="3" name="Subtitle 2"/>
          <p:cNvSpPr>
            <a:spLocks noGrp="1"/>
          </p:cNvSpPr>
          <p:nvPr>
            <p:ph type="subTitle" idx="1"/>
          </p:nvPr>
        </p:nvSpPr>
        <p:spPr/>
        <p:txBody>
          <a:bodyPr/>
          <a:lstStyle/>
          <a:p>
            <a:r>
              <a:rPr lang="en-GB" dirty="0" smtClean="0"/>
              <a:t>Association</a:t>
            </a:r>
            <a:endParaRPr lang="en-GB" dirty="0"/>
          </a:p>
        </p:txBody>
      </p:sp>
    </p:spTree>
    <p:extLst>
      <p:ext uri="{BB962C8B-B14F-4D97-AF65-F5344CB8AC3E}">
        <p14:creationId xmlns:p14="http://schemas.microsoft.com/office/powerpoint/2010/main" val="24683288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Recap – from Tuesday</a:t>
            </a:r>
            <a:endParaRPr lang="en-GB" dirty="0"/>
          </a:p>
        </p:txBody>
      </p:sp>
      <p:sp>
        <p:nvSpPr>
          <p:cNvPr id="3" name="Content Placeholder 2"/>
          <p:cNvSpPr>
            <a:spLocks noGrp="1"/>
          </p:cNvSpPr>
          <p:nvPr>
            <p:ph idx="1"/>
          </p:nvPr>
        </p:nvSpPr>
        <p:spPr>
          <a:xfrm>
            <a:off x="628650" y="1482724"/>
            <a:ext cx="10934700" cy="4740275"/>
          </a:xfrm>
        </p:spPr>
        <p:txBody>
          <a:bodyPr>
            <a:normAutofit lnSpcReduction="10000"/>
          </a:bodyPr>
          <a:lstStyle/>
          <a:p>
            <a:r>
              <a:rPr lang="en-GB" dirty="0" smtClean="0"/>
              <a:t>We heard about different types of variables (more in a second)</a:t>
            </a:r>
          </a:p>
          <a:p>
            <a:r>
              <a:rPr lang="en-GB" dirty="0" smtClean="0"/>
              <a:t>We started to think of ways appropriate to analyse/describe these</a:t>
            </a:r>
          </a:p>
          <a:p>
            <a:pPr lvl="1"/>
            <a:r>
              <a:rPr lang="en-GB" dirty="0" smtClean="0"/>
              <a:t>E.g. Mean, Mode and Median</a:t>
            </a:r>
          </a:p>
          <a:p>
            <a:pPr lvl="1"/>
            <a:endParaRPr lang="en-GB" dirty="0"/>
          </a:p>
          <a:p>
            <a:r>
              <a:rPr lang="en-GB" dirty="0" smtClean="0"/>
              <a:t>We started to think about distributions. How data is </a:t>
            </a:r>
            <a:r>
              <a:rPr lang="en-GB" dirty="0"/>
              <a:t>d</a:t>
            </a:r>
            <a:r>
              <a:rPr lang="en-GB" dirty="0" smtClean="0"/>
              <a:t>istributed on variables</a:t>
            </a:r>
          </a:p>
          <a:p>
            <a:pPr lvl="1"/>
            <a:r>
              <a:rPr lang="en-GB" dirty="0" smtClean="0"/>
              <a:t>We saw the Normal Distribution</a:t>
            </a:r>
          </a:p>
          <a:p>
            <a:pPr lvl="2"/>
            <a:r>
              <a:rPr lang="en-GB" dirty="0" smtClean="0"/>
              <a:t>68-95-99.7, 68% of cases within 1 standard deviation of the mean</a:t>
            </a:r>
          </a:p>
          <a:p>
            <a:pPr lvl="2"/>
            <a:endParaRPr lang="en-GB" dirty="0"/>
          </a:p>
          <a:p>
            <a:r>
              <a:rPr lang="en-GB" dirty="0" smtClean="0"/>
              <a:t>We heard about skew and kurtosis</a:t>
            </a:r>
          </a:p>
          <a:p>
            <a:pPr lvl="1"/>
            <a:r>
              <a:rPr lang="en-GB" dirty="0" smtClean="0"/>
              <a:t>Skew- whether one tail of the distribution is longer than the other</a:t>
            </a:r>
          </a:p>
          <a:p>
            <a:pPr lvl="1"/>
            <a:r>
              <a:rPr lang="en-GB" dirty="0" smtClean="0"/>
              <a:t>Kurtosis, whether the tails are lighter or heavier</a:t>
            </a:r>
            <a:endParaRPr lang="en-GB" dirty="0"/>
          </a:p>
        </p:txBody>
      </p:sp>
    </p:spTree>
    <p:extLst>
      <p:ext uri="{BB962C8B-B14F-4D97-AF65-F5344CB8AC3E}">
        <p14:creationId xmlns:p14="http://schemas.microsoft.com/office/powerpoint/2010/main" val="13301484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4967752" y="495303"/>
            <a:ext cx="1917286"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Data</a:t>
            </a:r>
          </a:p>
        </p:txBody>
      </p:sp>
      <p:sp>
        <p:nvSpPr>
          <p:cNvPr id="3" name="Rectangle 4"/>
          <p:cNvSpPr/>
          <p:nvPr/>
        </p:nvSpPr>
        <p:spPr>
          <a:xfrm>
            <a:off x="3323304" y="2483876"/>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Numerical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(Quantitative)</a:t>
            </a:r>
          </a:p>
        </p:txBody>
      </p:sp>
      <p:sp>
        <p:nvSpPr>
          <p:cNvPr id="4" name="Rectangle 5"/>
          <p:cNvSpPr/>
          <p:nvPr/>
        </p:nvSpPr>
        <p:spPr>
          <a:xfrm>
            <a:off x="6885038" y="2447007"/>
            <a:ext cx="1764892"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Categorical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(Qualitative)</a:t>
            </a:r>
          </a:p>
        </p:txBody>
      </p:sp>
      <p:cxnSp>
        <p:nvCxnSpPr>
          <p:cNvPr id="5" name="Straight Arrow Connector 6"/>
          <p:cNvCxnSpPr/>
          <p:nvPr/>
        </p:nvCxnSpPr>
        <p:spPr>
          <a:xfrm>
            <a:off x="6479456" y="1521543"/>
            <a:ext cx="575185" cy="786576"/>
          </a:xfrm>
          <a:prstGeom prst="straightConnector1">
            <a:avLst/>
          </a:prstGeom>
          <a:noFill/>
          <a:ln w="6345" cap="flat">
            <a:solidFill>
              <a:srgbClr val="5B9BD5"/>
            </a:solidFill>
            <a:prstDash val="solid"/>
            <a:miter/>
            <a:tailEnd type="arrow"/>
          </a:ln>
        </p:spPr>
      </p:cxnSp>
      <p:cxnSp>
        <p:nvCxnSpPr>
          <p:cNvPr id="6" name="Straight Arrow Connector 7"/>
          <p:cNvCxnSpPr/>
          <p:nvPr/>
        </p:nvCxnSpPr>
        <p:spPr>
          <a:xfrm flipH="1">
            <a:off x="4886626" y="1521543"/>
            <a:ext cx="437541" cy="850492"/>
          </a:xfrm>
          <a:prstGeom prst="straightConnector1">
            <a:avLst/>
          </a:prstGeom>
          <a:noFill/>
          <a:ln w="6345" cap="flat">
            <a:solidFill>
              <a:srgbClr val="5B9BD5"/>
            </a:solidFill>
            <a:prstDash val="solid"/>
            <a:miter/>
            <a:tailEnd type="arrow"/>
          </a:ln>
        </p:spPr>
      </p:cxnSp>
      <p:sp>
        <p:nvSpPr>
          <p:cNvPr id="7" name="Rectangle 8"/>
          <p:cNvSpPr/>
          <p:nvPr/>
        </p:nvSpPr>
        <p:spPr>
          <a:xfrm>
            <a:off x="1017635" y="4178707"/>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Continuous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(ratio)</a:t>
            </a:r>
          </a:p>
        </p:txBody>
      </p:sp>
      <p:sp>
        <p:nvSpPr>
          <p:cNvPr id="8" name="Rectangle 9"/>
          <p:cNvSpPr/>
          <p:nvPr/>
        </p:nvSpPr>
        <p:spPr>
          <a:xfrm>
            <a:off x="2952131" y="4183626"/>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Discrete (interval)</a:t>
            </a:r>
          </a:p>
        </p:txBody>
      </p:sp>
      <p:sp>
        <p:nvSpPr>
          <p:cNvPr id="9" name="Rectangle 10"/>
          <p:cNvSpPr/>
          <p:nvPr/>
        </p:nvSpPr>
        <p:spPr>
          <a:xfrm>
            <a:off x="7253752" y="4095140"/>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Ordinal, </a:t>
            </a:r>
            <a:r>
              <a:rPr lang="en-GB" sz="1400" b="0" i="0" u="none" strike="noStrike" kern="1200" cap="none" spc="0" baseline="0">
                <a:solidFill>
                  <a:srgbClr val="FFFFFF"/>
                </a:solidFill>
                <a:uFillTx/>
                <a:latin typeface="Calibri"/>
              </a:rPr>
              <a:t>categories you can rank</a:t>
            </a:r>
            <a:endParaRPr lang="en-GB" sz="1800" b="0" i="0" u="none" strike="noStrike" kern="1200" cap="none" spc="0" baseline="0">
              <a:solidFill>
                <a:srgbClr val="FFFFFF"/>
              </a:solidFill>
              <a:uFillTx/>
              <a:latin typeface="Calibri"/>
            </a:endParaRPr>
          </a:p>
        </p:txBody>
      </p:sp>
      <p:sp>
        <p:nvSpPr>
          <p:cNvPr id="10" name="Rectangle 11"/>
          <p:cNvSpPr/>
          <p:nvPr/>
        </p:nvSpPr>
        <p:spPr>
          <a:xfrm>
            <a:off x="9188247" y="4095140"/>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Nominal, </a:t>
            </a:r>
            <a:r>
              <a:rPr lang="en-GB" sz="1400" b="0" i="0" u="none" strike="noStrike" kern="1200" cap="none" spc="0" baseline="0">
                <a:solidFill>
                  <a:srgbClr val="FFFFFF"/>
                </a:solidFill>
                <a:uFillTx/>
                <a:latin typeface="Calibri"/>
              </a:rPr>
              <a:t>categories without order or direction</a:t>
            </a:r>
          </a:p>
        </p:txBody>
      </p:sp>
      <p:sp>
        <p:nvSpPr>
          <p:cNvPr id="11" name="Rectangle 12"/>
          <p:cNvSpPr/>
          <p:nvPr/>
        </p:nvSpPr>
        <p:spPr>
          <a:xfrm>
            <a:off x="9188247" y="5299588"/>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e.g. gender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Marital status</a:t>
            </a:r>
          </a:p>
        </p:txBody>
      </p:sp>
      <p:sp>
        <p:nvSpPr>
          <p:cNvPr id="12" name="Rectangle 13"/>
          <p:cNvSpPr/>
          <p:nvPr/>
        </p:nvSpPr>
        <p:spPr>
          <a:xfrm>
            <a:off x="7253752" y="5286064"/>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a:solidFill>
                <a:srgbClr val="FFFFFF"/>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FFFFFF"/>
                </a:solidFill>
                <a:uFillTx/>
                <a:latin typeface="Calibri"/>
              </a:rPr>
              <a:t>e.g. educational attainment, satisfaction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3" name="Rectangle 14"/>
          <p:cNvSpPr/>
          <p:nvPr/>
        </p:nvSpPr>
        <p:spPr>
          <a:xfrm>
            <a:off x="2952131" y="5286064"/>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Temperature</a:t>
            </a:r>
          </a:p>
        </p:txBody>
      </p:sp>
      <p:sp>
        <p:nvSpPr>
          <p:cNvPr id="14" name="Rectangle 15"/>
          <p:cNvSpPr/>
          <p:nvPr/>
        </p:nvSpPr>
        <p:spPr>
          <a:xfrm>
            <a:off x="1017635" y="5299588"/>
            <a:ext cx="1563331" cy="914400"/>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Calibri"/>
              </a:rPr>
              <a:t>Height, weight, age, income</a:t>
            </a:r>
          </a:p>
        </p:txBody>
      </p:sp>
    </p:spTree>
    <p:extLst>
      <p:ext uri="{BB962C8B-B14F-4D97-AF65-F5344CB8AC3E}">
        <p14:creationId xmlns:p14="http://schemas.microsoft.com/office/powerpoint/2010/main" val="4128339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14650" y="6211669"/>
            <a:ext cx="6096000" cy="646331"/>
          </a:xfrm>
          <a:prstGeom prst="rect">
            <a:avLst/>
          </a:prstGeom>
        </p:spPr>
        <p:txBody>
          <a:bodyPr>
            <a:spAutoFit/>
          </a:bodyPr>
          <a:lstStyle/>
          <a:p>
            <a:r>
              <a:rPr lang="en-GB" dirty="0"/>
              <a:t>By Dan </a:t>
            </a:r>
            <a:r>
              <a:rPr lang="en-GB" dirty="0" err="1"/>
              <a:t>Kernler</a:t>
            </a:r>
            <a:r>
              <a:rPr lang="en-GB" dirty="0"/>
              <a:t> - Own work, CC BY-SA 4.0, https://commons.wikimedia.org/w/index.php?curid=36506025</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0" y="0"/>
            <a:ext cx="8610600" cy="6248004"/>
          </a:xfrm>
          <a:prstGeom prst="rect">
            <a:avLst/>
          </a:prstGeom>
        </p:spPr>
      </p:pic>
    </p:spTree>
    <p:extLst>
      <p:ext uri="{BB962C8B-B14F-4D97-AF65-F5344CB8AC3E}">
        <p14:creationId xmlns:p14="http://schemas.microsoft.com/office/powerpoint/2010/main" val="26287256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Association between 2 categorical variables</a:t>
            </a:r>
            <a:endParaRPr lang="en-GB" dirty="0"/>
          </a:p>
        </p:txBody>
      </p:sp>
      <p:sp>
        <p:nvSpPr>
          <p:cNvPr id="3" name="Content Placeholder 2"/>
          <p:cNvSpPr>
            <a:spLocks noGrp="1"/>
          </p:cNvSpPr>
          <p:nvPr>
            <p:ph idx="1"/>
          </p:nvPr>
        </p:nvSpPr>
        <p:spPr>
          <a:xfrm>
            <a:off x="838200" y="1787525"/>
            <a:ext cx="10515600" cy="4351338"/>
          </a:xfrm>
        </p:spPr>
        <p:txBody>
          <a:bodyPr/>
          <a:lstStyle/>
          <a:p>
            <a:r>
              <a:rPr lang="en-GB" dirty="0" smtClean="0"/>
              <a:t>Example from </a:t>
            </a:r>
            <a:r>
              <a:rPr lang="en-GB" dirty="0" err="1" smtClean="0"/>
              <a:t>Agresti</a:t>
            </a:r>
            <a:r>
              <a:rPr lang="en-GB" dirty="0" smtClean="0"/>
              <a:t> and Franklin, Statistics the Art and Science of Learning from Data</a:t>
            </a:r>
          </a:p>
          <a:p>
            <a:endParaRPr lang="en-GB" dirty="0"/>
          </a:p>
          <a:p>
            <a:r>
              <a:rPr lang="en-GB" dirty="0" smtClean="0"/>
              <a:t>Are pesticides present less often in organic food?</a:t>
            </a:r>
            <a:endParaRPr lang="en-GB" dirty="0"/>
          </a:p>
        </p:txBody>
      </p:sp>
    </p:spTree>
    <p:extLst>
      <p:ext uri="{BB962C8B-B14F-4D97-AF65-F5344CB8AC3E}">
        <p14:creationId xmlns:p14="http://schemas.microsoft.com/office/powerpoint/2010/main" val="13669000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59535" y="1473200"/>
            <a:ext cx="9683078" cy="3031331"/>
          </a:xfrm>
          <a:prstGeom prst="rect">
            <a:avLst/>
          </a:prstGeom>
        </p:spPr>
      </p:pic>
      <p:cxnSp>
        <p:nvCxnSpPr>
          <p:cNvPr id="6" name="Straight Arrow Connector 5"/>
          <p:cNvCxnSpPr/>
          <p:nvPr/>
        </p:nvCxnSpPr>
        <p:spPr>
          <a:xfrm flipH="1">
            <a:off x="6680200" y="1155700"/>
            <a:ext cx="1155700" cy="165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07300" y="509369"/>
            <a:ext cx="1536700" cy="646331"/>
          </a:xfrm>
          <a:prstGeom prst="rect">
            <a:avLst/>
          </a:prstGeom>
          <a:noFill/>
        </p:spPr>
        <p:txBody>
          <a:bodyPr wrap="square" rtlCol="0">
            <a:spAutoFit/>
          </a:bodyPr>
          <a:lstStyle/>
          <a:p>
            <a:r>
              <a:rPr lang="en-GB" dirty="0" smtClean="0"/>
              <a:t>Outcome variable</a:t>
            </a:r>
            <a:endParaRPr lang="en-GB" dirty="0"/>
          </a:p>
        </p:txBody>
      </p:sp>
      <p:cxnSp>
        <p:nvCxnSpPr>
          <p:cNvPr id="9" name="Straight Arrow Connector 8"/>
          <p:cNvCxnSpPr/>
          <p:nvPr/>
        </p:nvCxnSpPr>
        <p:spPr>
          <a:xfrm flipH="1" flipV="1">
            <a:off x="2997200" y="3644900"/>
            <a:ext cx="130810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48100" y="5118100"/>
            <a:ext cx="1460500" cy="646331"/>
          </a:xfrm>
          <a:prstGeom prst="rect">
            <a:avLst/>
          </a:prstGeom>
          <a:noFill/>
        </p:spPr>
        <p:txBody>
          <a:bodyPr wrap="square" rtlCol="0">
            <a:spAutoFit/>
          </a:bodyPr>
          <a:lstStyle/>
          <a:p>
            <a:r>
              <a:rPr lang="en-GB" dirty="0" smtClean="0"/>
              <a:t>Explanatory variable</a:t>
            </a:r>
            <a:endParaRPr lang="en-GB" dirty="0"/>
          </a:p>
        </p:txBody>
      </p:sp>
    </p:spTree>
    <p:extLst>
      <p:ext uri="{BB962C8B-B14F-4D97-AF65-F5344CB8AC3E}">
        <p14:creationId xmlns:p14="http://schemas.microsoft.com/office/powerpoint/2010/main" val="12661671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unpack this table</a:t>
            </a:r>
            <a:endParaRPr lang="en-GB" dirty="0"/>
          </a:p>
        </p:txBody>
      </p:sp>
      <p:sp>
        <p:nvSpPr>
          <p:cNvPr id="3" name="Content Placeholder 2"/>
          <p:cNvSpPr>
            <a:spLocks noGrp="1"/>
          </p:cNvSpPr>
          <p:nvPr>
            <p:ph idx="1"/>
          </p:nvPr>
        </p:nvSpPr>
        <p:spPr/>
        <p:txBody>
          <a:bodyPr/>
          <a:lstStyle/>
          <a:p>
            <a:r>
              <a:rPr lang="en-GB" dirty="0" smtClean="0"/>
              <a:t>Proportion of organic food types which contain pesticides: </a:t>
            </a:r>
          </a:p>
          <a:p>
            <a:pPr lvl="1"/>
            <a:r>
              <a:rPr lang="en-GB" dirty="0" smtClean="0"/>
              <a:t>29/127= 0.228</a:t>
            </a:r>
          </a:p>
          <a:p>
            <a:r>
              <a:rPr lang="en-GB" dirty="0" smtClean="0"/>
              <a:t>Proportion of conventional food types containing pesticides:</a:t>
            </a:r>
          </a:p>
          <a:p>
            <a:pPr lvl="1"/>
            <a:r>
              <a:rPr lang="en-GB" dirty="0" smtClean="0"/>
              <a:t>19485/26571= 0.733</a:t>
            </a:r>
          </a:p>
          <a:p>
            <a:pPr lvl="1"/>
            <a:endParaRPr lang="en-GB" dirty="0"/>
          </a:p>
          <a:p>
            <a:r>
              <a:rPr lang="en-GB" dirty="0" smtClean="0"/>
              <a:t>3 times higher </a:t>
            </a:r>
          </a:p>
          <a:p>
            <a:pPr lvl="1"/>
            <a:r>
              <a:rPr lang="en-GB" dirty="0" smtClean="0"/>
              <a:t>Or, 0.733/0.228=3.2</a:t>
            </a:r>
            <a:endParaRPr lang="en-GB" dirty="0"/>
          </a:p>
        </p:txBody>
      </p:sp>
    </p:spTree>
    <p:extLst>
      <p:ext uri="{BB962C8B-B14F-4D97-AF65-F5344CB8AC3E}">
        <p14:creationId xmlns:p14="http://schemas.microsoft.com/office/powerpoint/2010/main" val="30421001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This is a contingency table: </a:t>
            </a:r>
            <a:r>
              <a:rPr lang="en-GB" sz="4000" dirty="0" smtClean="0"/>
              <a:t>displays two categorical variables, one in the row one in the column</a:t>
            </a:r>
            <a:endParaRPr lang="en-GB" sz="4000" dirty="0"/>
          </a:p>
        </p:txBody>
      </p:sp>
      <p:pic>
        <p:nvPicPr>
          <p:cNvPr id="5" name="Content Placeholder 3"/>
          <p:cNvPicPr>
            <a:picLocks noGrp="1" noChangeAspect="1"/>
          </p:cNvPicPr>
          <p:nvPr>
            <p:ph idx="1"/>
          </p:nvPr>
        </p:nvPicPr>
        <p:blipFill>
          <a:blip r:embed="rId2"/>
          <a:stretch>
            <a:fillRect/>
          </a:stretch>
        </p:blipFill>
        <p:spPr>
          <a:xfrm>
            <a:off x="1254461" y="1892300"/>
            <a:ext cx="9683078" cy="3031331"/>
          </a:xfrm>
          <a:prstGeom prst="rect">
            <a:avLst/>
          </a:prstGeom>
        </p:spPr>
      </p:pic>
      <p:sp>
        <p:nvSpPr>
          <p:cNvPr id="6" name="TextBox 5"/>
          <p:cNvSpPr txBox="1"/>
          <p:nvPr/>
        </p:nvSpPr>
        <p:spPr>
          <a:xfrm>
            <a:off x="1790700" y="5041900"/>
            <a:ext cx="9042400" cy="646331"/>
          </a:xfrm>
          <a:prstGeom prst="rect">
            <a:avLst/>
          </a:prstGeom>
          <a:noFill/>
        </p:spPr>
        <p:txBody>
          <a:bodyPr wrap="square" rtlCol="0">
            <a:spAutoFit/>
          </a:bodyPr>
          <a:lstStyle/>
          <a:p>
            <a:r>
              <a:rPr lang="en-GB" dirty="0" smtClean="0"/>
              <a:t>The process of finding frequencies for the cells of a contingency from a dataset is called cross-tabulation (this is the term used in SPSS). </a:t>
            </a:r>
            <a:endParaRPr lang="en-GB" dirty="0"/>
          </a:p>
        </p:txBody>
      </p:sp>
    </p:spTree>
    <p:extLst>
      <p:ext uri="{BB962C8B-B14F-4D97-AF65-F5344CB8AC3E}">
        <p14:creationId xmlns:p14="http://schemas.microsoft.com/office/powerpoint/2010/main" val="2397632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TotalTime>
  <Words>11182</Words>
  <Application>Microsoft Office PowerPoint</Application>
  <PresentationFormat>Widescreen</PresentationFormat>
  <Paragraphs>2303</Paragraphs>
  <Slides>313</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313</vt:i4>
      </vt:variant>
    </vt:vector>
  </HeadingPairs>
  <TitlesOfParts>
    <vt:vector size="323" baseType="lpstr">
      <vt:lpstr>Arial</vt:lpstr>
      <vt:lpstr>Calibri</vt:lpstr>
      <vt:lpstr>Calibri Light</vt:lpstr>
      <vt:lpstr>Cambria Math</vt:lpstr>
      <vt:lpstr>Courier New</vt:lpstr>
      <vt:lpstr>MathJax_Main</vt:lpstr>
      <vt:lpstr>Times New Roman</vt:lpstr>
      <vt:lpstr>Office Theme</vt:lpstr>
      <vt:lpstr>Bitmap Image</vt:lpstr>
      <vt:lpstr>Equation</vt:lpstr>
      <vt:lpstr>Lecture 1  The research process</vt:lpstr>
      <vt:lpstr>Welcome</vt:lpstr>
      <vt:lpstr>PowerPoint Presentation</vt:lpstr>
      <vt:lpstr>Today</vt:lpstr>
      <vt:lpstr>Approach</vt:lpstr>
      <vt:lpstr>Resources</vt:lpstr>
      <vt:lpstr>Files on LEARN</vt:lpstr>
      <vt:lpstr>The Google Drive site for this course</vt:lpstr>
      <vt:lpstr>Software</vt:lpstr>
      <vt:lpstr>SPSS</vt:lpstr>
      <vt:lpstr>Working with data</vt:lpstr>
      <vt:lpstr>PowerPoint Presentation</vt:lpstr>
      <vt:lpstr>Document</vt:lpstr>
      <vt:lpstr>File directories</vt:lpstr>
      <vt:lpstr>Example file structure</vt:lpstr>
      <vt:lpstr>File naming protocol</vt:lpstr>
      <vt:lpstr>Syntax files</vt:lpstr>
      <vt:lpstr>PowerPoint Presentation</vt:lpstr>
      <vt:lpstr>PowerPoint Presentation</vt:lpstr>
      <vt:lpstr>Statistical analyses:  the research workflow</vt:lpstr>
      <vt:lpstr>Statistical Analyses:  the research workflow</vt:lpstr>
      <vt:lpstr>Research - what you want to look at is up to you</vt:lpstr>
      <vt:lpstr>PowerPoint Presentation</vt:lpstr>
      <vt:lpstr>Course work 1</vt:lpstr>
      <vt:lpstr>Course work 1</vt:lpstr>
      <vt:lpstr>Course work 1</vt:lpstr>
      <vt:lpstr>Lab and practical</vt:lpstr>
      <vt:lpstr>PowerPoint Presentation</vt:lpstr>
      <vt:lpstr>Lecture 2 Fantastic Data:</vt:lpstr>
      <vt:lpstr>Recap from Monday:</vt:lpstr>
      <vt:lpstr>What we did</vt:lpstr>
      <vt:lpstr>The first piece of coursework</vt:lpstr>
      <vt:lpstr>Research Proposal</vt:lpstr>
      <vt:lpstr>Data….</vt:lpstr>
      <vt:lpstr>What are Data?</vt:lpstr>
      <vt:lpstr>Recognizing data</vt:lpstr>
      <vt:lpstr>PowerPoint Presentation</vt:lpstr>
      <vt:lpstr>PowerPoint Presentation</vt:lpstr>
      <vt:lpstr>STATISTICS</vt:lpstr>
      <vt:lpstr>Evaluating Data and Statistics </vt:lpstr>
      <vt:lpstr>Where to find data</vt:lpstr>
      <vt:lpstr>RAND Database of terrorist incidents</vt:lpstr>
      <vt:lpstr>PowerPoint Presentation</vt:lpstr>
      <vt:lpstr>IPUMS International Census Data</vt:lpstr>
      <vt:lpstr>European Social Survey</vt:lpstr>
      <vt:lpstr>Some Scottish Census data</vt:lpstr>
      <vt:lpstr>Some Economics Data</vt:lpstr>
      <vt:lpstr>Political data e.g. Council election results</vt:lpstr>
      <vt:lpstr>Sports</vt:lpstr>
      <vt:lpstr>Politics- loads of data available…</vt:lpstr>
      <vt:lpstr>PowerPoint Presentation</vt:lpstr>
      <vt:lpstr>Those are some ideas: </vt:lpstr>
      <vt:lpstr>Course Work 2, write a short piece of replicable analysis</vt:lpstr>
      <vt:lpstr>http://abacus.bates.edu/~ganderso/biology/resources/writing/HTWsections.html  </vt:lpstr>
      <vt:lpstr>Lesson 2: course document </vt:lpstr>
      <vt:lpstr>Lecture 3  Types of variables</vt:lpstr>
      <vt:lpstr>Recap: week 1 </vt:lpstr>
      <vt:lpstr>Course work 1: now due Tues 27th June</vt:lpstr>
      <vt:lpstr>This week:</vt:lpstr>
      <vt:lpstr>Before we get onto that:</vt:lpstr>
      <vt:lpstr>Types of data…</vt:lpstr>
      <vt:lpstr>To undertake analysis we need data</vt:lpstr>
      <vt:lpstr>Variables</vt:lpstr>
      <vt:lpstr>PowerPoint Presentation</vt:lpstr>
      <vt:lpstr>PowerPoint Presentation</vt:lpstr>
      <vt:lpstr>Types of variables </vt:lpstr>
      <vt:lpstr>PowerPoint Presentation</vt:lpstr>
      <vt:lpstr>Interval and ratio </vt:lpstr>
      <vt:lpstr>PowerPoint Presentation</vt:lpstr>
      <vt:lpstr>Nominal Variable in SPSS: have a microwave?</vt:lpstr>
      <vt:lpstr>Ordinal variable SPSS: education level</vt:lpstr>
      <vt:lpstr>Scale (interval/ratio) SPSS:</vt:lpstr>
      <vt:lpstr>Measures of central tendency:  describing data</vt:lpstr>
      <vt:lpstr>Describing a nominal variable: Mode the category with the most cases</vt:lpstr>
      <vt:lpstr>Describing an ordinal variable: Median the 50th percentile</vt:lpstr>
      <vt:lpstr>PowerPoint Presentation</vt:lpstr>
      <vt:lpstr>Describing a continuous variable: Mean the arithmetic mean</vt:lpstr>
      <vt:lpstr>Mean number of adults:</vt:lpstr>
      <vt:lpstr>Skewness</vt:lpstr>
      <vt:lpstr>You don’t really see skewness or kurtosis anywhere…</vt:lpstr>
      <vt:lpstr>PowerPoint Presentation</vt:lpstr>
      <vt:lpstr>PowerPoint Presentation</vt:lpstr>
      <vt:lpstr>PowerPoint Presentation</vt:lpstr>
      <vt:lpstr>General interpretation</vt:lpstr>
      <vt:lpstr>Normal distribution</vt:lpstr>
      <vt:lpstr>PowerPoint Presentation</vt:lpstr>
      <vt:lpstr>Kurtosis</vt:lpstr>
      <vt:lpstr>What you need to know… </vt:lpstr>
      <vt:lpstr>Extreme case of ‘light-tailed’, platykurtic distribution, kurtosis of: -1.21</vt:lpstr>
      <vt:lpstr>A ‘heavy tailed’ leptokurtic distribution,  kurtosis of: 1.86.</vt:lpstr>
      <vt:lpstr>You don’t really see skewness or kurtosis reported in papers, its something checked in the background</vt:lpstr>
      <vt:lpstr>Lecture 4 Chi-Square, correlation and regression</vt:lpstr>
      <vt:lpstr>Recap – from Tuesday</vt:lpstr>
      <vt:lpstr>PowerPoint Presentation</vt:lpstr>
      <vt:lpstr>PowerPoint Presentation</vt:lpstr>
      <vt:lpstr>Association between 2 categorical variables</vt:lpstr>
      <vt:lpstr>PowerPoint Presentation</vt:lpstr>
      <vt:lpstr>Lets unpack this table</vt:lpstr>
      <vt:lpstr>This is a contingency table: displays two categorical variables, one in the row one in the column</vt:lpstr>
      <vt:lpstr>Conditional proportions</vt:lpstr>
      <vt:lpstr>Chi-square test </vt:lpstr>
      <vt:lpstr>Do you watch Game of Thrones?</vt:lpstr>
      <vt:lpstr>Do you watch Game of Thrones?</vt:lpstr>
      <vt:lpstr>Do you watch Game of Thrones? (GOT)</vt:lpstr>
      <vt:lpstr>That is what we would expect given an assumption of independence, what do we observe? </vt:lpstr>
      <vt:lpstr>We calculate a Chi-square, (x^2) statistic Subtract the observed (O) from expected (E)</vt:lpstr>
      <vt:lpstr>PowerPoint Presentation</vt:lpstr>
      <vt:lpstr>Degrees of freedom </vt:lpstr>
      <vt:lpstr>Chi-square, x^2</vt:lpstr>
      <vt:lpstr>Significance</vt:lpstr>
      <vt:lpstr>Good news</vt:lpstr>
      <vt:lpstr>PowerPoint Presentation</vt:lpstr>
      <vt:lpstr>Metric associations</vt:lpstr>
      <vt:lpstr>PowerPoint Presentation</vt:lpstr>
      <vt:lpstr>Calculating the correlation (r),  arghhhh not more maths!!!!!!</vt:lpstr>
      <vt:lpstr>Not going to say any more</vt:lpstr>
      <vt:lpstr>Rule of thumb</vt:lpstr>
      <vt:lpstr>PowerPoint Presentation</vt:lpstr>
      <vt:lpstr>Curvilinear relationship: r=0, but the association is strong</vt:lpstr>
      <vt:lpstr>Regression</vt:lpstr>
      <vt:lpstr>Regression: predicting an outcome</vt:lpstr>
      <vt:lpstr>Archaeologists use regression to predict height </vt:lpstr>
      <vt:lpstr>Interpreting the y-Intercept</vt:lpstr>
      <vt:lpstr>Interpreting the Slope</vt:lpstr>
      <vt:lpstr>Slope Values: Positive, Negative, Equal to 0</vt:lpstr>
      <vt:lpstr>Lecture 5  Gathering Data</vt:lpstr>
      <vt:lpstr>Recap</vt:lpstr>
      <vt:lpstr>PowerPoint Presentation</vt:lpstr>
      <vt:lpstr>Regression</vt:lpstr>
      <vt:lpstr>Gathering data…</vt:lpstr>
      <vt:lpstr>Experiment </vt:lpstr>
      <vt:lpstr>Observational study</vt:lpstr>
      <vt:lpstr>Hierarchy of evidence</vt:lpstr>
      <vt:lpstr>Another one</vt:lpstr>
      <vt:lpstr>(Some) Types of observational data</vt:lpstr>
      <vt:lpstr>Age, period and cohort effects</vt:lpstr>
      <vt:lpstr>Why observation and not RCTs?</vt:lpstr>
      <vt:lpstr>Bradford hill criteria</vt:lpstr>
      <vt:lpstr>Bradford Hill and Richard Doll (1950)</vt:lpstr>
      <vt:lpstr>Strength</vt:lpstr>
      <vt:lpstr>Consistency</vt:lpstr>
      <vt:lpstr>Specificity</vt:lpstr>
      <vt:lpstr>Temporality</vt:lpstr>
      <vt:lpstr>Biological gradient</vt:lpstr>
      <vt:lpstr>Plausibility</vt:lpstr>
      <vt:lpstr>Coherence</vt:lpstr>
      <vt:lpstr>Experiment</vt:lpstr>
      <vt:lpstr>Analogy</vt:lpstr>
      <vt:lpstr>That is the Bradford Hill criteria</vt:lpstr>
      <vt:lpstr>Data gathering: It’s complicated</vt:lpstr>
      <vt:lpstr>Statistical Methods Sampling Techniques</vt:lpstr>
      <vt:lpstr>PowerPoint Presentation</vt:lpstr>
      <vt:lpstr>Sample surveys</vt:lpstr>
      <vt:lpstr>Non-random sampling</vt:lpstr>
      <vt:lpstr>Random sampling</vt:lpstr>
      <vt:lpstr>Random sampling methods</vt:lpstr>
      <vt:lpstr>Generating random numbers</vt:lpstr>
      <vt:lpstr>Sampling frame</vt:lpstr>
      <vt:lpstr>Example: simple random sampling</vt:lpstr>
      <vt:lpstr>Example: Stratified sampling</vt:lpstr>
      <vt:lpstr>Example: cluster sampling</vt:lpstr>
      <vt:lpstr>Cluster sampling v. stratified sampling</vt:lpstr>
      <vt:lpstr>Sampling Recap</vt:lpstr>
      <vt:lpstr>Lecture 6 Distributions: *Normal Distribution*</vt:lpstr>
      <vt:lpstr>Probability distributions</vt:lpstr>
      <vt:lpstr>Lets look a probability for a bit</vt:lpstr>
      <vt:lpstr>PowerPoint Presentation</vt:lpstr>
      <vt:lpstr>PowerPoint Presentation</vt:lpstr>
      <vt:lpstr>PowerPoint Presentation</vt:lpstr>
      <vt:lpstr>PowerPoint Presentation</vt:lpstr>
      <vt:lpstr>Guess the Probability?</vt:lpstr>
      <vt:lpstr>Guess the Probability?</vt:lpstr>
      <vt:lpstr>Probability distributions</vt:lpstr>
      <vt:lpstr>Why probability?</vt:lpstr>
      <vt:lpstr>Why probability?</vt:lpstr>
      <vt:lpstr>Why probability?</vt:lpstr>
      <vt:lpstr>Why probability?</vt:lpstr>
      <vt:lpstr>Normal Distribution</vt:lpstr>
      <vt:lpstr>Normal distribution </vt:lpstr>
      <vt:lpstr>Normal distribution </vt:lpstr>
      <vt:lpstr>Normal distribution</vt:lpstr>
      <vt:lpstr>Normal distribution:  the height of women (in the USA)</vt:lpstr>
      <vt:lpstr>Normal distribution the height of women (in the USA)</vt:lpstr>
      <vt:lpstr>Why the normal distribution?</vt:lpstr>
      <vt:lpstr>Exercise</vt:lpstr>
      <vt:lpstr>Calculating means and standard deviations</vt:lpstr>
      <vt:lpstr>Lets take our data set on distributions</vt:lpstr>
      <vt:lpstr>Sample standard deviation =s  (population SD= σ)</vt:lpstr>
      <vt:lpstr>Standard deviation</vt:lpstr>
      <vt:lpstr>Lets take our distribution</vt:lpstr>
      <vt:lpstr>Lets take a sample from our distribution  </vt:lpstr>
      <vt:lpstr>First we calculate the mean difference</vt:lpstr>
      <vt:lpstr>Squaring the mean difference </vt:lpstr>
      <vt:lpstr>PowerPoint Presentation</vt:lpstr>
      <vt:lpstr>Squaring the mean difference </vt:lpstr>
      <vt:lpstr>Sample standard deviation </vt:lpstr>
      <vt:lpstr>Standard deviation: Lets look at another example </vt:lpstr>
      <vt:lpstr>Distributions</vt:lpstr>
      <vt:lpstr>Lecture 7 Sampling Distributions</vt:lpstr>
      <vt:lpstr>Thinking distributions</vt:lpstr>
      <vt:lpstr>Distributions</vt:lpstr>
      <vt:lpstr>Lets draw samples</vt:lpstr>
      <vt:lpstr>A sample in a sack (bag!)</vt:lpstr>
      <vt:lpstr>Lecture 8 Statistical Inference</vt:lpstr>
      <vt:lpstr>Statistical Inference</vt:lpstr>
      <vt:lpstr>Calculating a confidence interval for a sample mean</vt:lpstr>
      <vt:lpstr>Lets take our data set on distributions</vt:lpstr>
      <vt:lpstr>Lets take a sample from our distribution  </vt:lpstr>
      <vt:lpstr>PowerPoint Presentation</vt:lpstr>
      <vt:lpstr>Standard deviation</vt:lpstr>
      <vt:lpstr>So we have a sample </vt:lpstr>
      <vt:lpstr>First we calculate the mean difference</vt:lpstr>
      <vt:lpstr>Squaring the mean difference</vt:lpstr>
      <vt:lpstr>PowerPoint Presentation</vt:lpstr>
      <vt:lpstr>Same again: Squaring the mean difference </vt:lpstr>
      <vt:lpstr>Sample standard deviation </vt:lpstr>
      <vt:lpstr>After all that:</vt:lpstr>
      <vt:lpstr>t_(n-1)^∗: we get this from a t distribution table</vt:lpstr>
      <vt:lpstr>Some properties of the t distribution</vt:lpstr>
      <vt:lpstr>History lesson</vt:lpstr>
      <vt:lpstr>Lets do this!</vt:lpstr>
      <vt:lpstr>So remember we have a sample </vt:lpstr>
      <vt:lpstr>That’s it </vt:lpstr>
      <vt:lpstr>Statistical Inference</vt:lpstr>
      <vt:lpstr>Sample to population</vt:lpstr>
      <vt:lpstr>Point estimates and interval estimates</vt:lpstr>
      <vt:lpstr>What does the confidence interval mean?</vt:lpstr>
      <vt:lpstr>Lets do an exercise, woo hoo!</vt:lpstr>
      <vt:lpstr>Lets do an exercise, woo hoo!</vt:lpstr>
      <vt:lpstr>SPSS example from the next lab (lesson 8)</vt:lpstr>
      <vt:lpstr>Multivariate graph, with confidence intervals</vt:lpstr>
      <vt:lpstr>PowerPoint Presentation</vt:lpstr>
      <vt:lpstr>Confidence interval for a mean</vt:lpstr>
      <vt:lpstr>PowerPoint Presentation</vt:lpstr>
      <vt:lpstr>Lecture 9 Statistical Significance</vt:lpstr>
      <vt:lpstr>Statistical significance</vt:lpstr>
      <vt:lpstr>Teaching Point:</vt:lpstr>
      <vt:lpstr>Problem: we have a sample, but we want to say something about the population</vt:lpstr>
      <vt:lpstr>Teaching point:</vt:lpstr>
      <vt:lpstr>Analysis</vt:lpstr>
      <vt:lpstr>Standard errors</vt:lpstr>
      <vt:lpstr>Standard error:</vt:lpstr>
      <vt:lpstr>Significance </vt:lpstr>
      <vt:lpstr>Confidence Intervals (CIs) </vt:lpstr>
      <vt:lpstr>Calculating a p-value</vt:lpstr>
      <vt:lpstr>Significance level, p-value</vt:lpstr>
      <vt:lpstr>Steps to performing a significance test</vt:lpstr>
      <vt:lpstr>Steps to performing a significance test</vt:lpstr>
      <vt:lpstr>Steps to performing a significance test</vt:lpstr>
      <vt:lpstr>Steps to performing a significance test </vt:lpstr>
      <vt:lpstr>Steps to performing a significance test </vt:lpstr>
      <vt:lpstr>An example SPSS:</vt:lpstr>
      <vt:lpstr>PowerPoint Presentation</vt:lpstr>
      <vt:lpstr>Chi, and association:  SPSS is £~@*ing confusing</vt:lpstr>
      <vt:lpstr>Lets do another one:</vt:lpstr>
      <vt:lpstr>PowerPoint Presentation</vt:lpstr>
      <vt:lpstr>Again, an incredibly UN-clear, output</vt:lpstr>
      <vt:lpstr>How important is the significance test? </vt:lpstr>
      <vt:lpstr>Conclusions</vt:lpstr>
      <vt:lpstr>Further reading</vt:lpstr>
      <vt:lpstr>Lecture 10 Comparing two groups</vt:lpstr>
      <vt:lpstr>Hooked on nicotine example</vt:lpstr>
      <vt:lpstr>PowerPoint Presentation</vt:lpstr>
      <vt:lpstr>Hooked on nicotine data from the USA</vt:lpstr>
      <vt:lpstr>Mean difference</vt:lpstr>
      <vt:lpstr>How good an estimate of the population is the sample?</vt:lpstr>
      <vt:lpstr>Rough Confidence Interval</vt:lpstr>
      <vt:lpstr> </vt:lpstr>
      <vt:lpstr>Degrees of freedom: </vt:lpstr>
      <vt:lpstr>So the mean difference we have calculated</vt:lpstr>
      <vt:lpstr>So that’s CI’s, what about significance</vt:lpstr>
      <vt:lpstr>So,</vt:lpstr>
      <vt:lpstr>Lets try running the example (live demo, it might not work)</vt:lpstr>
      <vt:lpstr>Result of the t-test:</vt:lpstr>
      <vt:lpstr>PowerPoint Presentation</vt:lpstr>
      <vt:lpstr>In SPSS</vt:lpstr>
      <vt:lpstr>PowerPoint Presentation</vt:lpstr>
      <vt:lpstr>Unpack the SPSS output:</vt:lpstr>
      <vt:lpstr>PowerPoint Presentation</vt:lpstr>
      <vt:lpstr>PowerPoint Presentation</vt:lpstr>
      <vt:lpstr>Lecture 11 Association</vt:lpstr>
      <vt:lpstr>Last time: Comparing two means</vt:lpstr>
      <vt:lpstr>Categorical association –  remember the chi-square</vt:lpstr>
      <vt:lpstr>Let’s revisit our worked example from session 4</vt:lpstr>
      <vt:lpstr>Do you watch Game of Thrones?</vt:lpstr>
      <vt:lpstr>Do you watch Game of Thrones? (GOT)</vt:lpstr>
      <vt:lpstr>That is what we would expect given an assumption of independence, what do we observe? </vt:lpstr>
      <vt:lpstr>We calculate a Chi-square, (x^2) statistic Subtract the observed (O) from expected (E)</vt:lpstr>
      <vt:lpstr>PowerPoint Presentation</vt:lpstr>
      <vt:lpstr>Degrees of freedom </vt:lpstr>
      <vt:lpstr>Chi-square, x^2</vt:lpstr>
      <vt:lpstr>What does this mean? </vt:lpstr>
      <vt:lpstr>PowerPoint Presentation</vt:lpstr>
      <vt:lpstr>Teaching point</vt:lpstr>
      <vt:lpstr>Regression: again</vt:lpstr>
      <vt:lpstr>Regression</vt:lpstr>
      <vt:lpstr>Regression</vt:lpstr>
      <vt:lpstr>Regression</vt:lpstr>
      <vt:lpstr>Regression</vt:lpstr>
      <vt:lpstr>Regression</vt:lpstr>
      <vt:lpstr>Regression</vt:lpstr>
      <vt:lpstr>Least squares method</vt:lpstr>
      <vt:lpstr>Least Squares Method</vt:lpstr>
      <vt:lpstr>The slope of the regression and correlation</vt:lpstr>
      <vt:lpstr>Regression and correlation</vt:lpstr>
      <vt:lpstr>R squared (r^2)</vt:lpstr>
      <vt:lpstr>R squared (r^2)</vt:lpstr>
      <vt:lpstr>SPSS example (multivariate model)</vt:lpstr>
      <vt:lpstr>Earnings the outcome variable</vt:lpstr>
      <vt:lpstr>age</vt:lpstr>
      <vt:lpstr>Sex</vt:lpstr>
      <vt:lpstr>PowerPoint Presentation</vt:lpstr>
      <vt:lpstr>PowerPoint Presentation</vt:lpstr>
    </vt:vector>
  </TitlesOfParts>
  <Company>The University of Edinburgh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research process</dc:title>
  <dc:creator>RALSTON Kevin</dc:creator>
  <cp:lastModifiedBy>Kev Ralston</cp:lastModifiedBy>
  <cp:revision>82</cp:revision>
  <dcterms:created xsi:type="dcterms:W3CDTF">2017-04-27T11:40:23Z</dcterms:created>
  <dcterms:modified xsi:type="dcterms:W3CDTF">2017-07-21T18:39:13Z</dcterms:modified>
</cp:coreProperties>
</file>